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</p:sldIdLst>
  <p:sldSz cx="18288000" cy="10287000"/>
  <p:notesSz cx="6858000" cy="9144000"/>
  <p:embeddedFontLst>
    <p:embeddedFont>
      <p:font typeface="Lato" panose="020F0502020204030204" pitchFamily="34" charset="0"/>
      <p:regular r:id="rId20"/>
    </p:embeddedFont>
    <p:embeddedFont>
      <p:font typeface="Lato Bold" panose="020B0604020202020204" charset="0"/>
      <p:regular r:id="rId21"/>
    </p:embeddedFont>
    <p:embeddedFont>
      <p:font typeface="Lato Italics" panose="020B0604020202020204" charset="0"/>
      <p:regular r:id="rId22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39" d="100"/>
          <a:sy n="39" d="100"/>
        </p:scale>
        <p:origin x="940" y="2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font" Target="fonts/font2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1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3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268E1E-0E44-426D-905E-8AD9B19D2182}" type="datetimeFigureOut">
              <a:rPr lang="cs-CZ" smtClean="0"/>
              <a:t>04.09.2025</a:t>
            </a:fld>
            <a:endParaRPr lang="cs-CZ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1B2431-D351-4C6E-A3CF-9DFAC0E3E05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988891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>Material: A material is what something is made of.</a:t>
            </a:r>
          </a:p>
          <a:p>
            <a:endParaRPr lang="en-US"/>
          </a:p>
          <a:p>
            <a:r>
              <a:rPr lang="en-US"/>
              <a:t>Plastic: Plastic is a man-made material used to make things like bottles and toys.</a:t>
            </a:r>
          </a:p>
          <a:p>
            <a:endParaRPr lang="en-US"/>
          </a:p>
          <a:p>
            <a:r>
              <a:rPr lang="en-US"/>
              <a:t>Waterproof: Waterproof means water can’t get in.</a:t>
            </a:r>
          </a:p>
          <a:p>
            <a:endParaRPr lang="en-US"/>
          </a:p>
          <a:p>
            <a:r>
              <a:rPr lang="en-US"/>
              <a:t>Malleable: Malleable means you can bend or shape it without it breaking.</a:t>
            </a:r>
          </a:p>
          <a:p>
            <a:endParaRPr lang="en-US"/>
          </a:p>
          <a:p>
            <a:r>
              <a:rPr lang="en-US"/>
              <a:t>Oil: Oil is a thick liquid from deep underground. It’s used to make plastic.</a:t>
            </a:r>
          </a:p>
          <a:p>
            <a:endParaRPr lang="en-US"/>
          </a:p>
          <a:p>
            <a:r>
              <a:rPr lang="en-US"/>
              <a:t>Pollution: Pollution is when the Earth gets dirty and it can hurt people, animals, and plants.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>1 = Oil is taken from underground</a:t>
            </a:r>
          </a:p>
          <a:p>
            <a:r>
              <a:rPr lang="en-US"/>
              <a:t>2= Oil is taken to the factory</a:t>
            </a:r>
          </a:p>
          <a:p>
            <a:r>
              <a:rPr lang="en-US"/>
              <a:t>3= Oil is changed to pellets</a:t>
            </a:r>
          </a:p>
          <a:p>
            <a:r>
              <a:rPr lang="en-US"/>
              <a:t>4= The pellets are melted and put in a mould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>Discussion 1: Do you think we can keep digging up oil forever?</a:t>
            </a:r>
          </a:p>
          <a:p>
            <a:endParaRPr lang="en-US"/>
          </a:p>
          <a:p>
            <a:r>
              <a:rPr lang="en-US"/>
              <a:t>- Read question to children twice</a:t>
            </a:r>
          </a:p>
          <a:p>
            <a:r>
              <a:rPr lang="en-US"/>
              <a:t>- Give children a moment to think about the question </a:t>
            </a:r>
          </a:p>
          <a:p>
            <a:r>
              <a:rPr lang="en-US"/>
              <a:t>- Ask children to agree or disagree with the statement using hand gestures</a:t>
            </a:r>
          </a:p>
          <a:p>
            <a:r>
              <a:rPr lang="en-US"/>
              <a:t>- In partners, get children to share their thoughts using sentence stem 'I think we can/cannot keep digging up oil forever because.....'</a:t>
            </a:r>
          </a:p>
          <a:p>
            <a:r>
              <a:rPr lang="en-US"/>
              <a:t>-Give children 2 minutes in partners to discuss their opinions</a:t>
            </a:r>
          </a:p>
          <a:p>
            <a:r>
              <a:rPr lang="en-US"/>
              <a:t>- Listen in to discussion. Spotlight two children</a:t>
            </a:r>
          </a:p>
          <a:p>
            <a:endParaRPr lang="en-US"/>
          </a:p>
          <a:p>
            <a:r>
              <a:rPr lang="en-US"/>
              <a:t>Repeat with question 2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>This is because we throw away the things we used to make an item. These are precious resources and will run out if we take too much. </a:t>
            </a:r>
          </a:p>
          <a:p>
            <a:endParaRPr lang="en-US"/>
          </a:p>
          <a:p>
            <a:r>
              <a:rPr lang="en-US"/>
              <a:t>Ask, what else could we do? </a:t>
            </a:r>
          </a:p>
          <a:p>
            <a:endParaRPr lang="en-US"/>
          </a:p>
          <a:p>
            <a:r>
              <a:rPr lang="en-US"/>
              <a:t>Mention that recycling is a great way of helping reuse the materials in a different way. 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>This is because we throw away the things we used to make an item. These are precious resources and will run out if we take too much. </a:t>
            </a:r>
          </a:p>
          <a:p>
            <a:endParaRPr lang="en-US"/>
          </a:p>
          <a:p>
            <a:r>
              <a:rPr lang="en-US"/>
              <a:t>Ask, what else could we do? </a:t>
            </a:r>
          </a:p>
          <a:p>
            <a:endParaRPr lang="en-US"/>
          </a:p>
          <a:p>
            <a:r>
              <a:rPr lang="en-US"/>
              <a:t>Mention that recycling is a great way of helping reuse the materials in a different way. 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>This is because we throw away the things we used to make an item. These are precious resources and will run out if we take too much. </a:t>
            </a:r>
          </a:p>
          <a:p>
            <a:endParaRPr lang="en-US"/>
          </a:p>
          <a:p>
            <a:r>
              <a:rPr lang="en-US"/>
              <a:t>Ask, what else could we do? </a:t>
            </a:r>
          </a:p>
          <a:p>
            <a:endParaRPr lang="en-US"/>
          </a:p>
          <a:p>
            <a:r>
              <a:rPr lang="en-US"/>
              <a:t>Mention that recycling is a great way of helping reuse the materials in a different way. 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>1 = Plastic</a:t>
            </a:r>
          </a:p>
          <a:p>
            <a:r>
              <a:rPr lang="en-US"/>
              <a:t>2= Malleable</a:t>
            </a:r>
          </a:p>
          <a:p>
            <a:r>
              <a:rPr lang="en-US"/>
              <a:t>3= Waterproof</a:t>
            </a:r>
          </a:p>
          <a:p>
            <a:r>
              <a:rPr lang="en-US"/>
              <a:t>4 = Pollution</a:t>
            </a:r>
          </a:p>
          <a:p>
            <a:r>
              <a:rPr lang="en-US"/>
              <a:t>5 = Material</a:t>
            </a:r>
          </a:p>
          <a:p>
            <a:r>
              <a:rPr lang="en-US"/>
              <a:t>6 = Oil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9/4/2025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9/4/2025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9/4/2025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9/4/2025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svg"/><Relationship Id="rId4" Type="http://schemas.openxmlformats.org/officeDocument/2006/relationships/image" Target="../media/image3.png"/><Relationship Id="rId9" Type="http://schemas.openxmlformats.org/officeDocument/2006/relationships/image" Target="../media/image8.sv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svg"/><Relationship Id="rId3" Type="http://schemas.openxmlformats.org/officeDocument/2006/relationships/image" Target="../media/image1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8.png"/><Relationship Id="rId5" Type="http://schemas.openxmlformats.org/officeDocument/2006/relationships/image" Target="../media/image47.png"/><Relationship Id="rId4" Type="http://schemas.openxmlformats.org/officeDocument/2006/relationships/image" Target="../media/image2.png"/><Relationship Id="rId9" Type="http://schemas.openxmlformats.org/officeDocument/2006/relationships/image" Target="../media/image27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image" Target="../media/image1.png"/><Relationship Id="rId7" Type="http://schemas.openxmlformats.org/officeDocument/2006/relationships/image" Target="../media/image12.sv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11" Type="http://schemas.openxmlformats.org/officeDocument/2006/relationships/image" Target="../media/image46.svg"/><Relationship Id="rId5" Type="http://schemas.openxmlformats.org/officeDocument/2006/relationships/image" Target="../media/image26.png"/><Relationship Id="rId10" Type="http://schemas.openxmlformats.org/officeDocument/2006/relationships/image" Target="../media/image45.png"/><Relationship Id="rId4" Type="http://schemas.openxmlformats.org/officeDocument/2006/relationships/image" Target="../media/image2.png"/><Relationship Id="rId9" Type="http://schemas.openxmlformats.org/officeDocument/2006/relationships/image" Target="../media/image35.sv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image" Target="../media/image1.png"/><Relationship Id="rId7" Type="http://schemas.openxmlformats.org/officeDocument/2006/relationships/image" Target="../media/image12.sv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11" Type="http://schemas.openxmlformats.org/officeDocument/2006/relationships/image" Target="../media/image46.svg"/><Relationship Id="rId5" Type="http://schemas.openxmlformats.org/officeDocument/2006/relationships/image" Target="../media/image26.png"/><Relationship Id="rId10" Type="http://schemas.openxmlformats.org/officeDocument/2006/relationships/image" Target="../media/image45.png"/><Relationship Id="rId4" Type="http://schemas.openxmlformats.org/officeDocument/2006/relationships/image" Target="../media/image2.png"/><Relationship Id="rId9" Type="http://schemas.openxmlformats.org/officeDocument/2006/relationships/image" Target="../media/image35.sv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png"/><Relationship Id="rId3" Type="http://schemas.openxmlformats.org/officeDocument/2006/relationships/image" Target="../media/image1.png"/><Relationship Id="rId7" Type="http://schemas.openxmlformats.org/officeDocument/2006/relationships/image" Target="../media/image4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9.png"/><Relationship Id="rId5" Type="http://schemas.openxmlformats.org/officeDocument/2006/relationships/image" Target="../media/image27.png"/><Relationship Id="rId10" Type="http://schemas.openxmlformats.org/officeDocument/2006/relationships/image" Target="../media/image16.svg"/><Relationship Id="rId4" Type="http://schemas.openxmlformats.org/officeDocument/2006/relationships/image" Target="../media/image2.png"/><Relationship Id="rId9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1.png"/><Relationship Id="rId7" Type="http://schemas.openxmlformats.org/officeDocument/2006/relationships/image" Target="../media/image2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svg"/><Relationship Id="rId5" Type="http://schemas.openxmlformats.org/officeDocument/2006/relationships/image" Target="../media/image9.png"/><Relationship Id="rId4" Type="http://schemas.openxmlformats.org/officeDocument/2006/relationships/image" Target="../media/image2.png"/><Relationship Id="rId9" Type="http://schemas.openxmlformats.org/officeDocument/2006/relationships/image" Target="../media/image14.sv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png"/><Relationship Id="rId3" Type="http://schemas.openxmlformats.org/officeDocument/2006/relationships/image" Target="../media/image1.png"/><Relationship Id="rId7" Type="http://schemas.openxmlformats.org/officeDocument/2006/relationships/image" Target="../media/image5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svg"/><Relationship Id="rId11" Type="http://schemas.openxmlformats.org/officeDocument/2006/relationships/image" Target="../media/image55.png"/><Relationship Id="rId5" Type="http://schemas.openxmlformats.org/officeDocument/2006/relationships/image" Target="../media/image17.png"/><Relationship Id="rId10" Type="http://schemas.openxmlformats.org/officeDocument/2006/relationships/image" Target="../media/image54.png"/><Relationship Id="rId4" Type="http://schemas.openxmlformats.org/officeDocument/2006/relationships/image" Target="../media/image2.png"/><Relationship Id="rId9" Type="http://schemas.openxmlformats.org/officeDocument/2006/relationships/image" Target="../media/image5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svg"/><Relationship Id="rId5" Type="http://schemas.openxmlformats.org/officeDocument/2006/relationships/image" Target="../media/image17.png"/><Relationship Id="rId4" Type="http://schemas.openxmlformats.org/officeDocument/2006/relationships/image" Target="../media/image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7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svg"/><Relationship Id="rId5" Type="http://schemas.openxmlformats.org/officeDocument/2006/relationships/image" Target="../media/image17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image" Target="../media/image20.svg"/><Relationship Id="rId3" Type="http://schemas.openxmlformats.org/officeDocument/2006/relationships/image" Target="../media/image10.svg"/><Relationship Id="rId7" Type="http://schemas.openxmlformats.org/officeDocument/2006/relationships/image" Target="../media/image14.svg"/><Relationship Id="rId12" Type="http://schemas.openxmlformats.org/officeDocument/2006/relationships/image" Target="../media/image19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11" Type="http://schemas.openxmlformats.org/officeDocument/2006/relationships/image" Target="../media/image18.svg"/><Relationship Id="rId5" Type="http://schemas.openxmlformats.org/officeDocument/2006/relationships/image" Target="../media/image12.svg"/><Relationship Id="rId10" Type="http://schemas.openxmlformats.org/officeDocument/2006/relationships/image" Target="../media/image17.png"/><Relationship Id="rId4" Type="http://schemas.openxmlformats.org/officeDocument/2006/relationships/image" Target="../media/image11.png"/><Relationship Id="rId9" Type="http://schemas.openxmlformats.org/officeDocument/2006/relationships/image" Target="../media/image16.sv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13" Type="http://schemas.openxmlformats.org/officeDocument/2006/relationships/image" Target="../media/image20.svg"/><Relationship Id="rId3" Type="http://schemas.openxmlformats.org/officeDocument/2006/relationships/image" Target="../media/image1.png"/><Relationship Id="rId7" Type="http://schemas.openxmlformats.org/officeDocument/2006/relationships/image" Target="../media/image24.png"/><Relationship Id="rId12" Type="http://schemas.openxmlformats.org/officeDocument/2006/relationships/image" Target="../media/image1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svg"/><Relationship Id="rId11" Type="http://schemas.openxmlformats.org/officeDocument/2006/relationships/image" Target="../media/image27.png"/><Relationship Id="rId5" Type="http://schemas.openxmlformats.org/officeDocument/2006/relationships/image" Target="../media/image22.png"/><Relationship Id="rId10" Type="http://schemas.openxmlformats.org/officeDocument/2006/relationships/image" Target="../media/image26.png"/><Relationship Id="rId4" Type="http://schemas.openxmlformats.org/officeDocument/2006/relationships/image" Target="../media/image21.png"/><Relationship Id="rId9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13" Type="http://schemas.openxmlformats.org/officeDocument/2006/relationships/image" Target="../media/image16.svg"/><Relationship Id="rId3" Type="http://schemas.openxmlformats.org/officeDocument/2006/relationships/image" Target="../media/image1.png"/><Relationship Id="rId7" Type="http://schemas.openxmlformats.org/officeDocument/2006/relationships/image" Target="../media/image24.png"/><Relationship Id="rId12" Type="http://schemas.openxmlformats.org/officeDocument/2006/relationships/image" Target="../media/image1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svg"/><Relationship Id="rId11" Type="http://schemas.openxmlformats.org/officeDocument/2006/relationships/image" Target="../media/image27.png"/><Relationship Id="rId5" Type="http://schemas.openxmlformats.org/officeDocument/2006/relationships/image" Target="../media/image22.png"/><Relationship Id="rId10" Type="http://schemas.openxmlformats.org/officeDocument/2006/relationships/image" Target="../media/image26.png"/><Relationship Id="rId4" Type="http://schemas.openxmlformats.org/officeDocument/2006/relationships/image" Target="../media/image21.png"/><Relationship Id="rId9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svg"/><Relationship Id="rId13" Type="http://schemas.openxmlformats.org/officeDocument/2006/relationships/image" Target="../media/image36.png"/><Relationship Id="rId18" Type="http://schemas.openxmlformats.org/officeDocument/2006/relationships/image" Target="../media/image41.svg"/><Relationship Id="rId3" Type="http://schemas.openxmlformats.org/officeDocument/2006/relationships/image" Target="../media/image1.png"/><Relationship Id="rId7" Type="http://schemas.openxmlformats.org/officeDocument/2006/relationships/image" Target="../media/image30.png"/><Relationship Id="rId12" Type="http://schemas.openxmlformats.org/officeDocument/2006/relationships/image" Target="../media/image35.svg"/><Relationship Id="rId17" Type="http://schemas.openxmlformats.org/officeDocument/2006/relationships/image" Target="../media/image40.png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39.svg"/><Relationship Id="rId20" Type="http://schemas.openxmlformats.org/officeDocument/2006/relationships/image" Target="../media/image43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svg"/><Relationship Id="rId11" Type="http://schemas.openxmlformats.org/officeDocument/2006/relationships/image" Target="../media/image34.png"/><Relationship Id="rId5" Type="http://schemas.openxmlformats.org/officeDocument/2006/relationships/image" Target="../media/image28.png"/><Relationship Id="rId15" Type="http://schemas.openxmlformats.org/officeDocument/2006/relationships/image" Target="../media/image38.png"/><Relationship Id="rId10" Type="http://schemas.openxmlformats.org/officeDocument/2006/relationships/image" Target="../media/image33.svg"/><Relationship Id="rId19" Type="http://schemas.openxmlformats.org/officeDocument/2006/relationships/image" Target="../media/image42.png"/><Relationship Id="rId4" Type="http://schemas.openxmlformats.org/officeDocument/2006/relationships/image" Target="../media/image2.png"/><Relationship Id="rId9" Type="http://schemas.openxmlformats.org/officeDocument/2006/relationships/image" Target="../media/image32.png"/><Relationship Id="rId14" Type="http://schemas.openxmlformats.org/officeDocument/2006/relationships/image" Target="../media/image37.sv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image" Target="../media/image1.png"/><Relationship Id="rId7" Type="http://schemas.openxmlformats.org/officeDocument/2006/relationships/image" Target="../media/image12.sv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11" Type="http://schemas.openxmlformats.org/officeDocument/2006/relationships/image" Target="../media/image46.svg"/><Relationship Id="rId5" Type="http://schemas.openxmlformats.org/officeDocument/2006/relationships/image" Target="../media/image44.png"/><Relationship Id="rId10" Type="http://schemas.openxmlformats.org/officeDocument/2006/relationships/image" Target="../media/image45.png"/><Relationship Id="rId4" Type="http://schemas.openxmlformats.org/officeDocument/2006/relationships/image" Target="../media/image2.png"/><Relationship Id="rId9" Type="http://schemas.openxmlformats.org/officeDocument/2006/relationships/image" Target="../media/image35.sv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svg"/><Relationship Id="rId3" Type="http://schemas.openxmlformats.org/officeDocument/2006/relationships/image" Target="../media/image1.png"/><Relationship Id="rId7" Type="http://schemas.openxmlformats.org/officeDocument/2006/relationships/image" Target="../media/image11.png"/><Relationship Id="rId12" Type="http://schemas.openxmlformats.org/officeDocument/2006/relationships/image" Target="../media/image46.sv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7.png"/><Relationship Id="rId11" Type="http://schemas.openxmlformats.org/officeDocument/2006/relationships/image" Target="../media/image45.png"/><Relationship Id="rId5" Type="http://schemas.openxmlformats.org/officeDocument/2006/relationships/image" Target="../media/image27.png"/><Relationship Id="rId10" Type="http://schemas.openxmlformats.org/officeDocument/2006/relationships/image" Target="../media/image35.svg"/><Relationship Id="rId4" Type="http://schemas.openxmlformats.org/officeDocument/2006/relationships/image" Target="../media/image2.png"/><Relationship Id="rId9" Type="http://schemas.openxmlformats.org/officeDocument/2006/relationships/image" Target="../media/image34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svg"/><Relationship Id="rId3" Type="http://schemas.openxmlformats.org/officeDocument/2006/relationships/image" Target="../media/image1.png"/><Relationship Id="rId7" Type="http://schemas.openxmlformats.org/officeDocument/2006/relationships/image" Target="../media/image11.png"/><Relationship Id="rId12" Type="http://schemas.openxmlformats.org/officeDocument/2006/relationships/image" Target="../media/image46.sv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8.png"/><Relationship Id="rId11" Type="http://schemas.openxmlformats.org/officeDocument/2006/relationships/image" Target="../media/image45.png"/><Relationship Id="rId5" Type="http://schemas.openxmlformats.org/officeDocument/2006/relationships/image" Target="../media/image47.png"/><Relationship Id="rId10" Type="http://schemas.openxmlformats.org/officeDocument/2006/relationships/image" Target="../media/image35.svg"/><Relationship Id="rId4" Type="http://schemas.openxmlformats.org/officeDocument/2006/relationships/image" Target="../media/image2.png"/><Relationship Id="rId9" Type="http://schemas.openxmlformats.org/officeDocument/2006/relationships/image" Target="../media/image3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FAE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3624123" y="7535464"/>
            <a:ext cx="5477642" cy="3798945"/>
          </a:xfrm>
          <a:custGeom>
            <a:avLst/>
            <a:gdLst/>
            <a:ahLst/>
            <a:cxnLst/>
            <a:rect l="l" t="t" r="r" b="b"/>
            <a:pathLst>
              <a:path w="5477642" h="3798945">
                <a:moveTo>
                  <a:pt x="0" y="0"/>
                </a:moveTo>
                <a:lnTo>
                  <a:pt x="5477642" y="0"/>
                </a:lnTo>
                <a:lnTo>
                  <a:pt x="5477642" y="3798946"/>
                </a:lnTo>
                <a:lnTo>
                  <a:pt x="0" y="3798946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3" name="Freeform 3"/>
          <p:cNvSpPr/>
          <p:nvPr/>
        </p:nvSpPr>
        <p:spPr>
          <a:xfrm>
            <a:off x="12585476" y="0"/>
            <a:ext cx="5702524" cy="4989709"/>
          </a:xfrm>
          <a:custGeom>
            <a:avLst/>
            <a:gdLst/>
            <a:ahLst/>
            <a:cxnLst/>
            <a:rect l="l" t="t" r="r" b="b"/>
            <a:pathLst>
              <a:path w="5702524" h="4989709">
                <a:moveTo>
                  <a:pt x="0" y="0"/>
                </a:moveTo>
                <a:lnTo>
                  <a:pt x="5702524" y="0"/>
                </a:lnTo>
                <a:lnTo>
                  <a:pt x="5702524" y="4989709"/>
                </a:lnTo>
                <a:lnTo>
                  <a:pt x="0" y="4989709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4" name="Freeform 4"/>
          <p:cNvSpPr/>
          <p:nvPr/>
        </p:nvSpPr>
        <p:spPr>
          <a:xfrm flipH="1">
            <a:off x="0" y="5513162"/>
            <a:ext cx="5852435" cy="4579530"/>
          </a:xfrm>
          <a:custGeom>
            <a:avLst/>
            <a:gdLst/>
            <a:ahLst/>
            <a:cxnLst/>
            <a:rect l="l" t="t" r="r" b="b"/>
            <a:pathLst>
              <a:path w="5852435" h="4579530">
                <a:moveTo>
                  <a:pt x="5852435" y="0"/>
                </a:moveTo>
                <a:lnTo>
                  <a:pt x="0" y="0"/>
                </a:lnTo>
                <a:lnTo>
                  <a:pt x="0" y="4579530"/>
                </a:lnTo>
                <a:lnTo>
                  <a:pt x="5852435" y="4579530"/>
                </a:lnTo>
                <a:lnTo>
                  <a:pt x="5852435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5" name="Freeform 5"/>
          <p:cNvSpPr/>
          <p:nvPr/>
        </p:nvSpPr>
        <p:spPr>
          <a:xfrm flipH="1">
            <a:off x="2139283" y="6246621"/>
            <a:ext cx="1573868" cy="1035892"/>
          </a:xfrm>
          <a:custGeom>
            <a:avLst/>
            <a:gdLst/>
            <a:ahLst/>
            <a:cxnLst/>
            <a:rect l="l" t="t" r="r" b="b"/>
            <a:pathLst>
              <a:path w="1573868" h="1035892">
                <a:moveTo>
                  <a:pt x="1573869" y="0"/>
                </a:moveTo>
                <a:lnTo>
                  <a:pt x="0" y="0"/>
                </a:lnTo>
                <a:lnTo>
                  <a:pt x="0" y="1035891"/>
                </a:lnTo>
                <a:lnTo>
                  <a:pt x="1573869" y="1035891"/>
                </a:lnTo>
                <a:lnTo>
                  <a:pt x="1573869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6" name="Freeform 6"/>
          <p:cNvSpPr/>
          <p:nvPr/>
        </p:nvSpPr>
        <p:spPr>
          <a:xfrm>
            <a:off x="2532745" y="0"/>
            <a:ext cx="6963550" cy="5788451"/>
          </a:xfrm>
          <a:custGeom>
            <a:avLst/>
            <a:gdLst/>
            <a:ahLst/>
            <a:cxnLst/>
            <a:rect l="l" t="t" r="r" b="b"/>
            <a:pathLst>
              <a:path w="6963550" h="5788451">
                <a:moveTo>
                  <a:pt x="0" y="0"/>
                </a:moveTo>
                <a:lnTo>
                  <a:pt x="6963550" y="0"/>
                </a:lnTo>
                <a:lnTo>
                  <a:pt x="6963550" y="5788451"/>
                </a:lnTo>
                <a:lnTo>
                  <a:pt x="0" y="5788451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7" name="TextBox 7"/>
          <p:cNvSpPr txBox="1"/>
          <p:nvPr/>
        </p:nvSpPr>
        <p:spPr>
          <a:xfrm>
            <a:off x="3309832" y="904875"/>
            <a:ext cx="6091214" cy="33101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837"/>
              </a:lnSpc>
              <a:spcBef>
                <a:spcPct val="0"/>
              </a:spcBef>
            </a:pPr>
            <a:r>
              <a:rPr lang="en-US" sz="6312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Where does plastic come from?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4895342" y="9163050"/>
            <a:ext cx="7152697" cy="73101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5907"/>
              </a:lnSpc>
            </a:pPr>
            <a:r>
              <a:rPr lang="en-US" sz="4219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KS1 Lesson - Lesson 1 of 4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FAE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5507780" y="8294208"/>
            <a:ext cx="2780220" cy="1928185"/>
          </a:xfrm>
          <a:custGeom>
            <a:avLst/>
            <a:gdLst/>
            <a:ahLst/>
            <a:cxnLst/>
            <a:rect l="l" t="t" r="r" b="b"/>
            <a:pathLst>
              <a:path w="2780220" h="1928185">
                <a:moveTo>
                  <a:pt x="0" y="0"/>
                </a:moveTo>
                <a:lnTo>
                  <a:pt x="2780220" y="0"/>
                </a:lnTo>
                <a:lnTo>
                  <a:pt x="2780220" y="1928184"/>
                </a:lnTo>
                <a:lnTo>
                  <a:pt x="0" y="1928184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3" name="Freeform 3"/>
          <p:cNvSpPr/>
          <p:nvPr/>
        </p:nvSpPr>
        <p:spPr>
          <a:xfrm>
            <a:off x="14618739" y="8776934"/>
            <a:ext cx="1247940" cy="1091947"/>
          </a:xfrm>
          <a:custGeom>
            <a:avLst/>
            <a:gdLst/>
            <a:ahLst/>
            <a:cxnLst/>
            <a:rect l="l" t="t" r="r" b="b"/>
            <a:pathLst>
              <a:path w="1247940" h="1091947">
                <a:moveTo>
                  <a:pt x="0" y="0"/>
                </a:moveTo>
                <a:lnTo>
                  <a:pt x="1247939" y="0"/>
                </a:lnTo>
                <a:lnTo>
                  <a:pt x="1247939" y="1091947"/>
                </a:lnTo>
                <a:lnTo>
                  <a:pt x="0" y="1091947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4" name="Freeform 4"/>
          <p:cNvSpPr/>
          <p:nvPr/>
        </p:nvSpPr>
        <p:spPr>
          <a:xfrm>
            <a:off x="11067160" y="2991092"/>
            <a:ext cx="1408001" cy="1674785"/>
          </a:xfrm>
          <a:custGeom>
            <a:avLst/>
            <a:gdLst/>
            <a:ahLst/>
            <a:cxnLst/>
            <a:rect l="l" t="t" r="r" b="b"/>
            <a:pathLst>
              <a:path w="1408001" h="1674785">
                <a:moveTo>
                  <a:pt x="0" y="0"/>
                </a:moveTo>
                <a:lnTo>
                  <a:pt x="1408002" y="0"/>
                </a:lnTo>
                <a:lnTo>
                  <a:pt x="1408002" y="1674785"/>
                </a:lnTo>
                <a:lnTo>
                  <a:pt x="0" y="1674785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-213342" t="-1806" r="-6386"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5" name="Freeform 5"/>
          <p:cNvSpPr/>
          <p:nvPr/>
        </p:nvSpPr>
        <p:spPr>
          <a:xfrm>
            <a:off x="14302029" y="2825267"/>
            <a:ext cx="1881359" cy="1709020"/>
          </a:xfrm>
          <a:custGeom>
            <a:avLst/>
            <a:gdLst/>
            <a:ahLst/>
            <a:cxnLst/>
            <a:rect l="l" t="t" r="r" b="b"/>
            <a:pathLst>
              <a:path w="1881359" h="1709020">
                <a:moveTo>
                  <a:pt x="0" y="0"/>
                </a:moveTo>
                <a:lnTo>
                  <a:pt x="1881359" y="0"/>
                </a:lnTo>
                <a:lnTo>
                  <a:pt x="1881359" y="1709021"/>
                </a:lnTo>
                <a:lnTo>
                  <a:pt x="0" y="1709021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6" name="TextBox 6"/>
          <p:cNvSpPr txBox="1"/>
          <p:nvPr/>
        </p:nvSpPr>
        <p:spPr>
          <a:xfrm>
            <a:off x="2203402" y="384382"/>
            <a:ext cx="15768379" cy="89764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7223"/>
              </a:lnSpc>
            </a:pPr>
            <a:r>
              <a:rPr lang="en-US" sz="5159" b="1">
                <a:solidFill>
                  <a:srgbClr val="000000"/>
                </a:solidFill>
                <a:latin typeface="Lato Bold"/>
                <a:ea typeface="Lato Bold"/>
                <a:cs typeface="Lato Bold"/>
                <a:sym typeface="Lato Bold"/>
              </a:rPr>
              <a:t>Tell your partner the steps so far</a:t>
            </a:r>
          </a:p>
        </p:txBody>
      </p:sp>
      <p:sp>
        <p:nvSpPr>
          <p:cNvPr id="7" name="Freeform 7"/>
          <p:cNvSpPr/>
          <p:nvPr/>
        </p:nvSpPr>
        <p:spPr>
          <a:xfrm>
            <a:off x="472703" y="339758"/>
            <a:ext cx="1427083" cy="1502192"/>
          </a:xfrm>
          <a:custGeom>
            <a:avLst/>
            <a:gdLst/>
            <a:ahLst/>
            <a:cxnLst/>
            <a:rect l="l" t="t" r="r" b="b"/>
            <a:pathLst>
              <a:path w="1427083" h="1502192">
                <a:moveTo>
                  <a:pt x="0" y="0"/>
                </a:moveTo>
                <a:lnTo>
                  <a:pt x="1427082" y="0"/>
                </a:lnTo>
                <a:lnTo>
                  <a:pt x="1427082" y="1502193"/>
                </a:lnTo>
                <a:lnTo>
                  <a:pt x="0" y="1502193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8" name="Freeform 8"/>
          <p:cNvSpPr/>
          <p:nvPr/>
        </p:nvSpPr>
        <p:spPr>
          <a:xfrm>
            <a:off x="885817" y="3107087"/>
            <a:ext cx="1732737" cy="1674785"/>
          </a:xfrm>
          <a:custGeom>
            <a:avLst/>
            <a:gdLst/>
            <a:ahLst/>
            <a:cxnLst/>
            <a:rect l="l" t="t" r="r" b="b"/>
            <a:pathLst>
              <a:path w="1732737" h="1674785">
                <a:moveTo>
                  <a:pt x="0" y="0"/>
                </a:moveTo>
                <a:lnTo>
                  <a:pt x="1732738" y="0"/>
                </a:lnTo>
                <a:lnTo>
                  <a:pt x="1732738" y="1674785"/>
                </a:lnTo>
                <a:lnTo>
                  <a:pt x="0" y="1674785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 r="-93795"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9" name="Freeform 9"/>
          <p:cNvSpPr/>
          <p:nvPr/>
        </p:nvSpPr>
        <p:spPr>
          <a:xfrm>
            <a:off x="4226881" y="3007545"/>
            <a:ext cx="1745791" cy="1873869"/>
          </a:xfrm>
          <a:custGeom>
            <a:avLst/>
            <a:gdLst/>
            <a:ahLst/>
            <a:cxnLst/>
            <a:rect l="l" t="t" r="r" b="b"/>
            <a:pathLst>
              <a:path w="1745791" h="1873869">
                <a:moveTo>
                  <a:pt x="0" y="0"/>
                </a:moveTo>
                <a:lnTo>
                  <a:pt x="1745791" y="0"/>
                </a:lnTo>
                <a:lnTo>
                  <a:pt x="1745791" y="1873869"/>
                </a:lnTo>
                <a:lnTo>
                  <a:pt x="0" y="1873869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r="-183396"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0" name="Freeform 10"/>
          <p:cNvSpPr/>
          <p:nvPr/>
        </p:nvSpPr>
        <p:spPr>
          <a:xfrm>
            <a:off x="7792122" y="2825267"/>
            <a:ext cx="1547411" cy="1840610"/>
          </a:xfrm>
          <a:custGeom>
            <a:avLst/>
            <a:gdLst/>
            <a:ahLst/>
            <a:cxnLst/>
            <a:rect l="l" t="t" r="r" b="b"/>
            <a:pathLst>
              <a:path w="1547411" h="1840610">
                <a:moveTo>
                  <a:pt x="0" y="0"/>
                </a:moveTo>
                <a:lnTo>
                  <a:pt x="1547411" y="0"/>
                </a:lnTo>
                <a:lnTo>
                  <a:pt x="1547411" y="1840610"/>
                </a:lnTo>
                <a:lnTo>
                  <a:pt x="0" y="1840610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-114310" r="-105417" b="-1806"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1" name="TextBox 11"/>
          <p:cNvSpPr txBox="1"/>
          <p:nvPr/>
        </p:nvSpPr>
        <p:spPr>
          <a:xfrm>
            <a:off x="1028700" y="5360281"/>
            <a:ext cx="1075211" cy="7211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924"/>
              </a:lnSpc>
            </a:pPr>
            <a:r>
              <a:rPr lang="en-US" sz="4232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oil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4333571" y="5360281"/>
            <a:ext cx="2023868" cy="7211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924"/>
              </a:lnSpc>
            </a:pPr>
            <a:r>
              <a:rPr lang="en-US" sz="4232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factory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8068789" y="5360281"/>
            <a:ext cx="1668121" cy="7211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924"/>
              </a:lnSpc>
            </a:pPr>
            <a:r>
              <a:rPr lang="en-US" sz="4232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clean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11067160" y="5360281"/>
            <a:ext cx="1816349" cy="7211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924"/>
              </a:lnSpc>
            </a:pPr>
            <a:r>
              <a:rPr lang="en-US" sz="4232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pellets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14705103" y="5360281"/>
            <a:ext cx="1075211" cy="7211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924"/>
              </a:lnSpc>
            </a:pPr>
            <a:r>
              <a:rPr lang="en-US" sz="4232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melt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472703" y="8179908"/>
            <a:ext cx="15768379" cy="89764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7223"/>
              </a:lnSpc>
            </a:pPr>
            <a:r>
              <a:rPr lang="en-US" sz="5159" i="1">
                <a:solidFill>
                  <a:srgbClr val="000000"/>
                </a:solidFill>
                <a:latin typeface="Lato Italics"/>
                <a:ea typeface="Lato Italics"/>
                <a:cs typeface="Lato Italics"/>
                <a:sym typeface="Lato Italics"/>
              </a:rPr>
              <a:t>To make plastic, first you __________________.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FAE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5507780" y="8294208"/>
            <a:ext cx="2780220" cy="1928185"/>
          </a:xfrm>
          <a:custGeom>
            <a:avLst/>
            <a:gdLst/>
            <a:ahLst/>
            <a:cxnLst/>
            <a:rect l="l" t="t" r="r" b="b"/>
            <a:pathLst>
              <a:path w="2780220" h="1928185">
                <a:moveTo>
                  <a:pt x="0" y="0"/>
                </a:moveTo>
                <a:lnTo>
                  <a:pt x="2780220" y="0"/>
                </a:lnTo>
                <a:lnTo>
                  <a:pt x="2780220" y="1928184"/>
                </a:lnTo>
                <a:lnTo>
                  <a:pt x="0" y="1928184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3" name="Freeform 3"/>
          <p:cNvSpPr/>
          <p:nvPr/>
        </p:nvSpPr>
        <p:spPr>
          <a:xfrm>
            <a:off x="14618739" y="8776934"/>
            <a:ext cx="1247940" cy="1091947"/>
          </a:xfrm>
          <a:custGeom>
            <a:avLst/>
            <a:gdLst/>
            <a:ahLst/>
            <a:cxnLst/>
            <a:rect l="l" t="t" r="r" b="b"/>
            <a:pathLst>
              <a:path w="1247940" h="1091947">
                <a:moveTo>
                  <a:pt x="0" y="0"/>
                </a:moveTo>
                <a:lnTo>
                  <a:pt x="1247939" y="0"/>
                </a:lnTo>
                <a:lnTo>
                  <a:pt x="1247939" y="1091947"/>
                </a:lnTo>
                <a:lnTo>
                  <a:pt x="0" y="1091947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4" name="TextBox 4"/>
          <p:cNvSpPr txBox="1"/>
          <p:nvPr/>
        </p:nvSpPr>
        <p:spPr>
          <a:xfrm>
            <a:off x="2203402" y="384382"/>
            <a:ext cx="15768379" cy="181204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7223"/>
              </a:lnSpc>
            </a:pPr>
            <a:r>
              <a:rPr lang="en-US" sz="5159" b="1">
                <a:solidFill>
                  <a:srgbClr val="000000"/>
                </a:solidFill>
                <a:latin typeface="Lato Bold"/>
                <a:ea typeface="Lato Bold"/>
                <a:cs typeface="Lato Bold"/>
                <a:sym typeface="Lato Bold"/>
              </a:rPr>
              <a:t>How is plastic made?</a:t>
            </a:r>
          </a:p>
          <a:p>
            <a:pPr algn="l">
              <a:lnSpc>
                <a:spcPts val="7223"/>
              </a:lnSpc>
            </a:pPr>
            <a:r>
              <a:rPr lang="en-US" sz="5159" b="1">
                <a:solidFill>
                  <a:srgbClr val="000000"/>
                </a:solidFill>
                <a:latin typeface="Lato Bold"/>
                <a:ea typeface="Lato Bold"/>
                <a:cs typeface="Lato Bold"/>
                <a:sym typeface="Lato Bold"/>
              </a:rPr>
              <a:t>Step 4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4990006" y="3459961"/>
            <a:ext cx="15768379" cy="89764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7223"/>
              </a:lnSpc>
            </a:pPr>
            <a:r>
              <a:rPr lang="en-US" sz="5159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The melted plastic is poured into moulds.</a:t>
            </a:r>
          </a:p>
        </p:txBody>
      </p:sp>
      <p:sp>
        <p:nvSpPr>
          <p:cNvPr id="6" name="Freeform 6"/>
          <p:cNvSpPr/>
          <p:nvPr/>
        </p:nvSpPr>
        <p:spPr>
          <a:xfrm>
            <a:off x="12338143" y="4897633"/>
            <a:ext cx="2495708" cy="2430859"/>
          </a:xfrm>
          <a:custGeom>
            <a:avLst/>
            <a:gdLst/>
            <a:ahLst/>
            <a:cxnLst/>
            <a:rect l="l" t="t" r="r" b="b"/>
            <a:pathLst>
              <a:path w="2495708" h="2430859">
                <a:moveTo>
                  <a:pt x="0" y="0"/>
                </a:moveTo>
                <a:lnTo>
                  <a:pt x="2495708" y="0"/>
                </a:lnTo>
                <a:lnTo>
                  <a:pt x="2495708" y="2430859"/>
                </a:lnTo>
                <a:lnTo>
                  <a:pt x="0" y="2430859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-249054" r="-103772" b="-1698"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7" name="Freeform 7"/>
          <p:cNvSpPr/>
          <p:nvPr/>
        </p:nvSpPr>
        <p:spPr>
          <a:xfrm>
            <a:off x="655495" y="788901"/>
            <a:ext cx="898409" cy="1097294"/>
          </a:xfrm>
          <a:custGeom>
            <a:avLst/>
            <a:gdLst/>
            <a:ahLst/>
            <a:cxnLst/>
            <a:rect l="l" t="t" r="r" b="b"/>
            <a:pathLst>
              <a:path w="898409" h="1097294">
                <a:moveTo>
                  <a:pt x="0" y="0"/>
                </a:moveTo>
                <a:lnTo>
                  <a:pt x="898410" y="0"/>
                </a:lnTo>
                <a:lnTo>
                  <a:pt x="898410" y="1097293"/>
                </a:lnTo>
                <a:lnTo>
                  <a:pt x="0" y="1097293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grpSp>
        <p:nvGrpSpPr>
          <p:cNvPr id="8" name="Group 8"/>
          <p:cNvGrpSpPr/>
          <p:nvPr/>
        </p:nvGrpSpPr>
        <p:grpSpPr>
          <a:xfrm>
            <a:off x="1104700" y="3669515"/>
            <a:ext cx="3076538" cy="3889876"/>
            <a:chOff x="0" y="0"/>
            <a:chExt cx="4102051" cy="5186501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4102051" cy="5186501"/>
            </a:xfrm>
            <a:custGeom>
              <a:avLst/>
              <a:gdLst/>
              <a:ahLst/>
              <a:cxnLst/>
              <a:rect l="l" t="t" r="r" b="b"/>
              <a:pathLst>
                <a:path w="4102051" h="5186501">
                  <a:moveTo>
                    <a:pt x="0" y="0"/>
                  </a:moveTo>
                  <a:lnTo>
                    <a:pt x="4102051" y="0"/>
                  </a:lnTo>
                  <a:lnTo>
                    <a:pt x="4102051" y="5186501"/>
                  </a:lnTo>
                  <a:lnTo>
                    <a:pt x="0" y="518650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10" name="Freeform 10"/>
            <p:cNvSpPr/>
            <p:nvPr/>
          </p:nvSpPr>
          <p:spPr>
            <a:xfrm>
              <a:off x="1929902" y="1229272"/>
              <a:ext cx="1187393" cy="1522299"/>
            </a:xfrm>
            <a:custGeom>
              <a:avLst/>
              <a:gdLst/>
              <a:ahLst/>
              <a:cxnLst/>
              <a:rect l="l" t="t" r="r" b="b"/>
              <a:pathLst>
                <a:path w="1187393" h="1522299">
                  <a:moveTo>
                    <a:pt x="0" y="0"/>
                  </a:moveTo>
                  <a:lnTo>
                    <a:pt x="1187393" y="0"/>
                  </a:lnTo>
                  <a:lnTo>
                    <a:pt x="1187393" y="1522298"/>
                  </a:lnTo>
                  <a:lnTo>
                    <a:pt x="0" y="152229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>
                <a:extLs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</p:grp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FAE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5507780" y="8294208"/>
            <a:ext cx="2780220" cy="1928185"/>
          </a:xfrm>
          <a:custGeom>
            <a:avLst/>
            <a:gdLst/>
            <a:ahLst/>
            <a:cxnLst/>
            <a:rect l="l" t="t" r="r" b="b"/>
            <a:pathLst>
              <a:path w="2780220" h="1928185">
                <a:moveTo>
                  <a:pt x="0" y="0"/>
                </a:moveTo>
                <a:lnTo>
                  <a:pt x="2780220" y="0"/>
                </a:lnTo>
                <a:lnTo>
                  <a:pt x="2780220" y="1928184"/>
                </a:lnTo>
                <a:lnTo>
                  <a:pt x="0" y="1928184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3" name="Freeform 3"/>
          <p:cNvSpPr/>
          <p:nvPr/>
        </p:nvSpPr>
        <p:spPr>
          <a:xfrm>
            <a:off x="14618739" y="8776934"/>
            <a:ext cx="1247940" cy="1091947"/>
          </a:xfrm>
          <a:custGeom>
            <a:avLst/>
            <a:gdLst/>
            <a:ahLst/>
            <a:cxnLst/>
            <a:rect l="l" t="t" r="r" b="b"/>
            <a:pathLst>
              <a:path w="1247940" h="1091947">
                <a:moveTo>
                  <a:pt x="0" y="0"/>
                </a:moveTo>
                <a:lnTo>
                  <a:pt x="1247939" y="0"/>
                </a:lnTo>
                <a:lnTo>
                  <a:pt x="1247939" y="1091947"/>
                </a:lnTo>
                <a:lnTo>
                  <a:pt x="0" y="1091947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4" name="TextBox 4"/>
          <p:cNvSpPr txBox="1"/>
          <p:nvPr/>
        </p:nvSpPr>
        <p:spPr>
          <a:xfrm>
            <a:off x="2203402" y="384382"/>
            <a:ext cx="15768379" cy="181204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7223"/>
              </a:lnSpc>
            </a:pPr>
            <a:r>
              <a:rPr lang="en-US" sz="5159" b="1">
                <a:solidFill>
                  <a:srgbClr val="000000"/>
                </a:solidFill>
                <a:latin typeface="Lato Bold"/>
                <a:ea typeface="Lato Bold"/>
                <a:cs typeface="Lato Bold"/>
                <a:sym typeface="Lato Bold"/>
              </a:rPr>
              <a:t>How is plastic made?</a:t>
            </a:r>
          </a:p>
          <a:p>
            <a:pPr algn="l">
              <a:lnSpc>
                <a:spcPts val="7223"/>
              </a:lnSpc>
            </a:pPr>
            <a:r>
              <a:rPr lang="en-US" sz="5159" b="1">
                <a:solidFill>
                  <a:srgbClr val="000000"/>
                </a:solidFill>
                <a:latin typeface="Lato Bold"/>
                <a:ea typeface="Lato Bold"/>
                <a:cs typeface="Lato Bold"/>
                <a:sym typeface="Lato Bold"/>
              </a:rPr>
              <a:t>Step 5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4797725" y="3748381"/>
            <a:ext cx="15768379" cy="89764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7223"/>
              </a:lnSpc>
            </a:pPr>
            <a:r>
              <a:rPr lang="en-US" sz="5159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The plastic cools and goes hard. 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4797725" y="4984456"/>
            <a:ext cx="15768379" cy="89764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7223"/>
              </a:lnSpc>
            </a:pPr>
            <a:r>
              <a:rPr lang="en-US" sz="5159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It is ready to use!</a:t>
            </a:r>
          </a:p>
        </p:txBody>
      </p:sp>
      <p:sp>
        <p:nvSpPr>
          <p:cNvPr id="7" name="Freeform 7"/>
          <p:cNvSpPr/>
          <p:nvPr/>
        </p:nvSpPr>
        <p:spPr>
          <a:xfrm>
            <a:off x="14618739" y="3409950"/>
            <a:ext cx="2613609" cy="2472150"/>
          </a:xfrm>
          <a:custGeom>
            <a:avLst/>
            <a:gdLst/>
            <a:ahLst/>
            <a:cxnLst/>
            <a:rect l="l" t="t" r="r" b="b"/>
            <a:pathLst>
              <a:path w="2613609" h="2472150">
                <a:moveTo>
                  <a:pt x="0" y="0"/>
                </a:moveTo>
                <a:lnTo>
                  <a:pt x="2613609" y="0"/>
                </a:lnTo>
                <a:lnTo>
                  <a:pt x="2613609" y="2472151"/>
                </a:lnTo>
                <a:lnTo>
                  <a:pt x="0" y="2472151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r="-332400"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8" name="Freeform 8"/>
          <p:cNvSpPr/>
          <p:nvPr/>
        </p:nvSpPr>
        <p:spPr>
          <a:xfrm>
            <a:off x="655495" y="788901"/>
            <a:ext cx="898409" cy="1097294"/>
          </a:xfrm>
          <a:custGeom>
            <a:avLst/>
            <a:gdLst/>
            <a:ahLst/>
            <a:cxnLst/>
            <a:rect l="l" t="t" r="r" b="b"/>
            <a:pathLst>
              <a:path w="898409" h="1097294">
                <a:moveTo>
                  <a:pt x="0" y="0"/>
                </a:moveTo>
                <a:lnTo>
                  <a:pt x="898410" y="0"/>
                </a:lnTo>
                <a:lnTo>
                  <a:pt x="898410" y="1097293"/>
                </a:lnTo>
                <a:lnTo>
                  <a:pt x="0" y="1097293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grpSp>
        <p:nvGrpSpPr>
          <p:cNvPr id="9" name="Group 9"/>
          <p:cNvGrpSpPr/>
          <p:nvPr/>
        </p:nvGrpSpPr>
        <p:grpSpPr>
          <a:xfrm>
            <a:off x="1104700" y="3669515"/>
            <a:ext cx="3076538" cy="3889876"/>
            <a:chOff x="0" y="0"/>
            <a:chExt cx="4102051" cy="5186501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4102051" cy="5186501"/>
            </a:xfrm>
            <a:custGeom>
              <a:avLst/>
              <a:gdLst/>
              <a:ahLst/>
              <a:cxnLst/>
              <a:rect l="l" t="t" r="r" b="b"/>
              <a:pathLst>
                <a:path w="4102051" h="5186501">
                  <a:moveTo>
                    <a:pt x="0" y="0"/>
                  </a:moveTo>
                  <a:lnTo>
                    <a:pt x="4102051" y="0"/>
                  </a:lnTo>
                  <a:lnTo>
                    <a:pt x="4102051" y="5186501"/>
                  </a:lnTo>
                  <a:lnTo>
                    <a:pt x="0" y="518650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11" name="Freeform 11"/>
            <p:cNvSpPr/>
            <p:nvPr/>
          </p:nvSpPr>
          <p:spPr>
            <a:xfrm>
              <a:off x="1929902" y="1229272"/>
              <a:ext cx="1187393" cy="1522299"/>
            </a:xfrm>
            <a:custGeom>
              <a:avLst/>
              <a:gdLst/>
              <a:ahLst/>
              <a:cxnLst/>
              <a:rect l="l" t="t" r="r" b="b"/>
              <a:pathLst>
                <a:path w="1187393" h="1522299">
                  <a:moveTo>
                    <a:pt x="0" y="0"/>
                  </a:moveTo>
                  <a:lnTo>
                    <a:pt x="1187393" y="0"/>
                  </a:lnTo>
                  <a:lnTo>
                    <a:pt x="1187393" y="1522298"/>
                  </a:lnTo>
                  <a:lnTo>
                    <a:pt x="0" y="152229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>
                <a:extLs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</p:grp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FAE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5507780" y="8294208"/>
            <a:ext cx="2780220" cy="1928185"/>
          </a:xfrm>
          <a:custGeom>
            <a:avLst/>
            <a:gdLst/>
            <a:ahLst/>
            <a:cxnLst/>
            <a:rect l="l" t="t" r="r" b="b"/>
            <a:pathLst>
              <a:path w="2780220" h="1928185">
                <a:moveTo>
                  <a:pt x="0" y="0"/>
                </a:moveTo>
                <a:lnTo>
                  <a:pt x="2780220" y="0"/>
                </a:lnTo>
                <a:lnTo>
                  <a:pt x="2780220" y="1928184"/>
                </a:lnTo>
                <a:lnTo>
                  <a:pt x="0" y="1928184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3" name="Freeform 3"/>
          <p:cNvSpPr/>
          <p:nvPr/>
        </p:nvSpPr>
        <p:spPr>
          <a:xfrm>
            <a:off x="14618739" y="8776934"/>
            <a:ext cx="1247940" cy="1091947"/>
          </a:xfrm>
          <a:custGeom>
            <a:avLst/>
            <a:gdLst/>
            <a:ahLst/>
            <a:cxnLst/>
            <a:rect l="l" t="t" r="r" b="b"/>
            <a:pathLst>
              <a:path w="1247940" h="1091947">
                <a:moveTo>
                  <a:pt x="0" y="0"/>
                </a:moveTo>
                <a:lnTo>
                  <a:pt x="1247939" y="0"/>
                </a:lnTo>
                <a:lnTo>
                  <a:pt x="1247939" y="1091947"/>
                </a:lnTo>
                <a:lnTo>
                  <a:pt x="0" y="1091947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4" name="TextBox 4"/>
          <p:cNvSpPr txBox="1"/>
          <p:nvPr/>
        </p:nvSpPr>
        <p:spPr>
          <a:xfrm>
            <a:off x="2519621" y="4410465"/>
            <a:ext cx="15768379" cy="89764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7223"/>
              </a:lnSpc>
            </a:pPr>
            <a:r>
              <a:rPr lang="en-US" sz="5159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Oil is taken to the factory. 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2519621" y="7092617"/>
            <a:ext cx="15768379" cy="89764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7223"/>
              </a:lnSpc>
            </a:pPr>
            <a:r>
              <a:rPr lang="en-US" sz="5159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Oil is changed to pellets.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2385447" y="3131820"/>
            <a:ext cx="15768379" cy="89764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7223"/>
              </a:lnSpc>
            </a:pPr>
            <a:r>
              <a:rPr lang="en-US" sz="5159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The pellets are melted and put in a mould.</a:t>
            </a:r>
          </a:p>
        </p:txBody>
      </p:sp>
      <p:sp>
        <p:nvSpPr>
          <p:cNvPr id="7" name="Freeform 7"/>
          <p:cNvSpPr/>
          <p:nvPr/>
        </p:nvSpPr>
        <p:spPr>
          <a:xfrm>
            <a:off x="11742549" y="5667770"/>
            <a:ext cx="1220299" cy="1179485"/>
          </a:xfrm>
          <a:custGeom>
            <a:avLst/>
            <a:gdLst/>
            <a:ahLst/>
            <a:cxnLst/>
            <a:rect l="l" t="t" r="r" b="b"/>
            <a:pathLst>
              <a:path w="1220299" h="1179485">
                <a:moveTo>
                  <a:pt x="0" y="0"/>
                </a:moveTo>
                <a:lnTo>
                  <a:pt x="1220299" y="0"/>
                </a:lnTo>
                <a:lnTo>
                  <a:pt x="1220299" y="1179486"/>
                </a:lnTo>
                <a:lnTo>
                  <a:pt x="0" y="1179486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r="-93795"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8" name="Freeform 8"/>
          <p:cNvSpPr/>
          <p:nvPr/>
        </p:nvSpPr>
        <p:spPr>
          <a:xfrm>
            <a:off x="13027982" y="5667770"/>
            <a:ext cx="1136342" cy="1156368"/>
          </a:xfrm>
          <a:custGeom>
            <a:avLst/>
            <a:gdLst/>
            <a:ahLst/>
            <a:cxnLst/>
            <a:rect l="l" t="t" r="r" b="b"/>
            <a:pathLst>
              <a:path w="1136342" h="1156368">
                <a:moveTo>
                  <a:pt x="0" y="0"/>
                </a:moveTo>
                <a:lnTo>
                  <a:pt x="1136342" y="0"/>
                </a:lnTo>
                <a:lnTo>
                  <a:pt x="1136342" y="1156368"/>
                </a:lnTo>
                <a:lnTo>
                  <a:pt x="0" y="1156368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-108113" b="-1999"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9" name="Freeform 9"/>
          <p:cNvSpPr/>
          <p:nvPr/>
        </p:nvSpPr>
        <p:spPr>
          <a:xfrm>
            <a:off x="10315252" y="4253927"/>
            <a:ext cx="1083166" cy="1162631"/>
          </a:xfrm>
          <a:custGeom>
            <a:avLst/>
            <a:gdLst/>
            <a:ahLst/>
            <a:cxnLst/>
            <a:rect l="l" t="t" r="r" b="b"/>
            <a:pathLst>
              <a:path w="1083166" h="1162631">
                <a:moveTo>
                  <a:pt x="0" y="0"/>
                </a:moveTo>
                <a:lnTo>
                  <a:pt x="1083166" y="0"/>
                </a:lnTo>
                <a:lnTo>
                  <a:pt x="1083166" y="1162631"/>
                </a:lnTo>
                <a:lnTo>
                  <a:pt x="0" y="1162631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r="-183396"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0" name="Freeform 10"/>
          <p:cNvSpPr/>
          <p:nvPr/>
        </p:nvSpPr>
        <p:spPr>
          <a:xfrm>
            <a:off x="9912686" y="7014408"/>
            <a:ext cx="982249" cy="1168363"/>
          </a:xfrm>
          <a:custGeom>
            <a:avLst/>
            <a:gdLst/>
            <a:ahLst/>
            <a:cxnLst/>
            <a:rect l="l" t="t" r="r" b="b"/>
            <a:pathLst>
              <a:path w="982249" h="1168363">
                <a:moveTo>
                  <a:pt x="0" y="0"/>
                </a:moveTo>
                <a:lnTo>
                  <a:pt x="982249" y="0"/>
                </a:lnTo>
                <a:lnTo>
                  <a:pt x="982249" y="1168363"/>
                </a:lnTo>
                <a:lnTo>
                  <a:pt x="0" y="1168363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 l="-213342" t="-1806" r="-6386"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1" name="Freeform 11"/>
          <p:cNvSpPr/>
          <p:nvPr/>
        </p:nvSpPr>
        <p:spPr>
          <a:xfrm>
            <a:off x="14794012" y="2991123"/>
            <a:ext cx="1261624" cy="1228842"/>
          </a:xfrm>
          <a:custGeom>
            <a:avLst/>
            <a:gdLst/>
            <a:ahLst/>
            <a:cxnLst/>
            <a:rect l="l" t="t" r="r" b="b"/>
            <a:pathLst>
              <a:path w="1261624" h="1228842">
                <a:moveTo>
                  <a:pt x="0" y="0"/>
                </a:moveTo>
                <a:lnTo>
                  <a:pt x="1261624" y="0"/>
                </a:lnTo>
                <a:lnTo>
                  <a:pt x="1261624" y="1228842"/>
                </a:lnTo>
                <a:lnTo>
                  <a:pt x="0" y="1228842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 l="-249054" r="-103772" b="-1698"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2" name="Freeform 12"/>
          <p:cNvSpPr/>
          <p:nvPr/>
        </p:nvSpPr>
        <p:spPr>
          <a:xfrm>
            <a:off x="424919" y="97172"/>
            <a:ext cx="1429230" cy="1225565"/>
          </a:xfrm>
          <a:custGeom>
            <a:avLst/>
            <a:gdLst/>
            <a:ahLst/>
            <a:cxnLst/>
            <a:rect l="l" t="t" r="r" b="b"/>
            <a:pathLst>
              <a:path w="1429230" h="1225565">
                <a:moveTo>
                  <a:pt x="0" y="0"/>
                </a:moveTo>
                <a:lnTo>
                  <a:pt x="1429231" y="0"/>
                </a:lnTo>
                <a:lnTo>
                  <a:pt x="1429231" y="1225565"/>
                </a:lnTo>
                <a:lnTo>
                  <a:pt x="0" y="1225565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3" name="TextBox 13"/>
          <p:cNvSpPr txBox="1"/>
          <p:nvPr/>
        </p:nvSpPr>
        <p:spPr>
          <a:xfrm>
            <a:off x="2203402" y="384382"/>
            <a:ext cx="15768379" cy="89764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7223"/>
              </a:lnSpc>
            </a:pPr>
            <a:r>
              <a:rPr lang="en-US" sz="5159" b="1">
                <a:solidFill>
                  <a:srgbClr val="000000"/>
                </a:solidFill>
                <a:latin typeface="Lato Bold"/>
                <a:ea typeface="Lato Bold"/>
                <a:cs typeface="Lato Bold"/>
                <a:sym typeface="Lato Bold"/>
              </a:rPr>
              <a:t>Task 1: Order the steps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2519621" y="5817859"/>
            <a:ext cx="9127679" cy="89764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7223"/>
              </a:lnSpc>
            </a:pPr>
            <a:r>
              <a:rPr lang="en-US" sz="5159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Oil is taken from underground.</a:t>
            </a:r>
          </a:p>
        </p:txBody>
      </p:sp>
      <p:grpSp>
        <p:nvGrpSpPr>
          <p:cNvPr id="15" name="Group 15"/>
          <p:cNvGrpSpPr/>
          <p:nvPr/>
        </p:nvGrpSpPr>
        <p:grpSpPr>
          <a:xfrm>
            <a:off x="970787" y="2991123"/>
            <a:ext cx="957102" cy="1038342"/>
            <a:chOff x="0" y="0"/>
            <a:chExt cx="252076" cy="273473"/>
          </a:xfrm>
        </p:grpSpPr>
        <p:sp>
          <p:nvSpPr>
            <p:cNvPr id="16" name="Freeform 16"/>
            <p:cNvSpPr/>
            <p:nvPr/>
          </p:nvSpPr>
          <p:spPr>
            <a:xfrm>
              <a:off x="0" y="0"/>
              <a:ext cx="252076" cy="273473"/>
            </a:xfrm>
            <a:custGeom>
              <a:avLst/>
              <a:gdLst/>
              <a:ahLst/>
              <a:cxnLst/>
              <a:rect l="l" t="t" r="r" b="b"/>
              <a:pathLst>
                <a:path w="252076" h="273473">
                  <a:moveTo>
                    <a:pt x="0" y="0"/>
                  </a:moveTo>
                  <a:lnTo>
                    <a:pt x="252076" y="0"/>
                  </a:lnTo>
                  <a:lnTo>
                    <a:pt x="252076" y="273473"/>
                  </a:lnTo>
                  <a:lnTo>
                    <a:pt x="0" y="273473"/>
                  </a:lnTo>
                  <a:close/>
                </a:path>
              </a:pathLst>
            </a:custGeom>
            <a:solidFill>
              <a:srgbClr val="FFFFFF"/>
            </a:solidFill>
            <a:ln w="38100" cap="sq">
              <a:solidFill>
                <a:srgbClr val="000000"/>
              </a:solidFill>
              <a:prstDash val="solid"/>
              <a:miter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7" name="TextBox 17"/>
            <p:cNvSpPr txBox="1"/>
            <p:nvPr/>
          </p:nvSpPr>
          <p:spPr>
            <a:xfrm>
              <a:off x="0" y="-47625"/>
              <a:ext cx="252076" cy="32109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690"/>
                </a:lnSpc>
              </a:pPr>
              <a:endParaRPr/>
            </a:p>
          </p:txBody>
        </p:sp>
      </p:grpSp>
      <p:grpSp>
        <p:nvGrpSpPr>
          <p:cNvPr id="18" name="Group 18"/>
          <p:cNvGrpSpPr/>
          <p:nvPr/>
        </p:nvGrpSpPr>
        <p:grpSpPr>
          <a:xfrm>
            <a:off x="970787" y="4397266"/>
            <a:ext cx="957102" cy="1038342"/>
            <a:chOff x="0" y="0"/>
            <a:chExt cx="252076" cy="273473"/>
          </a:xfrm>
        </p:grpSpPr>
        <p:sp>
          <p:nvSpPr>
            <p:cNvPr id="19" name="Freeform 19"/>
            <p:cNvSpPr/>
            <p:nvPr/>
          </p:nvSpPr>
          <p:spPr>
            <a:xfrm>
              <a:off x="0" y="0"/>
              <a:ext cx="252076" cy="273473"/>
            </a:xfrm>
            <a:custGeom>
              <a:avLst/>
              <a:gdLst/>
              <a:ahLst/>
              <a:cxnLst/>
              <a:rect l="l" t="t" r="r" b="b"/>
              <a:pathLst>
                <a:path w="252076" h="273473">
                  <a:moveTo>
                    <a:pt x="0" y="0"/>
                  </a:moveTo>
                  <a:lnTo>
                    <a:pt x="252076" y="0"/>
                  </a:lnTo>
                  <a:lnTo>
                    <a:pt x="252076" y="273473"/>
                  </a:lnTo>
                  <a:lnTo>
                    <a:pt x="0" y="273473"/>
                  </a:lnTo>
                  <a:close/>
                </a:path>
              </a:pathLst>
            </a:custGeom>
            <a:solidFill>
              <a:srgbClr val="FFFFFF"/>
            </a:solidFill>
            <a:ln w="38100" cap="sq">
              <a:solidFill>
                <a:srgbClr val="000000"/>
              </a:solidFill>
              <a:prstDash val="solid"/>
              <a:miter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0" name="TextBox 20"/>
            <p:cNvSpPr txBox="1"/>
            <p:nvPr/>
          </p:nvSpPr>
          <p:spPr>
            <a:xfrm>
              <a:off x="0" y="-47625"/>
              <a:ext cx="252076" cy="32109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690"/>
                </a:lnSpc>
              </a:pPr>
              <a:endParaRPr/>
            </a:p>
          </p:txBody>
        </p:sp>
      </p:grpSp>
      <p:grpSp>
        <p:nvGrpSpPr>
          <p:cNvPr id="21" name="Group 21"/>
          <p:cNvGrpSpPr/>
          <p:nvPr/>
        </p:nvGrpSpPr>
        <p:grpSpPr>
          <a:xfrm>
            <a:off x="970787" y="5808223"/>
            <a:ext cx="957102" cy="1038342"/>
            <a:chOff x="0" y="0"/>
            <a:chExt cx="252076" cy="273473"/>
          </a:xfrm>
        </p:grpSpPr>
        <p:sp>
          <p:nvSpPr>
            <p:cNvPr id="22" name="Freeform 22"/>
            <p:cNvSpPr/>
            <p:nvPr/>
          </p:nvSpPr>
          <p:spPr>
            <a:xfrm>
              <a:off x="0" y="0"/>
              <a:ext cx="252076" cy="273473"/>
            </a:xfrm>
            <a:custGeom>
              <a:avLst/>
              <a:gdLst/>
              <a:ahLst/>
              <a:cxnLst/>
              <a:rect l="l" t="t" r="r" b="b"/>
              <a:pathLst>
                <a:path w="252076" h="273473">
                  <a:moveTo>
                    <a:pt x="0" y="0"/>
                  </a:moveTo>
                  <a:lnTo>
                    <a:pt x="252076" y="0"/>
                  </a:lnTo>
                  <a:lnTo>
                    <a:pt x="252076" y="273473"/>
                  </a:lnTo>
                  <a:lnTo>
                    <a:pt x="0" y="273473"/>
                  </a:lnTo>
                  <a:close/>
                </a:path>
              </a:pathLst>
            </a:custGeom>
            <a:solidFill>
              <a:srgbClr val="FFFFFF"/>
            </a:solidFill>
            <a:ln w="38100" cap="sq">
              <a:solidFill>
                <a:srgbClr val="000000"/>
              </a:solidFill>
              <a:prstDash val="solid"/>
              <a:miter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3" name="TextBox 23"/>
            <p:cNvSpPr txBox="1"/>
            <p:nvPr/>
          </p:nvSpPr>
          <p:spPr>
            <a:xfrm>
              <a:off x="0" y="-47625"/>
              <a:ext cx="252076" cy="32109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690"/>
                </a:lnSpc>
              </a:pPr>
              <a:endParaRPr/>
            </a:p>
          </p:txBody>
        </p:sp>
      </p:grpSp>
      <p:grpSp>
        <p:nvGrpSpPr>
          <p:cNvPr id="24" name="Group 24"/>
          <p:cNvGrpSpPr/>
          <p:nvPr/>
        </p:nvGrpSpPr>
        <p:grpSpPr>
          <a:xfrm>
            <a:off x="942212" y="7218040"/>
            <a:ext cx="957102" cy="1038342"/>
            <a:chOff x="0" y="0"/>
            <a:chExt cx="252076" cy="273473"/>
          </a:xfrm>
        </p:grpSpPr>
        <p:sp>
          <p:nvSpPr>
            <p:cNvPr id="25" name="Freeform 25"/>
            <p:cNvSpPr/>
            <p:nvPr/>
          </p:nvSpPr>
          <p:spPr>
            <a:xfrm>
              <a:off x="0" y="0"/>
              <a:ext cx="252076" cy="273473"/>
            </a:xfrm>
            <a:custGeom>
              <a:avLst/>
              <a:gdLst/>
              <a:ahLst/>
              <a:cxnLst/>
              <a:rect l="l" t="t" r="r" b="b"/>
              <a:pathLst>
                <a:path w="252076" h="273473">
                  <a:moveTo>
                    <a:pt x="0" y="0"/>
                  </a:moveTo>
                  <a:lnTo>
                    <a:pt x="252076" y="0"/>
                  </a:lnTo>
                  <a:lnTo>
                    <a:pt x="252076" y="273473"/>
                  </a:lnTo>
                  <a:lnTo>
                    <a:pt x="0" y="273473"/>
                  </a:lnTo>
                  <a:close/>
                </a:path>
              </a:pathLst>
            </a:custGeom>
            <a:solidFill>
              <a:srgbClr val="FFFFFF"/>
            </a:solidFill>
            <a:ln w="38100" cap="sq">
              <a:solidFill>
                <a:srgbClr val="000000"/>
              </a:solidFill>
              <a:prstDash val="solid"/>
              <a:miter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6" name="TextBox 26"/>
            <p:cNvSpPr txBox="1"/>
            <p:nvPr/>
          </p:nvSpPr>
          <p:spPr>
            <a:xfrm>
              <a:off x="0" y="-47625"/>
              <a:ext cx="252076" cy="32109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690"/>
                </a:lnSpc>
              </a:pPr>
              <a:endParaRPr/>
            </a:p>
          </p:txBody>
        </p:sp>
      </p:grp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FAE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5507780" y="8294208"/>
            <a:ext cx="2780220" cy="1928185"/>
          </a:xfrm>
          <a:custGeom>
            <a:avLst/>
            <a:gdLst/>
            <a:ahLst/>
            <a:cxnLst/>
            <a:rect l="l" t="t" r="r" b="b"/>
            <a:pathLst>
              <a:path w="2780220" h="1928185">
                <a:moveTo>
                  <a:pt x="0" y="0"/>
                </a:moveTo>
                <a:lnTo>
                  <a:pt x="2780220" y="0"/>
                </a:lnTo>
                <a:lnTo>
                  <a:pt x="2780220" y="1928184"/>
                </a:lnTo>
                <a:lnTo>
                  <a:pt x="0" y="1928184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3" name="Freeform 3"/>
          <p:cNvSpPr/>
          <p:nvPr/>
        </p:nvSpPr>
        <p:spPr>
          <a:xfrm>
            <a:off x="14618739" y="8776934"/>
            <a:ext cx="1247940" cy="1091947"/>
          </a:xfrm>
          <a:custGeom>
            <a:avLst/>
            <a:gdLst/>
            <a:ahLst/>
            <a:cxnLst/>
            <a:rect l="l" t="t" r="r" b="b"/>
            <a:pathLst>
              <a:path w="1247940" h="1091947">
                <a:moveTo>
                  <a:pt x="0" y="0"/>
                </a:moveTo>
                <a:lnTo>
                  <a:pt x="1247939" y="0"/>
                </a:lnTo>
                <a:lnTo>
                  <a:pt x="1247939" y="1091947"/>
                </a:lnTo>
                <a:lnTo>
                  <a:pt x="0" y="1091947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4" name="TextBox 4"/>
          <p:cNvSpPr txBox="1"/>
          <p:nvPr/>
        </p:nvSpPr>
        <p:spPr>
          <a:xfrm>
            <a:off x="2203402" y="384382"/>
            <a:ext cx="15768379" cy="89764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7223"/>
              </a:lnSpc>
            </a:pPr>
            <a:r>
              <a:rPr lang="en-US" sz="5159" b="1">
                <a:solidFill>
                  <a:srgbClr val="000000"/>
                </a:solidFill>
                <a:latin typeface="Lato Bold"/>
                <a:ea typeface="Lato Bold"/>
                <a:cs typeface="Lato Bold"/>
                <a:sym typeface="Lato Bold"/>
              </a:rPr>
              <a:t>Problems...</a:t>
            </a:r>
          </a:p>
        </p:txBody>
      </p:sp>
      <p:sp>
        <p:nvSpPr>
          <p:cNvPr id="5" name="Freeform 5"/>
          <p:cNvSpPr/>
          <p:nvPr/>
        </p:nvSpPr>
        <p:spPr>
          <a:xfrm>
            <a:off x="279736" y="279736"/>
            <a:ext cx="1497929" cy="1497929"/>
          </a:xfrm>
          <a:custGeom>
            <a:avLst/>
            <a:gdLst/>
            <a:ahLst/>
            <a:cxnLst/>
            <a:rect l="l" t="t" r="r" b="b"/>
            <a:pathLst>
              <a:path w="1497929" h="1497929">
                <a:moveTo>
                  <a:pt x="0" y="0"/>
                </a:moveTo>
                <a:lnTo>
                  <a:pt x="1497928" y="0"/>
                </a:lnTo>
                <a:lnTo>
                  <a:pt x="1497928" y="1497928"/>
                </a:lnTo>
                <a:lnTo>
                  <a:pt x="0" y="1497928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6" name="TextBox 6"/>
          <p:cNvSpPr txBox="1"/>
          <p:nvPr/>
        </p:nvSpPr>
        <p:spPr>
          <a:xfrm>
            <a:off x="1777664" y="2608083"/>
            <a:ext cx="11444471" cy="181204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7223"/>
              </a:lnSpc>
            </a:pPr>
            <a:r>
              <a:rPr lang="en-US" sz="5159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Plastic is made from oil. </a:t>
            </a:r>
          </a:p>
          <a:p>
            <a:pPr algn="l">
              <a:lnSpc>
                <a:spcPts val="7223"/>
              </a:lnSpc>
            </a:pPr>
            <a:r>
              <a:rPr lang="en-US" sz="5159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It takes millions of years to form.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1990533" y="5828831"/>
            <a:ext cx="16194117" cy="82092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727"/>
              </a:lnSpc>
            </a:pPr>
            <a:r>
              <a:rPr lang="en-US" sz="4805" i="1">
                <a:solidFill>
                  <a:srgbClr val="000000"/>
                </a:solidFill>
                <a:latin typeface="Lato Italics"/>
                <a:ea typeface="Lato Italics"/>
                <a:cs typeface="Lato Italics"/>
                <a:sym typeface="Lato Italics"/>
              </a:rPr>
              <a:t>Do you think we can keep digging up oil forever?</a:t>
            </a:r>
          </a:p>
        </p:txBody>
      </p:sp>
      <p:sp>
        <p:nvSpPr>
          <p:cNvPr id="8" name="Freeform 8"/>
          <p:cNvSpPr/>
          <p:nvPr/>
        </p:nvSpPr>
        <p:spPr>
          <a:xfrm>
            <a:off x="13555042" y="2396691"/>
            <a:ext cx="3342848" cy="1666880"/>
          </a:xfrm>
          <a:custGeom>
            <a:avLst/>
            <a:gdLst/>
            <a:ahLst/>
            <a:cxnLst/>
            <a:rect l="l" t="t" r="r" b="b"/>
            <a:pathLst>
              <a:path w="3342848" h="1666880">
                <a:moveTo>
                  <a:pt x="0" y="0"/>
                </a:moveTo>
                <a:lnTo>
                  <a:pt x="3342848" y="0"/>
                </a:lnTo>
                <a:lnTo>
                  <a:pt x="3342848" y="1666881"/>
                </a:lnTo>
                <a:lnTo>
                  <a:pt x="0" y="1666881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 l="-452" b="-474"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9" name="Freeform 9"/>
          <p:cNvSpPr/>
          <p:nvPr/>
        </p:nvSpPr>
        <p:spPr>
          <a:xfrm>
            <a:off x="279736" y="5529425"/>
            <a:ext cx="1427083" cy="1502192"/>
          </a:xfrm>
          <a:custGeom>
            <a:avLst/>
            <a:gdLst/>
            <a:ahLst/>
            <a:cxnLst/>
            <a:rect l="l" t="t" r="r" b="b"/>
            <a:pathLst>
              <a:path w="1427083" h="1502192">
                <a:moveTo>
                  <a:pt x="0" y="0"/>
                </a:moveTo>
                <a:lnTo>
                  <a:pt x="1427082" y="0"/>
                </a:lnTo>
                <a:lnTo>
                  <a:pt x="1427082" y="1502192"/>
                </a:lnTo>
                <a:lnTo>
                  <a:pt x="0" y="1502192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0" name="TextBox 10"/>
          <p:cNvSpPr txBox="1"/>
          <p:nvPr/>
        </p:nvSpPr>
        <p:spPr>
          <a:xfrm>
            <a:off x="2093883" y="7765871"/>
            <a:ext cx="16194117" cy="82092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727"/>
              </a:lnSpc>
            </a:pPr>
            <a:r>
              <a:rPr lang="en-US" sz="4805" i="1">
                <a:solidFill>
                  <a:srgbClr val="000000"/>
                </a:solidFill>
                <a:latin typeface="Lato Italics"/>
                <a:ea typeface="Lato Italics"/>
                <a:cs typeface="Lato Italics"/>
                <a:sym typeface="Lato Italics"/>
              </a:rPr>
              <a:t>How would life be different if we couldn’t make more plastic?</a:t>
            </a:r>
          </a:p>
        </p:txBody>
      </p:sp>
      <p:sp>
        <p:nvSpPr>
          <p:cNvPr id="11" name="Freeform 11"/>
          <p:cNvSpPr/>
          <p:nvPr/>
        </p:nvSpPr>
        <p:spPr>
          <a:xfrm>
            <a:off x="279736" y="8025838"/>
            <a:ext cx="1427083" cy="1502192"/>
          </a:xfrm>
          <a:custGeom>
            <a:avLst/>
            <a:gdLst/>
            <a:ahLst/>
            <a:cxnLst/>
            <a:rect l="l" t="t" r="r" b="b"/>
            <a:pathLst>
              <a:path w="1427083" h="1502192">
                <a:moveTo>
                  <a:pt x="0" y="0"/>
                </a:moveTo>
                <a:lnTo>
                  <a:pt x="1427082" y="0"/>
                </a:lnTo>
                <a:lnTo>
                  <a:pt x="1427082" y="1502192"/>
                </a:lnTo>
                <a:lnTo>
                  <a:pt x="0" y="1502192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FAE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5507780" y="8294208"/>
            <a:ext cx="2780220" cy="1928185"/>
          </a:xfrm>
          <a:custGeom>
            <a:avLst/>
            <a:gdLst/>
            <a:ahLst/>
            <a:cxnLst/>
            <a:rect l="l" t="t" r="r" b="b"/>
            <a:pathLst>
              <a:path w="2780220" h="1928185">
                <a:moveTo>
                  <a:pt x="0" y="0"/>
                </a:moveTo>
                <a:lnTo>
                  <a:pt x="2780220" y="0"/>
                </a:lnTo>
                <a:lnTo>
                  <a:pt x="2780220" y="1928184"/>
                </a:lnTo>
                <a:lnTo>
                  <a:pt x="0" y="1928184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3" name="Freeform 3"/>
          <p:cNvSpPr/>
          <p:nvPr/>
        </p:nvSpPr>
        <p:spPr>
          <a:xfrm>
            <a:off x="14618739" y="8776934"/>
            <a:ext cx="1247940" cy="1091947"/>
          </a:xfrm>
          <a:custGeom>
            <a:avLst/>
            <a:gdLst/>
            <a:ahLst/>
            <a:cxnLst/>
            <a:rect l="l" t="t" r="r" b="b"/>
            <a:pathLst>
              <a:path w="1247940" h="1091947">
                <a:moveTo>
                  <a:pt x="0" y="0"/>
                </a:moveTo>
                <a:lnTo>
                  <a:pt x="1247939" y="0"/>
                </a:lnTo>
                <a:lnTo>
                  <a:pt x="1247939" y="1091947"/>
                </a:lnTo>
                <a:lnTo>
                  <a:pt x="0" y="1091947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4" name="Freeform 4"/>
          <p:cNvSpPr/>
          <p:nvPr/>
        </p:nvSpPr>
        <p:spPr>
          <a:xfrm>
            <a:off x="640055" y="611028"/>
            <a:ext cx="1850474" cy="707806"/>
          </a:xfrm>
          <a:custGeom>
            <a:avLst/>
            <a:gdLst/>
            <a:ahLst/>
            <a:cxnLst/>
            <a:rect l="l" t="t" r="r" b="b"/>
            <a:pathLst>
              <a:path w="1850474" h="707806">
                <a:moveTo>
                  <a:pt x="0" y="0"/>
                </a:moveTo>
                <a:lnTo>
                  <a:pt x="1850475" y="0"/>
                </a:lnTo>
                <a:lnTo>
                  <a:pt x="1850475" y="707806"/>
                </a:lnTo>
                <a:lnTo>
                  <a:pt x="0" y="707806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5" name="TextBox 5"/>
          <p:cNvSpPr txBox="1"/>
          <p:nvPr/>
        </p:nvSpPr>
        <p:spPr>
          <a:xfrm>
            <a:off x="2827373" y="458959"/>
            <a:ext cx="15768379" cy="89764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7223"/>
              </a:lnSpc>
            </a:pPr>
            <a:r>
              <a:rPr lang="en-US" sz="5159" b="1">
                <a:solidFill>
                  <a:srgbClr val="000000"/>
                </a:solidFill>
                <a:latin typeface="Lato Bold"/>
                <a:ea typeface="Lato Bold"/>
                <a:cs typeface="Lato Bold"/>
                <a:sym typeface="Lato Bold"/>
              </a:rPr>
              <a:t>Extension activity 1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391542" y="2012242"/>
            <a:ext cx="16867758" cy="348209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823"/>
              </a:lnSpc>
            </a:pPr>
            <a:r>
              <a:rPr lang="en-US" sz="4159" b="1">
                <a:solidFill>
                  <a:srgbClr val="000000"/>
                </a:solidFill>
                <a:latin typeface="Lato Bold"/>
                <a:ea typeface="Lato Bold"/>
                <a:cs typeface="Lato Bold"/>
                <a:sym typeface="Lato Bold"/>
              </a:rPr>
              <a:t>Art activity:</a:t>
            </a:r>
            <a:r>
              <a:rPr lang="en-US" sz="4159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 Children create a poster or comic strip showing the journey of plastic from oil underground to a finished product, using drawings, labels, and arrows to show each step.</a:t>
            </a:r>
          </a:p>
          <a:p>
            <a:pPr algn="l">
              <a:lnSpc>
                <a:spcPts val="5123"/>
              </a:lnSpc>
            </a:pPr>
            <a:endParaRPr lang="en-US" sz="4159">
              <a:solidFill>
                <a:srgbClr val="000000"/>
              </a:solidFill>
              <a:latin typeface="Lato"/>
              <a:ea typeface="Lato"/>
              <a:cs typeface="Lato"/>
              <a:sym typeface="Lato"/>
            </a:endParaRPr>
          </a:p>
          <a:p>
            <a:pPr algn="l">
              <a:lnSpc>
                <a:spcPts val="5123"/>
              </a:lnSpc>
            </a:pPr>
            <a:r>
              <a:rPr lang="en-US" sz="3659" i="1">
                <a:solidFill>
                  <a:srgbClr val="000000"/>
                </a:solidFill>
                <a:latin typeface="Lato Italics"/>
                <a:ea typeface="Lato Italics"/>
                <a:cs typeface="Lato Italics"/>
                <a:sym typeface="Lato Italics"/>
              </a:rPr>
              <a:t>E.g.</a:t>
            </a:r>
          </a:p>
        </p:txBody>
      </p:sp>
      <p:grpSp>
        <p:nvGrpSpPr>
          <p:cNvPr id="7" name="Group 7"/>
          <p:cNvGrpSpPr/>
          <p:nvPr/>
        </p:nvGrpSpPr>
        <p:grpSpPr>
          <a:xfrm>
            <a:off x="391542" y="5143500"/>
            <a:ext cx="17593527" cy="4582578"/>
            <a:chOff x="0" y="0"/>
            <a:chExt cx="23458035" cy="6110104"/>
          </a:xfrm>
        </p:grpSpPr>
        <p:sp>
          <p:nvSpPr>
            <p:cNvPr id="8" name="Freeform 8"/>
            <p:cNvSpPr/>
            <p:nvPr/>
          </p:nvSpPr>
          <p:spPr>
            <a:xfrm>
              <a:off x="331351" y="471257"/>
              <a:ext cx="2990376" cy="2611241"/>
            </a:xfrm>
            <a:custGeom>
              <a:avLst/>
              <a:gdLst/>
              <a:ahLst/>
              <a:cxnLst/>
              <a:rect l="l" t="t" r="r" b="b"/>
              <a:pathLst>
                <a:path w="2990376" h="2611241">
                  <a:moveTo>
                    <a:pt x="0" y="0"/>
                  </a:moveTo>
                  <a:lnTo>
                    <a:pt x="2990376" y="0"/>
                  </a:lnTo>
                  <a:lnTo>
                    <a:pt x="2990376" y="2611241"/>
                  </a:lnTo>
                  <a:lnTo>
                    <a:pt x="0" y="261124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/>
              <a:stretch>
                <a:fillRect t="-62213" r="-33506"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9" name="Freeform 9"/>
            <p:cNvSpPr/>
            <p:nvPr/>
          </p:nvSpPr>
          <p:spPr>
            <a:xfrm>
              <a:off x="4323696" y="471257"/>
              <a:ext cx="4282968" cy="2611241"/>
            </a:xfrm>
            <a:custGeom>
              <a:avLst/>
              <a:gdLst/>
              <a:ahLst/>
              <a:cxnLst/>
              <a:rect l="l" t="t" r="r" b="b"/>
              <a:pathLst>
                <a:path w="4282968" h="2611241">
                  <a:moveTo>
                    <a:pt x="0" y="0"/>
                  </a:moveTo>
                  <a:lnTo>
                    <a:pt x="4282969" y="0"/>
                  </a:lnTo>
                  <a:lnTo>
                    <a:pt x="4282969" y="2611241"/>
                  </a:lnTo>
                  <a:lnTo>
                    <a:pt x="0" y="261124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/>
              <a:stretch>
                <a:fillRect t="-62213" r="-20670"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10" name="Freeform 10"/>
            <p:cNvSpPr/>
            <p:nvPr/>
          </p:nvSpPr>
          <p:spPr>
            <a:xfrm>
              <a:off x="10397365" y="471257"/>
              <a:ext cx="3067421" cy="2611241"/>
            </a:xfrm>
            <a:custGeom>
              <a:avLst/>
              <a:gdLst/>
              <a:ahLst/>
              <a:cxnLst/>
              <a:rect l="l" t="t" r="r" b="b"/>
              <a:pathLst>
                <a:path w="3067421" h="2611241">
                  <a:moveTo>
                    <a:pt x="0" y="0"/>
                  </a:moveTo>
                  <a:lnTo>
                    <a:pt x="3067421" y="0"/>
                  </a:lnTo>
                  <a:lnTo>
                    <a:pt x="3067421" y="2611241"/>
                  </a:lnTo>
                  <a:lnTo>
                    <a:pt x="0" y="261124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9"/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11" name="Freeform 11"/>
            <p:cNvSpPr/>
            <p:nvPr/>
          </p:nvSpPr>
          <p:spPr>
            <a:xfrm>
              <a:off x="14950867" y="0"/>
              <a:ext cx="3065468" cy="3082498"/>
            </a:xfrm>
            <a:custGeom>
              <a:avLst/>
              <a:gdLst/>
              <a:ahLst/>
              <a:cxnLst/>
              <a:rect l="l" t="t" r="r" b="b"/>
              <a:pathLst>
                <a:path w="3065468" h="3082498">
                  <a:moveTo>
                    <a:pt x="0" y="0"/>
                  </a:moveTo>
                  <a:lnTo>
                    <a:pt x="3065467" y="0"/>
                  </a:lnTo>
                  <a:lnTo>
                    <a:pt x="3065467" y="3082498"/>
                  </a:lnTo>
                  <a:lnTo>
                    <a:pt x="0" y="308249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/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12" name="Freeform 12"/>
            <p:cNvSpPr/>
            <p:nvPr/>
          </p:nvSpPr>
          <p:spPr>
            <a:xfrm>
              <a:off x="19801555" y="235629"/>
              <a:ext cx="3656480" cy="3082498"/>
            </a:xfrm>
            <a:custGeom>
              <a:avLst/>
              <a:gdLst/>
              <a:ahLst/>
              <a:cxnLst/>
              <a:rect l="l" t="t" r="r" b="b"/>
              <a:pathLst>
                <a:path w="3656480" h="3082498">
                  <a:moveTo>
                    <a:pt x="0" y="0"/>
                  </a:moveTo>
                  <a:lnTo>
                    <a:pt x="3656480" y="0"/>
                  </a:lnTo>
                  <a:lnTo>
                    <a:pt x="3656480" y="3082498"/>
                  </a:lnTo>
                  <a:lnTo>
                    <a:pt x="0" y="308249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1"/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13" name="TextBox 13"/>
            <p:cNvSpPr txBox="1"/>
            <p:nvPr/>
          </p:nvSpPr>
          <p:spPr>
            <a:xfrm>
              <a:off x="0" y="3201231"/>
              <a:ext cx="3898925" cy="140132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283"/>
                </a:lnSpc>
              </a:pPr>
              <a:r>
                <a:rPr lang="en-US" sz="3059">
                  <a:solidFill>
                    <a:srgbClr val="000000"/>
                  </a:solidFill>
                  <a:latin typeface="Lato"/>
                  <a:ea typeface="Lato"/>
                  <a:cs typeface="Lato"/>
                  <a:sym typeface="Lato"/>
                </a:rPr>
                <a:t>Oil is taken from underground</a:t>
              </a:r>
            </a:p>
          </p:txBody>
        </p:sp>
        <p:sp>
          <p:nvSpPr>
            <p:cNvPr id="14" name="TextBox 14"/>
            <p:cNvSpPr txBox="1"/>
            <p:nvPr/>
          </p:nvSpPr>
          <p:spPr>
            <a:xfrm>
              <a:off x="4323696" y="3260977"/>
              <a:ext cx="3898925" cy="140132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283"/>
                </a:lnSpc>
              </a:pPr>
              <a:r>
                <a:rPr lang="en-US" sz="3059">
                  <a:solidFill>
                    <a:srgbClr val="000000"/>
                  </a:solidFill>
                  <a:latin typeface="Lato"/>
                  <a:ea typeface="Lato"/>
                  <a:cs typeface="Lato"/>
                  <a:sym typeface="Lato"/>
                </a:rPr>
                <a:t>Oil is taken to the factories</a:t>
              </a:r>
            </a:p>
          </p:txBody>
        </p:sp>
        <p:sp>
          <p:nvSpPr>
            <p:cNvPr id="15" name="TextBox 15"/>
            <p:cNvSpPr txBox="1"/>
            <p:nvPr/>
          </p:nvSpPr>
          <p:spPr>
            <a:xfrm>
              <a:off x="9565862" y="3260977"/>
              <a:ext cx="3898925" cy="212522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283"/>
                </a:lnSpc>
              </a:pPr>
              <a:r>
                <a:rPr lang="en-US" sz="3059">
                  <a:solidFill>
                    <a:srgbClr val="000000"/>
                  </a:solidFill>
                  <a:latin typeface="Lato"/>
                  <a:ea typeface="Lato"/>
                  <a:cs typeface="Lato"/>
                  <a:sym typeface="Lato"/>
                </a:rPr>
                <a:t>Oil is made into pellets and then melted</a:t>
              </a:r>
            </a:p>
          </p:txBody>
        </p:sp>
        <p:sp>
          <p:nvSpPr>
            <p:cNvPr id="16" name="TextBox 16"/>
            <p:cNvSpPr txBox="1"/>
            <p:nvPr/>
          </p:nvSpPr>
          <p:spPr>
            <a:xfrm>
              <a:off x="14534138" y="3260977"/>
              <a:ext cx="3898925" cy="284912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283"/>
                </a:lnSpc>
              </a:pPr>
              <a:r>
                <a:rPr lang="en-US" sz="3059">
                  <a:solidFill>
                    <a:srgbClr val="000000"/>
                  </a:solidFill>
                  <a:latin typeface="Lato"/>
                  <a:ea typeface="Lato"/>
                  <a:cs typeface="Lato"/>
                  <a:sym typeface="Lato"/>
                </a:rPr>
                <a:t>The melted pellets are poured into a mould.</a:t>
              </a:r>
            </a:p>
          </p:txBody>
        </p:sp>
        <p:sp>
          <p:nvSpPr>
            <p:cNvPr id="17" name="TextBox 17"/>
            <p:cNvSpPr txBox="1"/>
            <p:nvPr/>
          </p:nvSpPr>
          <p:spPr>
            <a:xfrm>
              <a:off x="19499863" y="3201231"/>
              <a:ext cx="3898925" cy="140132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283"/>
                </a:lnSpc>
              </a:pPr>
              <a:r>
                <a:rPr lang="en-US" sz="3059">
                  <a:solidFill>
                    <a:srgbClr val="000000"/>
                  </a:solidFill>
                  <a:latin typeface="Lato"/>
                  <a:ea typeface="Lato"/>
                  <a:cs typeface="Lato"/>
                  <a:sym typeface="Lato"/>
                </a:rPr>
                <a:t>A new toy is made!</a:t>
              </a:r>
            </a:p>
          </p:txBody>
        </p:sp>
      </p:grp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FAE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5507780" y="8294208"/>
            <a:ext cx="2780220" cy="1928185"/>
          </a:xfrm>
          <a:custGeom>
            <a:avLst/>
            <a:gdLst/>
            <a:ahLst/>
            <a:cxnLst/>
            <a:rect l="l" t="t" r="r" b="b"/>
            <a:pathLst>
              <a:path w="2780220" h="1928185">
                <a:moveTo>
                  <a:pt x="0" y="0"/>
                </a:moveTo>
                <a:lnTo>
                  <a:pt x="2780220" y="0"/>
                </a:lnTo>
                <a:lnTo>
                  <a:pt x="2780220" y="1928184"/>
                </a:lnTo>
                <a:lnTo>
                  <a:pt x="0" y="1928184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3" name="Freeform 3"/>
          <p:cNvSpPr/>
          <p:nvPr/>
        </p:nvSpPr>
        <p:spPr>
          <a:xfrm>
            <a:off x="14618739" y="8776934"/>
            <a:ext cx="1247940" cy="1091947"/>
          </a:xfrm>
          <a:custGeom>
            <a:avLst/>
            <a:gdLst/>
            <a:ahLst/>
            <a:cxnLst/>
            <a:rect l="l" t="t" r="r" b="b"/>
            <a:pathLst>
              <a:path w="1247940" h="1091947">
                <a:moveTo>
                  <a:pt x="0" y="0"/>
                </a:moveTo>
                <a:lnTo>
                  <a:pt x="1247939" y="0"/>
                </a:lnTo>
                <a:lnTo>
                  <a:pt x="1247939" y="1091947"/>
                </a:lnTo>
                <a:lnTo>
                  <a:pt x="0" y="1091947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4" name="Freeform 4"/>
          <p:cNvSpPr/>
          <p:nvPr/>
        </p:nvSpPr>
        <p:spPr>
          <a:xfrm>
            <a:off x="640055" y="611028"/>
            <a:ext cx="1850474" cy="707806"/>
          </a:xfrm>
          <a:custGeom>
            <a:avLst/>
            <a:gdLst/>
            <a:ahLst/>
            <a:cxnLst/>
            <a:rect l="l" t="t" r="r" b="b"/>
            <a:pathLst>
              <a:path w="1850474" h="707806">
                <a:moveTo>
                  <a:pt x="0" y="0"/>
                </a:moveTo>
                <a:lnTo>
                  <a:pt x="1850475" y="0"/>
                </a:lnTo>
                <a:lnTo>
                  <a:pt x="1850475" y="707806"/>
                </a:lnTo>
                <a:lnTo>
                  <a:pt x="0" y="707806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5" name="Freeform 5"/>
          <p:cNvSpPr/>
          <p:nvPr/>
        </p:nvSpPr>
        <p:spPr>
          <a:xfrm>
            <a:off x="2587027" y="4042229"/>
            <a:ext cx="12491222" cy="6312860"/>
          </a:xfrm>
          <a:custGeom>
            <a:avLst/>
            <a:gdLst/>
            <a:ahLst/>
            <a:cxnLst/>
            <a:rect l="l" t="t" r="r" b="b"/>
            <a:pathLst>
              <a:path w="12491222" h="6312860">
                <a:moveTo>
                  <a:pt x="0" y="0"/>
                </a:moveTo>
                <a:lnTo>
                  <a:pt x="12491221" y="0"/>
                </a:lnTo>
                <a:lnTo>
                  <a:pt x="12491221" y="6312860"/>
                </a:lnTo>
                <a:lnTo>
                  <a:pt x="0" y="6312860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 l="-772" t="-29608"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6" name="TextBox 6"/>
          <p:cNvSpPr txBox="1"/>
          <p:nvPr/>
        </p:nvSpPr>
        <p:spPr>
          <a:xfrm>
            <a:off x="2827373" y="458959"/>
            <a:ext cx="15768379" cy="89764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7223"/>
              </a:lnSpc>
            </a:pPr>
            <a:r>
              <a:rPr lang="en-US" sz="5159" b="1">
                <a:solidFill>
                  <a:srgbClr val="000000"/>
                </a:solidFill>
                <a:latin typeface="Lato Bold"/>
                <a:ea typeface="Lato Bold"/>
                <a:cs typeface="Lato Bold"/>
                <a:sym typeface="Lato Bold"/>
              </a:rPr>
              <a:t>Extension activity 2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1028700" y="1861885"/>
            <a:ext cx="16867758" cy="218034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823"/>
              </a:lnSpc>
            </a:pPr>
            <a:r>
              <a:rPr lang="en-US" sz="4159" b="1">
                <a:solidFill>
                  <a:srgbClr val="000000"/>
                </a:solidFill>
                <a:latin typeface="Lato Bold"/>
                <a:ea typeface="Lato Bold"/>
                <a:cs typeface="Lato Bold"/>
                <a:sym typeface="Lato Bold"/>
              </a:rPr>
              <a:t>Discussion activity:</a:t>
            </a:r>
            <a:r>
              <a:rPr lang="en-US" sz="4159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 Sit in a circle and ask children to bring or describe a plastic item from home, then discuss where it might have come from, how it was made, and what could happen to it after it's used.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FAE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5507780" y="8294208"/>
            <a:ext cx="2780220" cy="1928185"/>
          </a:xfrm>
          <a:custGeom>
            <a:avLst/>
            <a:gdLst/>
            <a:ahLst/>
            <a:cxnLst/>
            <a:rect l="l" t="t" r="r" b="b"/>
            <a:pathLst>
              <a:path w="2780220" h="1928185">
                <a:moveTo>
                  <a:pt x="0" y="0"/>
                </a:moveTo>
                <a:lnTo>
                  <a:pt x="2780220" y="0"/>
                </a:lnTo>
                <a:lnTo>
                  <a:pt x="2780220" y="1928184"/>
                </a:lnTo>
                <a:lnTo>
                  <a:pt x="0" y="1928184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3" name="Freeform 3"/>
          <p:cNvSpPr/>
          <p:nvPr/>
        </p:nvSpPr>
        <p:spPr>
          <a:xfrm>
            <a:off x="14618739" y="8776934"/>
            <a:ext cx="1247940" cy="1091947"/>
          </a:xfrm>
          <a:custGeom>
            <a:avLst/>
            <a:gdLst/>
            <a:ahLst/>
            <a:cxnLst/>
            <a:rect l="l" t="t" r="r" b="b"/>
            <a:pathLst>
              <a:path w="1247940" h="1091947">
                <a:moveTo>
                  <a:pt x="0" y="0"/>
                </a:moveTo>
                <a:lnTo>
                  <a:pt x="1247939" y="0"/>
                </a:lnTo>
                <a:lnTo>
                  <a:pt x="1247939" y="1091947"/>
                </a:lnTo>
                <a:lnTo>
                  <a:pt x="0" y="1091947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4" name="Freeform 4"/>
          <p:cNvSpPr/>
          <p:nvPr/>
        </p:nvSpPr>
        <p:spPr>
          <a:xfrm>
            <a:off x="640055" y="611028"/>
            <a:ext cx="1850474" cy="707806"/>
          </a:xfrm>
          <a:custGeom>
            <a:avLst/>
            <a:gdLst/>
            <a:ahLst/>
            <a:cxnLst/>
            <a:rect l="l" t="t" r="r" b="b"/>
            <a:pathLst>
              <a:path w="1850474" h="707806">
                <a:moveTo>
                  <a:pt x="0" y="0"/>
                </a:moveTo>
                <a:lnTo>
                  <a:pt x="1850475" y="0"/>
                </a:lnTo>
                <a:lnTo>
                  <a:pt x="1850475" y="707806"/>
                </a:lnTo>
                <a:lnTo>
                  <a:pt x="0" y="707806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5" name="TextBox 5"/>
          <p:cNvSpPr txBox="1"/>
          <p:nvPr/>
        </p:nvSpPr>
        <p:spPr>
          <a:xfrm>
            <a:off x="2827373" y="458959"/>
            <a:ext cx="15768379" cy="89764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7223"/>
              </a:lnSpc>
            </a:pPr>
            <a:r>
              <a:rPr lang="en-US" sz="5159" b="1">
                <a:solidFill>
                  <a:srgbClr val="000000"/>
                </a:solidFill>
                <a:latin typeface="Lato Bold"/>
                <a:ea typeface="Lato Bold"/>
                <a:cs typeface="Lato Bold"/>
                <a:sym typeface="Lato Bold"/>
              </a:rPr>
              <a:t>Extension activity 3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710121" y="2280628"/>
            <a:ext cx="16867758" cy="71349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823"/>
              </a:lnSpc>
            </a:pPr>
            <a:r>
              <a:rPr lang="en-US" sz="4159" b="1">
                <a:solidFill>
                  <a:srgbClr val="000000"/>
                </a:solidFill>
                <a:latin typeface="Lato Bold"/>
                <a:ea typeface="Lato Bold"/>
                <a:cs typeface="Lato Bold"/>
                <a:sym typeface="Lato Bold"/>
              </a:rPr>
              <a:t>Writing activity:</a:t>
            </a:r>
            <a:r>
              <a:rPr lang="en-US" sz="4159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 Children to write the steps of how plastic is made. </a:t>
            </a:r>
          </a:p>
        </p:txBody>
      </p:sp>
      <p:grpSp>
        <p:nvGrpSpPr>
          <p:cNvPr id="7" name="Group 7"/>
          <p:cNvGrpSpPr/>
          <p:nvPr/>
        </p:nvGrpSpPr>
        <p:grpSpPr>
          <a:xfrm>
            <a:off x="2990308" y="3566616"/>
            <a:ext cx="5076795" cy="6519066"/>
            <a:chOff x="0" y="0"/>
            <a:chExt cx="6769060" cy="8692088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6769060" cy="8692088"/>
            </a:xfrm>
            <a:custGeom>
              <a:avLst/>
              <a:gdLst/>
              <a:ahLst/>
              <a:cxnLst/>
              <a:rect l="l" t="t" r="r" b="b"/>
              <a:pathLst>
                <a:path w="6769060" h="8692088">
                  <a:moveTo>
                    <a:pt x="0" y="0"/>
                  </a:moveTo>
                  <a:lnTo>
                    <a:pt x="6769060" y="0"/>
                  </a:lnTo>
                  <a:lnTo>
                    <a:pt x="6769060" y="8692088"/>
                  </a:lnTo>
                  <a:lnTo>
                    <a:pt x="0" y="869208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/>
              <a:stretch>
                <a:fillRect l="-31995" t="-20779" r="-33071" b="-7768"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443334" y="-19050"/>
              <a:ext cx="2145518" cy="65541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4143"/>
                </a:lnSpc>
              </a:pPr>
              <a:r>
                <a:rPr lang="en-US" sz="2959">
                  <a:solidFill>
                    <a:srgbClr val="000000"/>
                  </a:solidFill>
                  <a:latin typeface="Lato"/>
                  <a:ea typeface="Lato"/>
                  <a:cs typeface="Lato"/>
                  <a:sym typeface="Lato"/>
                </a:rPr>
                <a:t>Date</a:t>
              </a:r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443334" y="525724"/>
              <a:ext cx="5814257" cy="65541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4143"/>
                </a:lnSpc>
              </a:pPr>
              <a:r>
                <a:rPr lang="en-US" sz="2959" u="sng">
                  <a:solidFill>
                    <a:srgbClr val="000000"/>
                  </a:solidFill>
                  <a:latin typeface="Lato"/>
                  <a:ea typeface="Lato"/>
                  <a:cs typeface="Lato"/>
                  <a:sym typeface="Lato"/>
                </a:rPr>
                <a:t>How plastic is made</a:t>
              </a:r>
            </a:p>
          </p:txBody>
        </p:sp>
        <p:sp>
          <p:nvSpPr>
            <p:cNvPr id="11" name="TextBox 11"/>
            <p:cNvSpPr txBox="1"/>
            <p:nvPr/>
          </p:nvSpPr>
          <p:spPr>
            <a:xfrm>
              <a:off x="477401" y="1596323"/>
              <a:ext cx="5814257" cy="88023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2699"/>
                </a:lnSpc>
              </a:pPr>
              <a:r>
                <a:rPr lang="en-US" sz="2159">
                  <a:solidFill>
                    <a:srgbClr val="000000"/>
                  </a:solidFill>
                  <a:latin typeface="Lato"/>
                  <a:ea typeface="Lato"/>
                  <a:cs typeface="Lato"/>
                  <a:sym typeface="Lato"/>
                </a:rPr>
                <a:t>Step 1: Oil is a material that is found underground. </a:t>
              </a:r>
            </a:p>
          </p:txBody>
        </p:sp>
        <p:sp>
          <p:nvSpPr>
            <p:cNvPr id="12" name="TextBox 12"/>
            <p:cNvSpPr txBox="1"/>
            <p:nvPr/>
          </p:nvSpPr>
          <p:spPr>
            <a:xfrm>
              <a:off x="443334" y="2936937"/>
              <a:ext cx="5814257" cy="88023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2699"/>
                </a:lnSpc>
              </a:pPr>
              <a:r>
                <a:rPr lang="en-US" sz="2159">
                  <a:solidFill>
                    <a:srgbClr val="000000"/>
                  </a:solidFill>
                  <a:latin typeface="Lato"/>
                  <a:ea typeface="Lato"/>
                  <a:cs typeface="Lato"/>
                  <a:sym typeface="Lato"/>
                </a:rPr>
                <a:t>Step 2: Oil is taken to the factories.</a:t>
              </a:r>
            </a:p>
            <a:p>
              <a:pPr algn="l">
                <a:lnSpc>
                  <a:spcPts val="2699"/>
                </a:lnSpc>
              </a:pPr>
              <a:r>
                <a:rPr lang="en-US" sz="2159">
                  <a:solidFill>
                    <a:srgbClr val="000000"/>
                  </a:solidFill>
                  <a:latin typeface="Lato"/>
                  <a:ea typeface="Lato"/>
                  <a:cs typeface="Lato"/>
                  <a:sym typeface="Lato"/>
                </a:rPr>
                <a:t>It is cleaned and made into pellets.</a:t>
              </a:r>
            </a:p>
          </p:txBody>
        </p:sp>
        <p:sp>
          <p:nvSpPr>
            <p:cNvPr id="13" name="TextBox 13"/>
            <p:cNvSpPr txBox="1"/>
            <p:nvPr/>
          </p:nvSpPr>
          <p:spPr>
            <a:xfrm>
              <a:off x="443334" y="4336519"/>
              <a:ext cx="5814257" cy="88023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2699"/>
                </a:lnSpc>
              </a:pPr>
              <a:r>
                <a:rPr lang="en-US" sz="2159">
                  <a:solidFill>
                    <a:srgbClr val="000000"/>
                  </a:solidFill>
                  <a:latin typeface="Lato"/>
                  <a:ea typeface="Lato"/>
                  <a:cs typeface="Lato"/>
                  <a:sym typeface="Lato"/>
                </a:rPr>
                <a:t>Step 3: The pellets are heated until they melt. </a:t>
              </a:r>
            </a:p>
          </p:txBody>
        </p:sp>
        <p:sp>
          <p:nvSpPr>
            <p:cNvPr id="14" name="TextBox 14"/>
            <p:cNvSpPr txBox="1"/>
            <p:nvPr/>
          </p:nvSpPr>
          <p:spPr>
            <a:xfrm>
              <a:off x="443334" y="5562916"/>
              <a:ext cx="5814257" cy="88023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2699"/>
                </a:lnSpc>
              </a:pPr>
              <a:r>
                <a:rPr lang="en-US" sz="2159">
                  <a:solidFill>
                    <a:srgbClr val="000000"/>
                  </a:solidFill>
                  <a:latin typeface="Lato"/>
                  <a:ea typeface="Lato"/>
                  <a:cs typeface="Lato"/>
                  <a:sym typeface="Lato"/>
                </a:rPr>
                <a:t>Step 4: The pellets are poured into a mould. </a:t>
              </a:r>
            </a:p>
          </p:txBody>
        </p:sp>
        <p:sp>
          <p:nvSpPr>
            <p:cNvPr id="15" name="TextBox 15"/>
            <p:cNvSpPr txBox="1"/>
            <p:nvPr/>
          </p:nvSpPr>
          <p:spPr>
            <a:xfrm>
              <a:off x="443334" y="7043230"/>
              <a:ext cx="5814257" cy="88023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2699"/>
                </a:lnSpc>
              </a:pPr>
              <a:r>
                <a:rPr lang="en-US" sz="2159">
                  <a:solidFill>
                    <a:srgbClr val="000000"/>
                  </a:solidFill>
                  <a:latin typeface="Lato"/>
                  <a:ea typeface="Lato"/>
                  <a:cs typeface="Lato"/>
                  <a:sym typeface="Lato"/>
                </a:rPr>
                <a:t>Step 5: The melted plastic is cooled. </a:t>
              </a:r>
            </a:p>
            <a:p>
              <a:pPr algn="l">
                <a:lnSpc>
                  <a:spcPts val="2699"/>
                </a:lnSpc>
              </a:pPr>
              <a:r>
                <a:rPr lang="en-US" sz="2159">
                  <a:solidFill>
                    <a:srgbClr val="000000"/>
                  </a:solidFill>
                  <a:latin typeface="Lato"/>
                  <a:ea typeface="Lato"/>
                  <a:cs typeface="Lato"/>
                  <a:sym typeface="Lato"/>
                </a:rPr>
                <a:t>A new toy is made!</a:t>
              </a:r>
            </a:p>
          </p:txBody>
        </p:sp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FAE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5507780" y="8294208"/>
            <a:ext cx="2780220" cy="1928185"/>
          </a:xfrm>
          <a:custGeom>
            <a:avLst/>
            <a:gdLst/>
            <a:ahLst/>
            <a:cxnLst/>
            <a:rect l="l" t="t" r="r" b="b"/>
            <a:pathLst>
              <a:path w="2780220" h="1928185">
                <a:moveTo>
                  <a:pt x="0" y="0"/>
                </a:moveTo>
                <a:lnTo>
                  <a:pt x="2780220" y="0"/>
                </a:lnTo>
                <a:lnTo>
                  <a:pt x="2780220" y="1928184"/>
                </a:lnTo>
                <a:lnTo>
                  <a:pt x="0" y="192818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3" name="TextBox 3"/>
          <p:cNvSpPr txBox="1"/>
          <p:nvPr/>
        </p:nvSpPr>
        <p:spPr>
          <a:xfrm>
            <a:off x="1447520" y="1643891"/>
            <a:ext cx="14708939" cy="79734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452"/>
              </a:lnSpc>
            </a:pPr>
            <a:r>
              <a:rPr lang="en-US" sz="4608" b="1">
                <a:solidFill>
                  <a:srgbClr val="31401C"/>
                </a:solidFill>
                <a:latin typeface="Lato Bold"/>
                <a:ea typeface="Lato Bold"/>
                <a:cs typeface="Lato Bold"/>
                <a:sym typeface="Lato Bold"/>
              </a:rPr>
              <a:t>LO: To understand how plastic is made 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1244511" y="4193603"/>
            <a:ext cx="14591180" cy="302450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928353" lvl="1" indent="-464177" algn="just">
              <a:lnSpc>
                <a:spcPts val="6019"/>
              </a:lnSpc>
              <a:buFont typeface="Arial"/>
              <a:buChar char="•"/>
            </a:pPr>
            <a:r>
              <a:rPr lang="en-US" sz="4299">
                <a:solidFill>
                  <a:srgbClr val="31401C"/>
                </a:solidFill>
                <a:latin typeface="Lato"/>
                <a:ea typeface="Lato"/>
                <a:cs typeface="Lato"/>
                <a:sym typeface="Lato"/>
              </a:rPr>
              <a:t>I can say where plastic comes from.</a:t>
            </a:r>
          </a:p>
          <a:p>
            <a:pPr marL="928353" lvl="1" indent="-464177" algn="just">
              <a:lnSpc>
                <a:spcPts val="6019"/>
              </a:lnSpc>
              <a:buFont typeface="Arial"/>
              <a:buChar char="•"/>
            </a:pPr>
            <a:r>
              <a:rPr lang="en-US" sz="4299">
                <a:solidFill>
                  <a:srgbClr val="31401C"/>
                </a:solidFill>
                <a:latin typeface="Lato"/>
                <a:ea typeface="Lato"/>
                <a:cs typeface="Lato"/>
                <a:sym typeface="Lato"/>
              </a:rPr>
              <a:t>I can talk about the steps to make plastic.</a:t>
            </a:r>
          </a:p>
          <a:p>
            <a:pPr marL="928353" lvl="1" indent="-464177" algn="just">
              <a:lnSpc>
                <a:spcPts val="6019"/>
              </a:lnSpc>
              <a:buFont typeface="Arial"/>
              <a:buChar char="•"/>
            </a:pPr>
            <a:r>
              <a:rPr lang="en-US" sz="4299">
                <a:solidFill>
                  <a:srgbClr val="31401C"/>
                </a:solidFill>
                <a:latin typeface="Lato"/>
                <a:ea typeface="Lato"/>
                <a:cs typeface="Lato"/>
                <a:sym typeface="Lato"/>
              </a:rPr>
              <a:t>I can put the steps to make plastic in the right order</a:t>
            </a:r>
          </a:p>
          <a:p>
            <a:pPr algn="just">
              <a:lnSpc>
                <a:spcPts val="6019"/>
              </a:lnSpc>
            </a:pPr>
            <a:endParaRPr lang="en-US" sz="4299">
              <a:solidFill>
                <a:srgbClr val="31401C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5" name="Freeform 5"/>
          <p:cNvSpPr/>
          <p:nvPr/>
        </p:nvSpPr>
        <p:spPr>
          <a:xfrm>
            <a:off x="14618739" y="8776934"/>
            <a:ext cx="1247940" cy="1091947"/>
          </a:xfrm>
          <a:custGeom>
            <a:avLst/>
            <a:gdLst/>
            <a:ahLst/>
            <a:cxnLst/>
            <a:rect l="l" t="t" r="r" b="b"/>
            <a:pathLst>
              <a:path w="1247940" h="1091947">
                <a:moveTo>
                  <a:pt x="0" y="0"/>
                </a:moveTo>
                <a:lnTo>
                  <a:pt x="1247939" y="0"/>
                </a:lnTo>
                <a:lnTo>
                  <a:pt x="1247939" y="1091947"/>
                </a:lnTo>
                <a:lnTo>
                  <a:pt x="0" y="1091947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FAE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565103" y="4513231"/>
            <a:ext cx="1497929" cy="1497929"/>
          </a:xfrm>
          <a:custGeom>
            <a:avLst/>
            <a:gdLst/>
            <a:ahLst/>
            <a:cxnLst/>
            <a:rect l="l" t="t" r="r" b="b"/>
            <a:pathLst>
              <a:path w="1497929" h="1497929">
                <a:moveTo>
                  <a:pt x="0" y="0"/>
                </a:moveTo>
                <a:lnTo>
                  <a:pt x="1497929" y="0"/>
                </a:lnTo>
                <a:lnTo>
                  <a:pt x="1497929" y="1497929"/>
                </a:lnTo>
                <a:lnTo>
                  <a:pt x="0" y="149792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3" name="Freeform 3"/>
          <p:cNvSpPr/>
          <p:nvPr/>
        </p:nvSpPr>
        <p:spPr>
          <a:xfrm>
            <a:off x="759618" y="7423167"/>
            <a:ext cx="1147793" cy="1401884"/>
          </a:xfrm>
          <a:custGeom>
            <a:avLst/>
            <a:gdLst/>
            <a:ahLst/>
            <a:cxnLst/>
            <a:rect l="l" t="t" r="r" b="b"/>
            <a:pathLst>
              <a:path w="1147793" h="1401884">
                <a:moveTo>
                  <a:pt x="0" y="0"/>
                </a:moveTo>
                <a:lnTo>
                  <a:pt x="1147793" y="0"/>
                </a:lnTo>
                <a:lnTo>
                  <a:pt x="1147793" y="1401885"/>
                </a:lnTo>
                <a:lnTo>
                  <a:pt x="0" y="1401885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4" name="Freeform 4"/>
          <p:cNvSpPr/>
          <p:nvPr/>
        </p:nvSpPr>
        <p:spPr>
          <a:xfrm>
            <a:off x="8786872" y="1767257"/>
            <a:ext cx="1427083" cy="1502192"/>
          </a:xfrm>
          <a:custGeom>
            <a:avLst/>
            <a:gdLst/>
            <a:ahLst/>
            <a:cxnLst/>
            <a:rect l="l" t="t" r="r" b="b"/>
            <a:pathLst>
              <a:path w="1427083" h="1502192">
                <a:moveTo>
                  <a:pt x="0" y="0"/>
                </a:moveTo>
                <a:lnTo>
                  <a:pt x="1427083" y="0"/>
                </a:lnTo>
                <a:lnTo>
                  <a:pt x="1427083" y="1502193"/>
                </a:lnTo>
                <a:lnTo>
                  <a:pt x="0" y="1502193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5" name="Freeform 5"/>
          <p:cNvSpPr/>
          <p:nvPr/>
        </p:nvSpPr>
        <p:spPr>
          <a:xfrm>
            <a:off x="8997494" y="4692286"/>
            <a:ext cx="1429230" cy="1225565"/>
          </a:xfrm>
          <a:custGeom>
            <a:avLst/>
            <a:gdLst/>
            <a:ahLst/>
            <a:cxnLst/>
            <a:rect l="l" t="t" r="r" b="b"/>
            <a:pathLst>
              <a:path w="1429230" h="1225565">
                <a:moveTo>
                  <a:pt x="0" y="0"/>
                </a:moveTo>
                <a:lnTo>
                  <a:pt x="1429230" y="0"/>
                </a:lnTo>
                <a:lnTo>
                  <a:pt x="1429230" y="1225565"/>
                </a:lnTo>
                <a:lnTo>
                  <a:pt x="0" y="1225565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6" name="Freeform 6"/>
          <p:cNvSpPr/>
          <p:nvPr/>
        </p:nvSpPr>
        <p:spPr>
          <a:xfrm>
            <a:off x="8888711" y="7832974"/>
            <a:ext cx="1776584" cy="679543"/>
          </a:xfrm>
          <a:custGeom>
            <a:avLst/>
            <a:gdLst/>
            <a:ahLst/>
            <a:cxnLst/>
            <a:rect l="l" t="t" r="r" b="b"/>
            <a:pathLst>
              <a:path w="1776584" h="679543">
                <a:moveTo>
                  <a:pt x="0" y="0"/>
                </a:moveTo>
                <a:lnTo>
                  <a:pt x="1776584" y="0"/>
                </a:lnTo>
                <a:lnTo>
                  <a:pt x="1776584" y="679544"/>
                </a:lnTo>
                <a:lnTo>
                  <a:pt x="0" y="679544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7" name="Freeform 7"/>
          <p:cNvSpPr/>
          <p:nvPr/>
        </p:nvSpPr>
        <p:spPr>
          <a:xfrm>
            <a:off x="682640" y="1725495"/>
            <a:ext cx="1428017" cy="1378036"/>
          </a:xfrm>
          <a:custGeom>
            <a:avLst/>
            <a:gdLst/>
            <a:ahLst/>
            <a:cxnLst/>
            <a:rect l="l" t="t" r="r" b="b"/>
            <a:pathLst>
              <a:path w="1428017" h="1378036">
                <a:moveTo>
                  <a:pt x="0" y="0"/>
                </a:moveTo>
                <a:lnTo>
                  <a:pt x="1428017" y="0"/>
                </a:lnTo>
                <a:lnTo>
                  <a:pt x="1428017" y="1378036"/>
                </a:lnTo>
                <a:lnTo>
                  <a:pt x="0" y="1378036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8" name="TextBox 8"/>
          <p:cNvSpPr txBox="1"/>
          <p:nvPr/>
        </p:nvSpPr>
        <p:spPr>
          <a:xfrm>
            <a:off x="511471" y="212309"/>
            <a:ext cx="16747829" cy="99546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132"/>
              </a:lnSpc>
            </a:pPr>
            <a:r>
              <a:rPr lang="en-US" sz="5808" b="1">
                <a:solidFill>
                  <a:srgbClr val="2C291C"/>
                </a:solidFill>
                <a:latin typeface="Lato Bold"/>
                <a:ea typeface="Lato Bold"/>
                <a:cs typeface="Lato Bold"/>
                <a:sym typeface="Lato Bold"/>
              </a:rPr>
              <a:t>Lesson Prep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2489911" y="7497965"/>
            <a:ext cx="3490391" cy="59381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810"/>
              </a:lnSpc>
            </a:pPr>
            <a:r>
              <a:rPr lang="en-US" sz="3435">
                <a:solidFill>
                  <a:srgbClr val="31401C"/>
                </a:solidFill>
                <a:latin typeface="Lato"/>
                <a:ea typeface="Lato"/>
                <a:cs typeface="Lato"/>
                <a:sym typeface="Lato"/>
              </a:rPr>
              <a:t>The knowledge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2489911" y="1924535"/>
            <a:ext cx="2630671" cy="59381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810"/>
              </a:lnSpc>
            </a:pPr>
            <a:r>
              <a:rPr lang="en-US" sz="3435">
                <a:solidFill>
                  <a:srgbClr val="31401C"/>
                </a:solidFill>
                <a:latin typeface="Lato"/>
                <a:ea typeface="Lato"/>
                <a:cs typeface="Lato"/>
                <a:sym typeface="Lato"/>
              </a:rPr>
              <a:t>Vocabulary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2736958" y="4668377"/>
            <a:ext cx="2630671" cy="59381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810"/>
              </a:lnSpc>
            </a:pPr>
            <a:r>
              <a:rPr lang="en-US" sz="3435">
                <a:solidFill>
                  <a:srgbClr val="31401C"/>
                </a:solidFill>
                <a:latin typeface="Lato"/>
                <a:ea typeface="Lato"/>
                <a:cs typeface="Lato"/>
                <a:sym typeface="Lato"/>
              </a:rPr>
              <a:t>Big question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9777003" y="1842075"/>
            <a:ext cx="4527985" cy="59381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810"/>
              </a:lnSpc>
            </a:pPr>
            <a:r>
              <a:rPr lang="en-US" sz="3435">
                <a:solidFill>
                  <a:srgbClr val="31401C"/>
                </a:solidFill>
                <a:latin typeface="Lato"/>
                <a:ea typeface="Lato"/>
                <a:cs typeface="Lato"/>
                <a:sym typeface="Lato"/>
              </a:rPr>
              <a:t>Discussion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9338176" y="4549682"/>
            <a:ext cx="4527985" cy="59381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810"/>
              </a:lnSpc>
            </a:pPr>
            <a:r>
              <a:rPr lang="en-US" sz="3435">
                <a:solidFill>
                  <a:srgbClr val="31401C"/>
                </a:solidFill>
                <a:latin typeface="Lato"/>
                <a:ea typeface="Lato"/>
                <a:cs typeface="Lato"/>
                <a:sym typeface="Lato"/>
              </a:rPr>
              <a:t>Task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9777003" y="7354185"/>
            <a:ext cx="4527985" cy="59381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810"/>
              </a:lnSpc>
            </a:pPr>
            <a:r>
              <a:rPr lang="en-US" sz="3435">
                <a:solidFill>
                  <a:srgbClr val="31401C"/>
                </a:solidFill>
                <a:latin typeface="Lato"/>
                <a:ea typeface="Lato"/>
                <a:cs typeface="Lato"/>
                <a:sym typeface="Lato"/>
              </a:rPr>
              <a:t>Extension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2736958" y="2550193"/>
            <a:ext cx="5565726" cy="91412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690"/>
              </a:lnSpc>
            </a:pPr>
            <a:r>
              <a:rPr lang="en-US" sz="2635" i="1">
                <a:solidFill>
                  <a:srgbClr val="31401C"/>
                </a:solidFill>
                <a:latin typeface="Lato Italics"/>
                <a:ea typeface="Lato Italics"/>
                <a:cs typeface="Lato Italics"/>
                <a:sym typeface="Lato Italics"/>
              </a:rPr>
              <a:t>Keywords that children need to understand and use during the lesson. 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2806130" y="5354754"/>
            <a:ext cx="5565726" cy="91412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690"/>
              </a:lnSpc>
            </a:pPr>
            <a:r>
              <a:rPr lang="en-US" sz="2635" i="1">
                <a:solidFill>
                  <a:srgbClr val="31401C"/>
                </a:solidFill>
                <a:latin typeface="Lato Italics"/>
                <a:ea typeface="Lato Italics"/>
                <a:cs typeface="Lato Italics"/>
                <a:sym typeface="Lato Italics"/>
              </a:rPr>
              <a:t>A central question that sparks curiosity and frames the lesson’s theme.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2806130" y="8206084"/>
            <a:ext cx="5565726" cy="91412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690"/>
              </a:lnSpc>
            </a:pPr>
            <a:r>
              <a:rPr lang="en-US" sz="2635" i="1">
                <a:solidFill>
                  <a:srgbClr val="31401C"/>
                </a:solidFill>
                <a:latin typeface="Lato Italics"/>
                <a:ea typeface="Lato Italics"/>
                <a:cs typeface="Lato Italics"/>
                <a:sym typeface="Lato Italics"/>
              </a:rPr>
              <a:t>Essential facts and concepts children need to know.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11179645" y="8125121"/>
            <a:ext cx="5565726" cy="91412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690"/>
              </a:lnSpc>
            </a:pPr>
            <a:r>
              <a:rPr lang="en-US" sz="2635" i="1">
                <a:solidFill>
                  <a:srgbClr val="31401C"/>
                </a:solidFill>
                <a:latin typeface="Lato Italics"/>
                <a:ea typeface="Lato Italics"/>
                <a:cs typeface="Lato Italics"/>
                <a:sym typeface="Lato Italics"/>
              </a:rPr>
              <a:t>Optional tasks to deepen or stretch learning beyond the core lesson.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11169674" y="5097038"/>
            <a:ext cx="5565726" cy="91412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690"/>
              </a:lnSpc>
            </a:pPr>
            <a:r>
              <a:rPr lang="en-US" sz="2635" i="1">
                <a:solidFill>
                  <a:srgbClr val="31401C"/>
                </a:solidFill>
                <a:latin typeface="Lato Italics"/>
                <a:ea typeface="Lato Italics"/>
                <a:cs typeface="Lato Italics"/>
                <a:sym typeface="Lato Italics"/>
              </a:rPr>
              <a:t>To assess learning and give children time to practise independently.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11083298" y="2550193"/>
            <a:ext cx="5565726" cy="91412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690"/>
              </a:lnSpc>
            </a:pPr>
            <a:r>
              <a:rPr lang="en-US" sz="2635" i="1">
                <a:solidFill>
                  <a:srgbClr val="31401C"/>
                </a:solidFill>
                <a:latin typeface="Lato Italics"/>
                <a:ea typeface="Lato Italics"/>
                <a:cs typeface="Lato Italics"/>
                <a:sym typeface="Lato Italics"/>
              </a:rPr>
              <a:t>An opportunity for children to practice the knowledge learnt.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FAE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5507780" y="8294208"/>
            <a:ext cx="2780220" cy="1928185"/>
          </a:xfrm>
          <a:custGeom>
            <a:avLst/>
            <a:gdLst/>
            <a:ahLst/>
            <a:cxnLst/>
            <a:rect l="l" t="t" r="r" b="b"/>
            <a:pathLst>
              <a:path w="2780220" h="1928185">
                <a:moveTo>
                  <a:pt x="0" y="0"/>
                </a:moveTo>
                <a:lnTo>
                  <a:pt x="2780220" y="0"/>
                </a:lnTo>
                <a:lnTo>
                  <a:pt x="2780220" y="1928184"/>
                </a:lnTo>
                <a:lnTo>
                  <a:pt x="0" y="1928184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grpSp>
        <p:nvGrpSpPr>
          <p:cNvPr id="3" name="Group 3"/>
          <p:cNvGrpSpPr/>
          <p:nvPr/>
        </p:nvGrpSpPr>
        <p:grpSpPr>
          <a:xfrm>
            <a:off x="1267391" y="1982775"/>
            <a:ext cx="2986553" cy="3032692"/>
            <a:chOff x="0" y="0"/>
            <a:chExt cx="3982071" cy="4043590"/>
          </a:xfrm>
        </p:grpSpPr>
        <p:sp>
          <p:nvSpPr>
            <p:cNvPr id="4" name="Freeform 4"/>
            <p:cNvSpPr/>
            <p:nvPr/>
          </p:nvSpPr>
          <p:spPr>
            <a:xfrm>
              <a:off x="0" y="837610"/>
              <a:ext cx="1003878" cy="1742088"/>
            </a:xfrm>
            <a:custGeom>
              <a:avLst/>
              <a:gdLst/>
              <a:ahLst/>
              <a:cxnLst/>
              <a:rect l="l" t="t" r="r" b="b"/>
              <a:pathLst>
                <a:path w="1003878" h="1742088">
                  <a:moveTo>
                    <a:pt x="0" y="0"/>
                  </a:moveTo>
                  <a:lnTo>
                    <a:pt x="1003878" y="0"/>
                  </a:lnTo>
                  <a:lnTo>
                    <a:pt x="1003878" y="1742088"/>
                  </a:lnTo>
                  <a:lnTo>
                    <a:pt x="0" y="174208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5" name="Freeform 5"/>
            <p:cNvSpPr/>
            <p:nvPr/>
          </p:nvSpPr>
          <p:spPr>
            <a:xfrm>
              <a:off x="1242735" y="1291533"/>
              <a:ext cx="2058105" cy="1103659"/>
            </a:xfrm>
            <a:custGeom>
              <a:avLst/>
              <a:gdLst/>
              <a:ahLst/>
              <a:cxnLst/>
              <a:rect l="l" t="t" r="r" b="b"/>
              <a:pathLst>
                <a:path w="2058105" h="1103659">
                  <a:moveTo>
                    <a:pt x="0" y="0"/>
                  </a:moveTo>
                  <a:lnTo>
                    <a:pt x="2058105" y="0"/>
                  </a:lnTo>
                  <a:lnTo>
                    <a:pt x="2058105" y="1103659"/>
                  </a:lnTo>
                  <a:lnTo>
                    <a:pt x="0" y="110365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6" name="Freeform 6"/>
            <p:cNvSpPr/>
            <p:nvPr/>
          </p:nvSpPr>
          <p:spPr>
            <a:xfrm>
              <a:off x="1003878" y="0"/>
              <a:ext cx="1612620" cy="1153606"/>
            </a:xfrm>
            <a:custGeom>
              <a:avLst/>
              <a:gdLst/>
              <a:ahLst/>
              <a:cxnLst/>
              <a:rect l="l" t="t" r="r" b="b"/>
              <a:pathLst>
                <a:path w="1612620" h="1153606">
                  <a:moveTo>
                    <a:pt x="0" y="0"/>
                  </a:moveTo>
                  <a:lnTo>
                    <a:pt x="1612621" y="0"/>
                  </a:lnTo>
                  <a:lnTo>
                    <a:pt x="1612621" y="1153606"/>
                  </a:lnTo>
                  <a:lnTo>
                    <a:pt x="0" y="115360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/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7" name="Freeform 7"/>
            <p:cNvSpPr/>
            <p:nvPr/>
          </p:nvSpPr>
          <p:spPr>
            <a:xfrm>
              <a:off x="2955456" y="12262"/>
              <a:ext cx="1026615" cy="1279271"/>
            </a:xfrm>
            <a:custGeom>
              <a:avLst/>
              <a:gdLst/>
              <a:ahLst/>
              <a:cxnLst/>
              <a:rect l="l" t="t" r="r" b="b"/>
              <a:pathLst>
                <a:path w="1026615" h="1279271">
                  <a:moveTo>
                    <a:pt x="0" y="0"/>
                  </a:moveTo>
                  <a:lnTo>
                    <a:pt x="1026615" y="0"/>
                  </a:lnTo>
                  <a:lnTo>
                    <a:pt x="1026615" y="1279271"/>
                  </a:lnTo>
                  <a:lnTo>
                    <a:pt x="0" y="127927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/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897730" y="3088452"/>
              <a:ext cx="2596621" cy="95513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6059"/>
                </a:lnSpc>
              </a:pPr>
              <a:r>
                <a:rPr lang="en-US" sz="4328">
                  <a:solidFill>
                    <a:srgbClr val="31401C"/>
                  </a:solidFill>
                  <a:latin typeface="Lato"/>
                  <a:ea typeface="Lato"/>
                  <a:cs typeface="Lato"/>
                  <a:sym typeface="Lato"/>
                </a:rPr>
                <a:t>material</a:t>
              </a:r>
            </a:p>
          </p:txBody>
        </p:sp>
      </p:grpSp>
      <p:sp>
        <p:nvSpPr>
          <p:cNvPr id="9" name="Freeform 9"/>
          <p:cNvSpPr/>
          <p:nvPr/>
        </p:nvSpPr>
        <p:spPr>
          <a:xfrm>
            <a:off x="14618739" y="8776934"/>
            <a:ext cx="1247940" cy="1091947"/>
          </a:xfrm>
          <a:custGeom>
            <a:avLst/>
            <a:gdLst/>
            <a:ahLst/>
            <a:cxnLst/>
            <a:rect l="l" t="t" r="r" b="b"/>
            <a:pathLst>
              <a:path w="1247940" h="1091947">
                <a:moveTo>
                  <a:pt x="0" y="0"/>
                </a:moveTo>
                <a:lnTo>
                  <a:pt x="1247939" y="0"/>
                </a:lnTo>
                <a:lnTo>
                  <a:pt x="1247939" y="1091947"/>
                </a:lnTo>
                <a:lnTo>
                  <a:pt x="0" y="1091947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0" name="TextBox 10"/>
          <p:cNvSpPr txBox="1"/>
          <p:nvPr/>
        </p:nvSpPr>
        <p:spPr>
          <a:xfrm>
            <a:off x="511471" y="232850"/>
            <a:ext cx="16747829" cy="99546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132"/>
              </a:lnSpc>
            </a:pPr>
            <a:r>
              <a:rPr lang="en-US" sz="5808" b="1">
                <a:solidFill>
                  <a:srgbClr val="2C291C"/>
                </a:solidFill>
                <a:latin typeface="Lato Bold"/>
                <a:ea typeface="Lato Bold"/>
                <a:cs typeface="Lato Bold"/>
                <a:sym typeface="Lato Bold"/>
              </a:rPr>
              <a:t>Key Words </a:t>
            </a:r>
          </a:p>
        </p:txBody>
      </p:sp>
      <p:grpSp>
        <p:nvGrpSpPr>
          <p:cNvPr id="11" name="Group 11"/>
          <p:cNvGrpSpPr/>
          <p:nvPr/>
        </p:nvGrpSpPr>
        <p:grpSpPr>
          <a:xfrm>
            <a:off x="7040952" y="1783260"/>
            <a:ext cx="2613609" cy="3232208"/>
            <a:chOff x="0" y="0"/>
            <a:chExt cx="3484812" cy="4309610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3484812" cy="3296201"/>
            </a:xfrm>
            <a:custGeom>
              <a:avLst/>
              <a:gdLst/>
              <a:ahLst/>
              <a:cxnLst/>
              <a:rect l="l" t="t" r="r" b="b"/>
              <a:pathLst>
                <a:path w="3484812" h="3296201">
                  <a:moveTo>
                    <a:pt x="0" y="0"/>
                  </a:moveTo>
                  <a:lnTo>
                    <a:pt x="3484812" y="0"/>
                  </a:lnTo>
                  <a:lnTo>
                    <a:pt x="3484812" y="3296201"/>
                  </a:lnTo>
                  <a:lnTo>
                    <a:pt x="0" y="329620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/>
              <a:stretch>
                <a:fillRect r="-332400"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13" name="TextBox 13"/>
            <p:cNvSpPr txBox="1"/>
            <p:nvPr/>
          </p:nvSpPr>
          <p:spPr>
            <a:xfrm>
              <a:off x="907117" y="3354472"/>
              <a:ext cx="2053960" cy="95513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6059"/>
                </a:lnSpc>
              </a:pPr>
              <a:r>
                <a:rPr lang="en-US" sz="4328">
                  <a:solidFill>
                    <a:srgbClr val="31401C"/>
                  </a:solidFill>
                  <a:latin typeface="Lato"/>
                  <a:ea typeface="Lato"/>
                  <a:cs typeface="Lato"/>
                  <a:sym typeface="Lato"/>
                </a:rPr>
                <a:t>plastic</a:t>
              </a:r>
            </a:p>
          </p:txBody>
        </p:sp>
      </p:grpSp>
      <p:grpSp>
        <p:nvGrpSpPr>
          <p:cNvPr id="14" name="Group 14"/>
          <p:cNvGrpSpPr/>
          <p:nvPr/>
        </p:nvGrpSpPr>
        <p:grpSpPr>
          <a:xfrm>
            <a:off x="12921167" y="1714087"/>
            <a:ext cx="2716411" cy="3301381"/>
            <a:chOff x="0" y="0"/>
            <a:chExt cx="3621881" cy="4401841"/>
          </a:xfrm>
        </p:grpSpPr>
        <p:sp>
          <p:nvSpPr>
            <p:cNvPr id="15" name="TextBox 15"/>
            <p:cNvSpPr txBox="1"/>
            <p:nvPr/>
          </p:nvSpPr>
          <p:spPr>
            <a:xfrm>
              <a:off x="0" y="3446703"/>
              <a:ext cx="3621881" cy="95513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6059"/>
                </a:lnSpc>
              </a:pPr>
              <a:r>
                <a:rPr lang="en-US" sz="4328">
                  <a:solidFill>
                    <a:srgbClr val="31401C"/>
                  </a:solidFill>
                  <a:latin typeface="Lato"/>
                  <a:ea typeface="Lato"/>
                  <a:cs typeface="Lato"/>
                  <a:sym typeface="Lato"/>
                </a:rPr>
                <a:t>waterproof</a:t>
              </a:r>
            </a:p>
          </p:txBody>
        </p:sp>
        <p:sp>
          <p:nvSpPr>
            <p:cNvPr id="16" name="Freeform 16"/>
            <p:cNvSpPr/>
            <p:nvPr/>
          </p:nvSpPr>
          <p:spPr>
            <a:xfrm>
              <a:off x="604811" y="0"/>
              <a:ext cx="2147517" cy="3296201"/>
            </a:xfrm>
            <a:custGeom>
              <a:avLst/>
              <a:gdLst/>
              <a:ahLst/>
              <a:cxnLst/>
              <a:rect l="l" t="t" r="r" b="b"/>
              <a:pathLst>
                <a:path w="2147517" h="3296201">
                  <a:moveTo>
                    <a:pt x="0" y="0"/>
                  </a:moveTo>
                  <a:lnTo>
                    <a:pt x="2147517" y="0"/>
                  </a:lnTo>
                  <a:lnTo>
                    <a:pt x="2147517" y="3296201"/>
                  </a:lnTo>
                  <a:lnTo>
                    <a:pt x="0" y="329620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/>
              <a:stretch>
                <a:fillRect l="-159519" r="-442144"/>
              </a:stretch>
            </a:blipFill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17" name="TextBox 17"/>
          <p:cNvSpPr txBox="1"/>
          <p:nvPr/>
        </p:nvSpPr>
        <p:spPr>
          <a:xfrm>
            <a:off x="7892523" y="7948457"/>
            <a:ext cx="1440656" cy="7377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059"/>
              </a:lnSpc>
            </a:pPr>
            <a:r>
              <a:rPr lang="en-US" sz="4328">
                <a:solidFill>
                  <a:srgbClr val="31401C"/>
                </a:solidFill>
                <a:latin typeface="Lato"/>
                <a:ea typeface="Lato"/>
                <a:cs typeface="Lato"/>
                <a:sym typeface="Lato"/>
              </a:rPr>
              <a:t>oil</a:t>
            </a:r>
          </a:p>
        </p:txBody>
      </p:sp>
      <p:grpSp>
        <p:nvGrpSpPr>
          <p:cNvPr id="18" name="Group 18"/>
          <p:cNvGrpSpPr/>
          <p:nvPr/>
        </p:nvGrpSpPr>
        <p:grpSpPr>
          <a:xfrm>
            <a:off x="13275715" y="5463142"/>
            <a:ext cx="2495708" cy="3124210"/>
            <a:chOff x="0" y="0"/>
            <a:chExt cx="3327611" cy="4165614"/>
          </a:xfrm>
        </p:grpSpPr>
        <p:sp>
          <p:nvSpPr>
            <p:cNvPr id="19" name="TextBox 19"/>
            <p:cNvSpPr txBox="1"/>
            <p:nvPr/>
          </p:nvSpPr>
          <p:spPr>
            <a:xfrm>
              <a:off x="105729" y="3210476"/>
              <a:ext cx="2844006" cy="95513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6059"/>
                </a:lnSpc>
              </a:pPr>
              <a:r>
                <a:rPr lang="en-US" sz="4328">
                  <a:solidFill>
                    <a:srgbClr val="31401C"/>
                  </a:solidFill>
                  <a:latin typeface="Lato"/>
                  <a:ea typeface="Lato"/>
                  <a:cs typeface="Lato"/>
                  <a:sym typeface="Lato"/>
                </a:rPr>
                <a:t>pollution</a:t>
              </a:r>
            </a:p>
          </p:txBody>
        </p:sp>
        <p:sp>
          <p:nvSpPr>
            <p:cNvPr id="20" name="Freeform 20"/>
            <p:cNvSpPr/>
            <p:nvPr/>
          </p:nvSpPr>
          <p:spPr>
            <a:xfrm>
              <a:off x="0" y="0"/>
              <a:ext cx="3327611" cy="3241145"/>
            </a:xfrm>
            <a:custGeom>
              <a:avLst/>
              <a:gdLst/>
              <a:ahLst/>
              <a:cxnLst/>
              <a:rect l="l" t="t" r="r" b="b"/>
              <a:pathLst>
                <a:path w="3327611" h="3241145">
                  <a:moveTo>
                    <a:pt x="0" y="0"/>
                  </a:moveTo>
                  <a:lnTo>
                    <a:pt x="3327611" y="0"/>
                  </a:lnTo>
                  <a:lnTo>
                    <a:pt x="3327611" y="3241145"/>
                  </a:lnTo>
                  <a:lnTo>
                    <a:pt x="0" y="324114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/>
              <a:stretch>
                <a:fillRect l="-344083" r="-8744" b="-1698"/>
              </a:stretch>
            </a:blipFill>
          </p:spPr>
          <p:txBody>
            <a:bodyPr/>
            <a:lstStyle/>
            <a:p>
              <a:endParaRPr lang="en-GB"/>
            </a:p>
          </p:txBody>
        </p:sp>
      </p:grpSp>
      <p:grpSp>
        <p:nvGrpSpPr>
          <p:cNvPr id="21" name="Group 21"/>
          <p:cNvGrpSpPr/>
          <p:nvPr/>
        </p:nvGrpSpPr>
        <p:grpSpPr>
          <a:xfrm>
            <a:off x="1493050" y="5505413"/>
            <a:ext cx="2539547" cy="3180829"/>
            <a:chOff x="0" y="0"/>
            <a:chExt cx="3386063" cy="4241106"/>
          </a:xfrm>
        </p:grpSpPr>
        <p:sp>
          <p:nvSpPr>
            <p:cNvPr id="22" name="TextBox 22"/>
            <p:cNvSpPr txBox="1"/>
            <p:nvPr/>
          </p:nvSpPr>
          <p:spPr>
            <a:xfrm>
              <a:off x="351557" y="3285968"/>
              <a:ext cx="3034506" cy="95513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6059"/>
                </a:lnSpc>
              </a:pPr>
              <a:r>
                <a:rPr lang="en-US" sz="4328">
                  <a:solidFill>
                    <a:srgbClr val="31401C"/>
                  </a:solidFill>
                  <a:latin typeface="Lato"/>
                  <a:ea typeface="Lato"/>
                  <a:cs typeface="Lato"/>
                  <a:sym typeface="Lato"/>
                </a:rPr>
                <a:t>malleable</a:t>
              </a:r>
            </a:p>
          </p:txBody>
        </p:sp>
        <p:sp>
          <p:nvSpPr>
            <p:cNvPr id="23" name="Freeform 23"/>
            <p:cNvSpPr/>
            <p:nvPr/>
          </p:nvSpPr>
          <p:spPr>
            <a:xfrm>
              <a:off x="0" y="0"/>
              <a:ext cx="3178216" cy="3261277"/>
            </a:xfrm>
            <a:custGeom>
              <a:avLst/>
              <a:gdLst/>
              <a:ahLst/>
              <a:cxnLst/>
              <a:rect l="l" t="t" r="r" b="b"/>
              <a:pathLst>
                <a:path w="3178216" h="3261277">
                  <a:moveTo>
                    <a:pt x="0" y="0"/>
                  </a:moveTo>
                  <a:lnTo>
                    <a:pt x="3178216" y="0"/>
                  </a:lnTo>
                  <a:lnTo>
                    <a:pt x="3178216" y="3261277"/>
                  </a:lnTo>
                  <a:lnTo>
                    <a:pt x="0" y="326127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/>
              <a:stretch>
                <a:fillRect l="-260761" r="-113351" b="-1070"/>
              </a:stretch>
            </a:blipFill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24" name="Freeform 24"/>
          <p:cNvSpPr/>
          <p:nvPr/>
        </p:nvSpPr>
        <p:spPr>
          <a:xfrm>
            <a:off x="7212695" y="5707298"/>
            <a:ext cx="2246128" cy="2194199"/>
          </a:xfrm>
          <a:custGeom>
            <a:avLst/>
            <a:gdLst/>
            <a:ahLst/>
            <a:cxnLst/>
            <a:rect l="l" t="t" r="r" b="b"/>
            <a:pathLst>
              <a:path w="2246128" h="2194199">
                <a:moveTo>
                  <a:pt x="0" y="0"/>
                </a:moveTo>
                <a:lnTo>
                  <a:pt x="2246128" y="0"/>
                </a:lnTo>
                <a:lnTo>
                  <a:pt x="2246128" y="2194199"/>
                </a:lnTo>
                <a:lnTo>
                  <a:pt x="0" y="2194199"/>
                </a:lnTo>
                <a:lnTo>
                  <a:pt x="0" y="0"/>
                </a:lnTo>
                <a:close/>
              </a:path>
            </a:pathLst>
          </a:custGeom>
          <a:blipFill>
            <a:blip r:embed="rId11"/>
            <a:stretch>
              <a:fillRect r="-95865"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25" name="Freeform 25"/>
          <p:cNvSpPr/>
          <p:nvPr/>
        </p:nvSpPr>
        <p:spPr>
          <a:xfrm>
            <a:off x="205611" y="166542"/>
            <a:ext cx="1287439" cy="1242379"/>
          </a:xfrm>
          <a:custGeom>
            <a:avLst/>
            <a:gdLst/>
            <a:ahLst/>
            <a:cxnLst/>
            <a:rect l="l" t="t" r="r" b="b"/>
            <a:pathLst>
              <a:path w="1287439" h="1242379">
                <a:moveTo>
                  <a:pt x="0" y="0"/>
                </a:moveTo>
                <a:lnTo>
                  <a:pt x="1287439" y="0"/>
                </a:lnTo>
                <a:lnTo>
                  <a:pt x="1287439" y="1242378"/>
                </a:lnTo>
                <a:lnTo>
                  <a:pt x="0" y="1242378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FAE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5507780" y="8294208"/>
            <a:ext cx="2780220" cy="1928185"/>
          </a:xfrm>
          <a:custGeom>
            <a:avLst/>
            <a:gdLst/>
            <a:ahLst/>
            <a:cxnLst/>
            <a:rect l="l" t="t" r="r" b="b"/>
            <a:pathLst>
              <a:path w="2780220" h="1928185">
                <a:moveTo>
                  <a:pt x="0" y="0"/>
                </a:moveTo>
                <a:lnTo>
                  <a:pt x="2780220" y="0"/>
                </a:lnTo>
                <a:lnTo>
                  <a:pt x="2780220" y="1928184"/>
                </a:lnTo>
                <a:lnTo>
                  <a:pt x="0" y="1928184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grpSp>
        <p:nvGrpSpPr>
          <p:cNvPr id="3" name="Group 3"/>
          <p:cNvGrpSpPr/>
          <p:nvPr/>
        </p:nvGrpSpPr>
        <p:grpSpPr>
          <a:xfrm>
            <a:off x="12146207" y="3044780"/>
            <a:ext cx="2392419" cy="1549877"/>
            <a:chOff x="0" y="0"/>
            <a:chExt cx="3189892" cy="2066502"/>
          </a:xfrm>
        </p:grpSpPr>
        <p:sp>
          <p:nvSpPr>
            <p:cNvPr id="4" name="Freeform 4"/>
            <p:cNvSpPr/>
            <p:nvPr/>
          </p:nvSpPr>
          <p:spPr>
            <a:xfrm>
              <a:off x="0" y="670979"/>
              <a:ext cx="804170" cy="1395523"/>
            </a:xfrm>
            <a:custGeom>
              <a:avLst/>
              <a:gdLst/>
              <a:ahLst/>
              <a:cxnLst/>
              <a:rect l="l" t="t" r="r" b="b"/>
              <a:pathLst>
                <a:path w="804170" h="1395523">
                  <a:moveTo>
                    <a:pt x="0" y="0"/>
                  </a:moveTo>
                  <a:lnTo>
                    <a:pt x="804170" y="0"/>
                  </a:lnTo>
                  <a:lnTo>
                    <a:pt x="804170" y="1395523"/>
                  </a:lnTo>
                  <a:lnTo>
                    <a:pt x="0" y="139552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5" name="Freeform 5"/>
            <p:cNvSpPr/>
            <p:nvPr/>
          </p:nvSpPr>
          <p:spPr>
            <a:xfrm>
              <a:off x="995510" y="1034600"/>
              <a:ext cx="1648673" cy="884101"/>
            </a:xfrm>
            <a:custGeom>
              <a:avLst/>
              <a:gdLst/>
              <a:ahLst/>
              <a:cxnLst/>
              <a:rect l="l" t="t" r="r" b="b"/>
              <a:pathLst>
                <a:path w="1648673" h="884101">
                  <a:moveTo>
                    <a:pt x="0" y="0"/>
                  </a:moveTo>
                  <a:lnTo>
                    <a:pt x="1648673" y="0"/>
                  </a:lnTo>
                  <a:lnTo>
                    <a:pt x="1648673" y="884101"/>
                  </a:lnTo>
                  <a:lnTo>
                    <a:pt x="0" y="88410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6" name="Freeform 6"/>
            <p:cNvSpPr/>
            <p:nvPr/>
          </p:nvSpPr>
          <p:spPr>
            <a:xfrm>
              <a:off x="804170" y="0"/>
              <a:ext cx="1291811" cy="924112"/>
            </a:xfrm>
            <a:custGeom>
              <a:avLst/>
              <a:gdLst/>
              <a:ahLst/>
              <a:cxnLst/>
              <a:rect l="l" t="t" r="r" b="b"/>
              <a:pathLst>
                <a:path w="1291811" h="924112">
                  <a:moveTo>
                    <a:pt x="0" y="0"/>
                  </a:moveTo>
                  <a:lnTo>
                    <a:pt x="1291812" y="0"/>
                  </a:lnTo>
                  <a:lnTo>
                    <a:pt x="1291812" y="924112"/>
                  </a:lnTo>
                  <a:lnTo>
                    <a:pt x="0" y="92411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/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7" name="Freeform 7"/>
            <p:cNvSpPr/>
            <p:nvPr/>
          </p:nvSpPr>
          <p:spPr>
            <a:xfrm>
              <a:off x="2367508" y="9823"/>
              <a:ext cx="822384" cy="1024777"/>
            </a:xfrm>
            <a:custGeom>
              <a:avLst/>
              <a:gdLst/>
              <a:ahLst/>
              <a:cxnLst/>
              <a:rect l="l" t="t" r="r" b="b"/>
              <a:pathLst>
                <a:path w="822384" h="1024777">
                  <a:moveTo>
                    <a:pt x="0" y="0"/>
                  </a:moveTo>
                  <a:lnTo>
                    <a:pt x="822384" y="0"/>
                  </a:lnTo>
                  <a:lnTo>
                    <a:pt x="822384" y="1024777"/>
                  </a:lnTo>
                  <a:lnTo>
                    <a:pt x="0" y="102477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/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8" name="Freeform 8"/>
          <p:cNvSpPr/>
          <p:nvPr/>
        </p:nvSpPr>
        <p:spPr>
          <a:xfrm>
            <a:off x="14618739" y="8776934"/>
            <a:ext cx="1247940" cy="1091947"/>
          </a:xfrm>
          <a:custGeom>
            <a:avLst/>
            <a:gdLst/>
            <a:ahLst/>
            <a:cxnLst/>
            <a:rect l="l" t="t" r="r" b="b"/>
            <a:pathLst>
              <a:path w="1247940" h="1091947">
                <a:moveTo>
                  <a:pt x="0" y="0"/>
                </a:moveTo>
                <a:lnTo>
                  <a:pt x="1247939" y="0"/>
                </a:lnTo>
                <a:lnTo>
                  <a:pt x="1247939" y="1091947"/>
                </a:lnTo>
                <a:lnTo>
                  <a:pt x="0" y="1091947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9" name="TextBox 9"/>
          <p:cNvSpPr txBox="1"/>
          <p:nvPr/>
        </p:nvSpPr>
        <p:spPr>
          <a:xfrm>
            <a:off x="511471" y="212309"/>
            <a:ext cx="16747829" cy="99546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132"/>
              </a:lnSpc>
            </a:pPr>
            <a:r>
              <a:rPr lang="en-US" sz="5808" b="1">
                <a:solidFill>
                  <a:srgbClr val="2C291C"/>
                </a:solidFill>
                <a:latin typeface="Lato Bold"/>
                <a:ea typeface="Lato Bold"/>
                <a:cs typeface="Lato Bold"/>
                <a:sym typeface="Lato Bold"/>
              </a:rPr>
              <a:t>Vocabulary task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9850714" y="6440494"/>
            <a:ext cx="1560044" cy="58901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854"/>
              </a:lnSpc>
            </a:pPr>
            <a:r>
              <a:rPr lang="en-US" sz="3467">
                <a:solidFill>
                  <a:srgbClr val="31401C"/>
                </a:solidFill>
                <a:latin typeface="Lato"/>
                <a:ea typeface="Lato"/>
                <a:cs typeface="Lato"/>
                <a:sym typeface="Lato"/>
              </a:rPr>
              <a:t>material</a:t>
            </a:r>
          </a:p>
        </p:txBody>
      </p:sp>
      <p:sp>
        <p:nvSpPr>
          <p:cNvPr id="11" name="Freeform 11"/>
          <p:cNvSpPr/>
          <p:nvPr/>
        </p:nvSpPr>
        <p:spPr>
          <a:xfrm>
            <a:off x="327089" y="3114218"/>
            <a:ext cx="2019854" cy="1910531"/>
          </a:xfrm>
          <a:custGeom>
            <a:avLst/>
            <a:gdLst/>
            <a:ahLst/>
            <a:cxnLst/>
            <a:rect l="l" t="t" r="r" b="b"/>
            <a:pathLst>
              <a:path w="2019854" h="1910531">
                <a:moveTo>
                  <a:pt x="0" y="0"/>
                </a:moveTo>
                <a:lnTo>
                  <a:pt x="2019854" y="0"/>
                </a:lnTo>
                <a:lnTo>
                  <a:pt x="2019854" y="1910532"/>
                </a:lnTo>
                <a:lnTo>
                  <a:pt x="0" y="1910532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 r="-332400"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2" name="TextBox 12"/>
          <p:cNvSpPr txBox="1"/>
          <p:nvPr/>
        </p:nvSpPr>
        <p:spPr>
          <a:xfrm>
            <a:off x="3933962" y="6528399"/>
            <a:ext cx="1190509" cy="56107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683"/>
              </a:lnSpc>
            </a:pPr>
            <a:r>
              <a:rPr lang="en-US" sz="3345">
                <a:solidFill>
                  <a:srgbClr val="31401C"/>
                </a:solidFill>
                <a:latin typeface="Lato"/>
                <a:ea typeface="Lato"/>
                <a:cs typeface="Lato"/>
                <a:sym typeface="Lato"/>
              </a:rPr>
              <a:t>plastic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511471" y="6495657"/>
            <a:ext cx="2156343" cy="59381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810"/>
              </a:lnSpc>
            </a:pPr>
            <a:r>
              <a:rPr lang="en-US" sz="3435">
                <a:solidFill>
                  <a:srgbClr val="31401C"/>
                </a:solidFill>
                <a:latin typeface="Lato"/>
                <a:ea typeface="Lato"/>
                <a:cs typeface="Lato"/>
                <a:sym typeface="Lato"/>
              </a:rPr>
              <a:t>waterproof</a:t>
            </a:r>
          </a:p>
        </p:txBody>
      </p:sp>
      <p:sp>
        <p:nvSpPr>
          <p:cNvPr id="14" name="Freeform 14"/>
          <p:cNvSpPr/>
          <p:nvPr/>
        </p:nvSpPr>
        <p:spPr>
          <a:xfrm>
            <a:off x="6387704" y="3114218"/>
            <a:ext cx="1278557" cy="1962444"/>
          </a:xfrm>
          <a:custGeom>
            <a:avLst/>
            <a:gdLst/>
            <a:ahLst/>
            <a:cxnLst/>
            <a:rect l="l" t="t" r="r" b="b"/>
            <a:pathLst>
              <a:path w="1278557" h="1962444">
                <a:moveTo>
                  <a:pt x="0" y="0"/>
                </a:moveTo>
                <a:lnTo>
                  <a:pt x="1278557" y="0"/>
                </a:lnTo>
                <a:lnTo>
                  <a:pt x="1278557" y="1962444"/>
                </a:lnTo>
                <a:lnTo>
                  <a:pt x="0" y="1962444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 l="-159519" r="-442144"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5" name="TextBox 15"/>
          <p:cNvSpPr txBox="1"/>
          <p:nvPr/>
        </p:nvSpPr>
        <p:spPr>
          <a:xfrm>
            <a:off x="12886440" y="6357534"/>
            <a:ext cx="1154057" cy="58901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854"/>
              </a:lnSpc>
            </a:pPr>
            <a:r>
              <a:rPr lang="en-US" sz="3467">
                <a:solidFill>
                  <a:srgbClr val="31401C"/>
                </a:solidFill>
                <a:latin typeface="Lato"/>
                <a:ea typeface="Lato"/>
                <a:cs typeface="Lato"/>
                <a:sym typeface="Lato"/>
              </a:rPr>
              <a:t>oil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15381742" y="6348009"/>
            <a:ext cx="1739638" cy="60800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942"/>
              </a:lnSpc>
            </a:pPr>
            <a:r>
              <a:rPr lang="en-US" sz="3530">
                <a:solidFill>
                  <a:srgbClr val="31401C"/>
                </a:solidFill>
                <a:latin typeface="Lato"/>
                <a:ea typeface="Lato"/>
                <a:cs typeface="Lato"/>
                <a:sym typeface="Lato"/>
              </a:rPr>
              <a:t>pollution</a:t>
            </a:r>
          </a:p>
        </p:txBody>
      </p:sp>
      <p:sp>
        <p:nvSpPr>
          <p:cNvPr id="17" name="Freeform 17"/>
          <p:cNvSpPr/>
          <p:nvPr/>
        </p:nvSpPr>
        <p:spPr>
          <a:xfrm>
            <a:off x="9024905" y="3078203"/>
            <a:ext cx="2035452" cy="1982562"/>
          </a:xfrm>
          <a:custGeom>
            <a:avLst/>
            <a:gdLst/>
            <a:ahLst/>
            <a:cxnLst/>
            <a:rect l="l" t="t" r="r" b="b"/>
            <a:pathLst>
              <a:path w="2035452" h="1982562">
                <a:moveTo>
                  <a:pt x="0" y="0"/>
                </a:moveTo>
                <a:lnTo>
                  <a:pt x="2035452" y="0"/>
                </a:lnTo>
                <a:lnTo>
                  <a:pt x="2035452" y="1982562"/>
                </a:lnTo>
                <a:lnTo>
                  <a:pt x="0" y="1982562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 l="-344083" r="-8744" b="-1698"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8" name="TextBox 18"/>
          <p:cNvSpPr txBox="1"/>
          <p:nvPr/>
        </p:nvSpPr>
        <p:spPr>
          <a:xfrm>
            <a:off x="6779815" y="6500459"/>
            <a:ext cx="1823124" cy="58901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854"/>
              </a:lnSpc>
            </a:pPr>
            <a:r>
              <a:rPr lang="en-US" sz="3467">
                <a:solidFill>
                  <a:srgbClr val="31401C"/>
                </a:solidFill>
                <a:latin typeface="Lato"/>
                <a:ea typeface="Lato"/>
                <a:cs typeface="Lato"/>
                <a:sym typeface="Lato"/>
              </a:rPr>
              <a:t>malleable</a:t>
            </a:r>
          </a:p>
        </p:txBody>
      </p:sp>
      <p:sp>
        <p:nvSpPr>
          <p:cNvPr id="19" name="Freeform 19"/>
          <p:cNvSpPr/>
          <p:nvPr/>
        </p:nvSpPr>
        <p:spPr>
          <a:xfrm>
            <a:off x="3301350" y="3044780"/>
            <a:ext cx="1999221" cy="1947272"/>
          </a:xfrm>
          <a:custGeom>
            <a:avLst/>
            <a:gdLst/>
            <a:ahLst/>
            <a:cxnLst/>
            <a:rect l="l" t="t" r="r" b="b"/>
            <a:pathLst>
              <a:path w="1999221" h="1947272">
                <a:moveTo>
                  <a:pt x="0" y="0"/>
                </a:moveTo>
                <a:lnTo>
                  <a:pt x="1999221" y="0"/>
                </a:lnTo>
                <a:lnTo>
                  <a:pt x="1999221" y="1947272"/>
                </a:lnTo>
                <a:lnTo>
                  <a:pt x="0" y="1947272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 l="-249054" r="-103772" b="-1698"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20" name="TextBox 20"/>
          <p:cNvSpPr txBox="1"/>
          <p:nvPr/>
        </p:nvSpPr>
        <p:spPr>
          <a:xfrm>
            <a:off x="172502" y="1816145"/>
            <a:ext cx="18061587" cy="91426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748587" lvl="1" indent="-374294" algn="l">
              <a:lnSpc>
                <a:spcPts val="8286"/>
              </a:lnSpc>
              <a:buAutoNum type="arabicPeriod"/>
            </a:pPr>
            <a:r>
              <a:rPr lang="en-US" sz="3467">
                <a:solidFill>
                  <a:srgbClr val="31401C"/>
                </a:solidFill>
                <a:latin typeface="Lato"/>
                <a:ea typeface="Lato"/>
                <a:cs typeface="Lato"/>
                <a:sym typeface="Lato"/>
              </a:rPr>
              <a:t>                     2.                         3.                     4.                        5.                         6.                     </a:t>
            </a:r>
          </a:p>
        </p:txBody>
      </p:sp>
      <p:sp>
        <p:nvSpPr>
          <p:cNvPr id="21" name="Freeform 21"/>
          <p:cNvSpPr/>
          <p:nvPr/>
        </p:nvSpPr>
        <p:spPr>
          <a:xfrm>
            <a:off x="15624476" y="3044780"/>
            <a:ext cx="1750517" cy="1691970"/>
          </a:xfrm>
          <a:custGeom>
            <a:avLst/>
            <a:gdLst/>
            <a:ahLst/>
            <a:cxnLst/>
            <a:rect l="l" t="t" r="r" b="b"/>
            <a:pathLst>
              <a:path w="1750517" h="1691970">
                <a:moveTo>
                  <a:pt x="0" y="0"/>
                </a:moveTo>
                <a:lnTo>
                  <a:pt x="1750516" y="0"/>
                </a:lnTo>
                <a:lnTo>
                  <a:pt x="1750516" y="1691970"/>
                </a:lnTo>
                <a:lnTo>
                  <a:pt x="0" y="1691970"/>
                </a:lnTo>
                <a:lnTo>
                  <a:pt x="0" y="0"/>
                </a:lnTo>
                <a:close/>
              </a:path>
            </a:pathLst>
          </a:custGeom>
          <a:blipFill>
            <a:blip r:embed="rId11"/>
            <a:stretch>
              <a:fillRect r="-93795"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22" name="Freeform 22"/>
          <p:cNvSpPr/>
          <p:nvPr/>
        </p:nvSpPr>
        <p:spPr>
          <a:xfrm>
            <a:off x="424919" y="97172"/>
            <a:ext cx="1429230" cy="1225565"/>
          </a:xfrm>
          <a:custGeom>
            <a:avLst/>
            <a:gdLst/>
            <a:ahLst/>
            <a:cxnLst/>
            <a:rect l="l" t="t" r="r" b="b"/>
            <a:pathLst>
              <a:path w="1429230" h="1225565">
                <a:moveTo>
                  <a:pt x="0" y="0"/>
                </a:moveTo>
                <a:lnTo>
                  <a:pt x="1429231" y="0"/>
                </a:lnTo>
                <a:lnTo>
                  <a:pt x="1429231" y="1225565"/>
                </a:lnTo>
                <a:lnTo>
                  <a:pt x="0" y="1225565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23" name="TextBox 23"/>
          <p:cNvSpPr txBox="1"/>
          <p:nvPr/>
        </p:nvSpPr>
        <p:spPr>
          <a:xfrm>
            <a:off x="424919" y="8880175"/>
            <a:ext cx="11370228" cy="59852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810"/>
              </a:lnSpc>
            </a:pPr>
            <a:r>
              <a:rPr lang="en-US" sz="3435" b="1" u="sng">
                <a:solidFill>
                  <a:srgbClr val="31401C"/>
                </a:solidFill>
                <a:latin typeface="Lato Bold"/>
                <a:ea typeface="Lato Bold"/>
                <a:cs typeface="Lato Bold"/>
                <a:sym typeface="Lato Bold"/>
              </a:rPr>
              <a:t>Challenge</a:t>
            </a:r>
            <a:r>
              <a:rPr lang="en-US" sz="3435">
                <a:solidFill>
                  <a:srgbClr val="31401C"/>
                </a:solidFill>
                <a:latin typeface="Lato"/>
                <a:ea typeface="Lato"/>
                <a:cs typeface="Lato"/>
                <a:sym typeface="Lato"/>
              </a:rPr>
              <a:t>: Write a sentence using a new vocabulary word.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FAE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5507780" y="8294208"/>
            <a:ext cx="2780220" cy="1928185"/>
          </a:xfrm>
          <a:custGeom>
            <a:avLst/>
            <a:gdLst/>
            <a:ahLst/>
            <a:cxnLst/>
            <a:rect l="l" t="t" r="r" b="b"/>
            <a:pathLst>
              <a:path w="2780220" h="1928185">
                <a:moveTo>
                  <a:pt x="0" y="0"/>
                </a:moveTo>
                <a:lnTo>
                  <a:pt x="2780220" y="0"/>
                </a:lnTo>
                <a:lnTo>
                  <a:pt x="2780220" y="1928184"/>
                </a:lnTo>
                <a:lnTo>
                  <a:pt x="0" y="1928184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3" name="Freeform 3"/>
          <p:cNvSpPr/>
          <p:nvPr/>
        </p:nvSpPr>
        <p:spPr>
          <a:xfrm>
            <a:off x="14618739" y="8776934"/>
            <a:ext cx="1247940" cy="1091947"/>
          </a:xfrm>
          <a:custGeom>
            <a:avLst/>
            <a:gdLst/>
            <a:ahLst/>
            <a:cxnLst/>
            <a:rect l="l" t="t" r="r" b="b"/>
            <a:pathLst>
              <a:path w="1247940" h="1091947">
                <a:moveTo>
                  <a:pt x="0" y="0"/>
                </a:moveTo>
                <a:lnTo>
                  <a:pt x="1247939" y="0"/>
                </a:lnTo>
                <a:lnTo>
                  <a:pt x="1247939" y="1091947"/>
                </a:lnTo>
                <a:lnTo>
                  <a:pt x="0" y="1091947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grpSp>
        <p:nvGrpSpPr>
          <p:cNvPr id="4" name="Group 4"/>
          <p:cNvGrpSpPr/>
          <p:nvPr/>
        </p:nvGrpSpPr>
        <p:grpSpPr>
          <a:xfrm>
            <a:off x="13636414" y="1408441"/>
            <a:ext cx="4230968" cy="7170911"/>
            <a:chOff x="0" y="0"/>
            <a:chExt cx="5641291" cy="9561215"/>
          </a:xfrm>
        </p:grpSpPr>
        <p:sp>
          <p:nvSpPr>
            <p:cNvPr id="5" name="Freeform 5"/>
            <p:cNvSpPr/>
            <p:nvPr/>
          </p:nvSpPr>
          <p:spPr>
            <a:xfrm>
              <a:off x="0" y="1060639"/>
              <a:ext cx="5641291" cy="8500576"/>
            </a:xfrm>
            <a:custGeom>
              <a:avLst/>
              <a:gdLst/>
              <a:ahLst/>
              <a:cxnLst/>
              <a:rect l="l" t="t" r="r" b="b"/>
              <a:pathLst>
                <a:path w="5641291" h="8500576">
                  <a:moveTo>
                    <a:pt x="0" y="0"/>
                  </a:moveTo>
                  <a:lnTo>
                    <a:pt x="5641291" y="0"/>
                  </a:lnTo>
                  <a:lnTo>
                    <a:pt x="5641291" y="8500576"/>
                  </a:lnTo>
                  <a:lnTo>
                    <a:pt x="0" y="850057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6" name="Freeform 6"/>
            <p:cNvSpPr/>
            <p:nvPr/>
          </p:nvSpPr>
          <p:spPr>
            <a:xfrm rot="493688">
              <a:off x="2230646" y="189676"/>
              <a:ext cx="2775976" cy="1741925"/>
            </a:xfrm>
            <a:custGeom>
              <a:avLst/>
              <a:gdLst/>
              <a:ahLst/>
              <a:cxnLst/>
              <a:rect l="l" t="t" r="r" b="b"/>
              <a:pathLst>
                <a:path w="2775976" h="1741925">
                  <a:moveTo>
                    <a:pt x="0" y="0"/>
                  </a:moveTo>
                  <a:lnTo>
                    <a:pt x="2775976" y="0"/>
                  </a:lnTo>
                  <a:lnTo>
                    <a:pt x="2775976" y="1741925"/>
                  </a:lnTo>
                  <a:lnTo>
                    <a:pt x="0" y="174192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 l="-6432" b="-6432"/>
              </a:stretch>
            </a:blip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7" name="Freeform 7"/>
            <p:cNvSpPr/>
            <p:nvPr/>
          </p:nvSpPr>
          <p:spPr>
            <a:xfrm>
              <a:off x="1602779" y="2121278"/>
              <a:ext cx="2435732" cy="1536726"/>
            </a:xfrm>
            <a:custGeom>
              <a:avLst/>
              <a:gdLst/>
              <a:ahLst/>
              <a:cxnLst/>
              <a:rect l="l" t="t" r="r" b="b"/>
              <a:pathLst>
                <a:path w="2435732" h="1536726">
                  <a:moveTo>
                    <a:pt x="0" y="0"/>
                  </a:moveTo>
                  <a:lnTo>
                    <a:pt x="2435733" y="0"/>
                  </a:lnTo>
                  <a:lnTo>
                    <a:pt x="2435733" y="1536726"/>
                  </a:lnTo>
                  <a:lnTo>
                    <a:pt x="0" y="153672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9">
                <a:extLst>
                  <a:ext uri="{96DAC541-7B7A-43D3-8B79-37D633B846F1}">
                    <asvg:svgBlip xmlns:asvg="http://schemas.microsoft.com/office/drawing/2016/SVG/main" r:embed="rId10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323811" y="2947583"/>
            <a:ext cx="4673104" cy="6921298"/>
            <a:chOff x="0" y="0"/>
            <a:chExt cx="6230806" cy="9228397"/>
          </a:xfrm>
        </p:grpSpPr>
        <p:sp>
          <p:nvSpPr>
            <p:cNvPr id="9" name="Freeform 9"/>
            <p:cNvSpPr/>
            <p:nvPr/>
          </p:nvSpPr>
          <p:spPr>
            <a:xfrm>
              <a:off x="0" y="1350367"/>
              <a:ext cx="6230806" cy="7878030"/>
            </a:xfrm>
            <a:custGeom>
              <a:avLst/>
              <a:gdLst/>
              <a:ahLst/>
              <a:cxnLst/>
              <a:rect l="l" t="t" r="r" b="b"/>
              <a:pathLst>
                <a:path w="6230806" h="7878030">
                  <a:moveTo>
                    <a:pt x="0" y="0"/>
                  </a:moveTo>
                  <a:lnTo>
                    <a:pt x="6230806" y="0"/>
                  </a:lnTo>
                  <a:lnTo>
                    <a:pt x="6230806" y="7878030"/>
                  </a:lnTo>
                  <a:lnTo>
                    <a:pt x="0" y="787803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1">
                <a:extLst>
                  <a:ext uri="{96DAC541-7B7A-43D3-8B79-37D633B846F1}">
                    <asvg:svgBlip xmlns:asvg="http://schemas.microsoft.com/office/drawing/2016/SVG/main" r:embed="rId12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10" name="Freeform 10"/>
            <p:cNvSpPr/>
            <p:nvPr/>
          </p:nvSpPr>
          <p:spPr>
            <a:xfrm>
              <a:off x="2560156" y="3158403"/>
              <a:ext cx="2273077" cy="1599420"/>
            </a:xfrm>
            <a:custGeom>
              <a:avLst/>
              <a:gdLst/>
              <a:ahLst/>
              <a:cxnLst/>
              <a:rect l="l" t="t" r="r" b="b"/>
              <a:pathLst>
                <a:path w="2273077" h="1599420">
                  <a:moveTo>
                    <a:pt x="0" y="0"/>
                  </a:moveTo>
                  <a:lnTo>
                    <a:pt x="2273077" y="0"/>
                  </a:lnTo>
                  <a:lnTo>
                    <a:pt x="2273077" y="1599420"/>
                  </a:lnTo>
                  <a:lnTo>
                    <a:pt x="0" y="159942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3">
                <a:extLst>
                  <a:ext uri="{96DAC541-7B7A-43D3-8B79-37D633B846F1}">
                    <asvg:svgBlip xmlns:asvg="http://schemas.microsoft.com/office/drawing/2016/SVG/main" r:embed="rId1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11" name="Freeform 11"/>
            <p:cNvSpPr/>
            <p:nvPr/>
          </p:nvSpPr>
          <p:spPr>
            <a:xfrm rot="-140674">
              <a:off x="1046095" y="97694"/>
              <a:ext cx="4841195" cy="3177584"/>
            </a:xfrm>
            <a:custGeom>
              <a:avLst/>
              <a:gdLst/>
              <a:ahLst/>
              <a:cxnLst/>
              <a:rect l="l" t="t" r="r" b="b"/>
              <a:pathLst>
                <a:path w="4841195" h="3177584">
                  <a:moveTo>
                    <a:pt x="0" y="0"/>
                  </a:moveTo>
                  <a:lnTo>
                    <a:pt x="4841195" y="0"/>
                  </a:lnTo>
                  <a:lnTo>
                    <a:pt x="4841195" y="3177585"/>
                  </a:lnTo>
                  <a:lnTo>
                    <a:pt x="0" y="317758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5">
                <a:extLst>
                  <a:ext uri="{96DAC541-7B7A-43D3-8B79-37D633B846F1}">
                    <asvg:svgBlip xmlns:asvg="http://schemas.microsoft.com/office/drawing/2016/SVG/main" r:embed="rId1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12" name="Freeform 12"/>
          <p:cNvSpPr/>
          <p:nvPr/>
        </p:nvSpPr>
        <p:spPr>
          <a:xfrm flipH="1">
            <a:off x="7677541" y="0"/>
            <a:ext cx="6502113" cy="4941606"/>
          </a:xfrm>
          <a:custGeom>
            <a:avLst/>
            <a:gdLst/>
            <a:ahLst/>
            <a:cxnLst/>
            <a:rect l="l" t="t" r="r" b="b"/>
            <a:pathLst>
              <a:path w="6502113" h="4941606">
                <a:moveTo>
                  <a:pt x="6502113" y="0"/>
                </a:moveTo>
                <a:lnTo>
                  <a:pt x="0" y="0"/>
                </a:lnTo>
                <a:lnTo>
                  <a:pt x="0" y="4941606"/>
                </a:lnTo>
                <a:lnTo>
                  <a:pt x="6502113" y="4941606"/>
                </a:lnTo>
                <a:lnTo>
                  <a:pt x="6502113" y="0"/>
                </a:lnTo>
                <a:close/>
              </a:path>
            </a:pathLst>
          </a:custGeom>
          <a:blipFill>
            <a:blip r:embed="rId17">
              <a:extLst>
                <a:ext uri="{96DAC541-7B7A-43D3-8B79-37D633B846F1}">
                  <asvg:svgBlip xmlns:asvg="http://schemas.microsoft.com/office/drawing/2016/SVG/main" r:embed="rId1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3" name="Freeform 13"/>
          <p:cNvSpPr/>
          <p:nvPr/>
        </p:nvSpPr>
        <p:spPr>
          <a:xfrm>
            <a:off x="4434865" y="6334701"/>
            <a:ext cx="9418269" cy="2613570"/>
          </a:xfrm>
          <a:custGeom>
            <a:avLst/>
            <a:gdLst/>
            <a:ahLst/>
            <a:cxnLst/>
            <a:rect l="l" t="t" r="r" b="b"/>
            <a:pathLst>
              <a:path w="9418269" h="2613570">
                <a:moveTo>
                  <a:pt x="0" y="0"/>
                </a:moveTo>
                <a:lnTo>
                  <a:pt x="9418270" y="0"/>
                </a:lnTo>
                <a:lnTo>
                  <a:pt x="9418270" y="2613570"/>
                </a:lnTo>
                <a:lnTo>
                  <a:pt x="0" y="2613570"/>
                </a:lnTo>
                <a:lnTo>
                  <a:pt x="0" y="0"/>
                </a:lnTo>
                <a:close/>
              </a:path>
            </a:pathLst>
          </a:custGeom>
          <a:blipFill>
            <a:blip r:embed="rId19">
              <a:extLst>
                <a:ext uri="{96DAC541-7B7A-43D3-8B79-37D633B846F1}">
                  <asvg:svgBlip xmlns:asvg="http://schemas.microsoft.com/office/drawing/2016/SVG/main" r:embed="rId2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4" name="TextBox 14"/>
          <p:cNvSpPr txBox="1"/>
          <p:nvPr/>
        </p:nvSpPr>
        <p:spPr>
          <a:xfrm>
            <a:off x="8526147" y="1032594"/>
            <a:ext cx="4804901" cy="238604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841"/>
              </a:lnSpc>
              <a:spcBef>
                <a:spcPct val="0"/>
              </a:spcBef>
            </a:pPr>
            <a:r>
              <a:rPr lang="en-US" sz="2743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Hi Ned! I saw a plastic bottle on the playground and wondered—what’s the big deal? Isn’t plastic just something we throw away?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6073566" y="6648860"/>
            <a:ext cx="7257482" cy="192810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846"/>
              </a:lnSpc>
              <a:spcBef>
                <a:spcPct val="0"/>
              </a:spcBef>
            </a:pPr>
            <a:r>
              <a:rPr lang="en-US" sz="2747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Ah, not quite! Plastic is made from limited resources deep underground. Once we use them up, they’re gone for good. We’ve got to use it carefully. Let’s find out!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FAE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5507780" y="8294208"/>
            <a:ext cx="2780220" cy="1928185"/>
          </a:xfrm>
          <a:custGeom>
            <a:avLst/>
            <a:gdLst/>
            <a:ahLst/>
            <a:cxnLst/>
            <a:rect l="l" t="t" r="r" b="b"/>
            <a:pathLst>
              <a:path w="2780220" h="1928185">
                <a:moveTo>
                  <a:pt x="0" y="0"/>
                </a:moveTo>
                <a:lnTo>
                  <a:pt x="2780220" y="0"/>
                </a:lnTo>
                <a:lnTo>
                  <a:pt x="2780220" y="1928184"/>
                </a:lnTo>
                <a:lnTo>
                  <a:pt x="0" y="1928184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3" name="Freeform 3"/>
          <p:cNvSpPr/>
          <p:nvPr/>
        </p:nvSpPr>
        <p:spPr>
          <a:xfrm>
            <a:off x="14618739" y="8776934"/>
            <a:ext cx="1247940" cy="1091947"/>
          </a:xfrm>
          <a:custGeom>
            <a:avLst/>
            <a:gdLst/>
            <a:ahLst/>
            <a:cxnLst/>
            <a:rect l="l" t="t" r="r" b="b"/>
            <a:pathLst>
              <a:path w="1247940" h="1091947">
                <a:moveTo>
                  <a:pt x="0" y="0"/>
                </a:moveTo>
                <a:lnTo>
                  <a:pt x="1247939" y="0"/>
                </a:lnTo>
                <a:lnTo>
                  <a:pt x="1247939" y="1091947"/>
                </a:lnTo>
                <a:lnTo>
                  <a:pt x="0" y="1091947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4" name="Freeform 4"/>
          <p:cNvSpPr/>
          <p:nvPr/>
        </p:nvSpPr>
        <p:spPr>
          <a:xfrm>
            <a:off x="15213792" y="3413970"/>
            <a:ext cx="1732737" cy="1674785"/>
          </a:xfrm>
          <a:custGeom>
            <a:avLst/>
            <a:gdLst/>
            <a:ahLst/>
            <a:cxnLst/>
            <a:rect l="l" t="t" r="r" b="b"/>
            <a:pathLst>
              <a:path w="1732737" h="1674785">
                <a:moveTo>
                  <a:pt x="0" y="0"/>
                </a:moveTo>
                <a:lnTo>
                  <a:pt x="1732737" y="0"/>
                </a:lnTo>
                <a:lnTo>
                  <a:pt x="1732737" y="1674785"/>
                </a:lnTo>
                <a:lnTo>
                  <a:pt x="0" y="1674785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r="-93795"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5" name="TextBox 5"/>
          <p:cNvSpPr txBox="1"/>
          <p:nvPr/>
        </p:nvSpPr>
        <p:spPr>
          <a:xfrm>
            <a:off x="5054099" y="6352826"/>
            <a:ext cx="15768379" cy="89764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7223"/>
              </a:lnSpc>
            </a:pPr>
            <a:r>
              <a:rPr lang="en-US" sz="5159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Oil is found underground. </a:t>
            </a:r>
          </a:p>
        </p:txBody>
      </p:sp>
      <p:sp>
        <p:nvSpPr>
          <p:cNvPr id="6" name="Freeform 6"/>
          <p:cNvSpPr/>
          <p:nvPr/>
        </p:nvSpPr>
        <p:spPr>
          <a:xfrm>
            <a:off x="13153288" y="5917430"/>
            <a:ext cx="1613525" cy="1641960"/>
          </a:xfrm>
          <a:custGeom>
            <a:avLst/>
            <a:gdLst/>
            <a:ahLst/>
            <a:cxnLst/>
            <a:rect l="l" t="t" r="r" b="b"/>
            <a:pathLst>
              <a:path w="1613525" h="1641960">
                <a:moveTo>
                  <a:pt x="0" y="0"/>
                </a:moveTo>
                <a:lnTo>
                  <a:pt x="1613526" y="0"/>
                </a:lnTo>
                <a:lnTo>
                  <a:pt x="1613526" y="1641960"/>
                </a:lnTo>
                <a:lnTo>
                  <a:pt x="0" y="1641960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-108113" b="-1999"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7" name="Freeform 7"/>
          <p:cNvSpPr/>
          <p:nvPr/>
        </p:nvSpPr>
        <p:spPr>
          <a:xfrm>
            <a:off x="655495" y="788901"/>
            <a:ext cx="898409" cy="1097294"/>
          </a:xfrm>
          <a:custGeom>
            <a:avLst/>
            <a:gdLst/>
            <a:ahLst/>
            <a:cxnLst/>
            <a:rect l="l" t="t" r="r" b="b"/>
            <a:pathLst>
              <a:path w="898409" h="1097294">
                <a:moveTo>
                  <a:pt x="0" y="0"/>
                </a:moveTo>
                <a:lnTo>
                  <a:pt x="898410" y="0"/>
                </a:lnTo>
                <a:lnTo>
                  <a:pt x="898410" y="1097293"/>
                </a:lnTo>
                <a:lnTo>
                  <a:pt x="0" y="1097293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grpSp>
        <p:nvGrpSpPr>
          <p:cNvPr id="8" name="Group 8"/>
          <p:cNvGrpSpPr/>
          <p:nvPr/>
        </p:nvGrpSpPr>
        <p:grpSpPr>
          <a:xfrm>
            <a:off x="1104700" y="3669515"/>
            <a:ext cx="3076538" cy="3889876"/>
            <a:chOff x="0" y="0"/>
            <a:chExt cx="4102051" cy="5186501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4102051" cy="5186501"/>
            </a:xfrm>
            <a:custGeom>
              <a:avLst/>
              <a:gdLst/>
              <a:ahLst/>
              <a:cxnLst/>
              <a:rect l="l" t="t" r="r" b="b"/>
              <a:pathLst>
                <a:path w="4102051" h="5186501">
                  <a:moveTo>
                    <a:pt x="0" y="0"/>
                  </a:moveTo>
                  <a:lnTo>
                    <a:pt x="4102051" y="0"/>
                  </a:lnTo>
                  <a:lnTo>
                    <a:pt x="4102051" y="5186501"/>
                  </a:lnTo>
                  <a:lnTo>
                    <a:pt x="0" y="518650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10" name="Freeform 10"/>
            <p:cNvSpPr/>
            <p:nvPr/>
          </p:nvSpPr>
          <p:spPr>
            <a:xfrm>
              <a:off x="1929902" y="1229272"/>
              <a:ext cx="1187393" cy="1522299"/>
            </a:xfrm>
            <a:custGeom>
              <a:avLst/>
              <a:gdLst/>
              <a:ahLst/>
              <a:cxnLst/>
              <a:rect l="l" t="t" r="r" b="b"/>
              <a:pathLst>
                <a:path w="1187393" h="1522299">
                  <a:moveTo>
                    <a:pt x="0" y="0"/>
                  </a:moveTo>
                  <a:lnTo>
                    <a:pt x="1187393" y="0"/>
                  </a:lnTo>
                  <a:lnTo>
                    <a:pt x="1187393" y="1522298"/>
                  </a:lnTo>
                  <a:lnTo>
                    <a:pt x="0" y="152229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>
                <a:extLs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11" name="TextBox 11"/>
          <p:cNvSpPr txBox="1"/>
          <p:nvPr/>
        </p:nvSpPr>
        <p:spPr>
          <a:xfrm>
            <a:off x="5054099" y="4137063"/>
            <a:ext cx="15768379" cy="89764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7223"/>
              </a:lnSpc>
            </a:pPr>
            <a:r>
              <a:rPr lang="en-US" sz="5159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Plastic is a material made from oil. 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2203402" y="384382"/>
            <a:ext cx="15768379" cy="181204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7223"/>
              </a:lnSpc>
            </a:pPr>
            <a:r>
              <a:rPr lang="en-US" sz="5159" b="1">
                <a:solidFill>
                  <a:srgbClr val="000000"/>
                </a:solidFill>
                <a:latin typeface="Lato Bold"/>
                <a:ea typeface="Lato Bold"/>
                <a:cs typeface="Lato Bold"/>
                <a:sym typeface="Lato Bold"/>
              </a:rPr>
              <a:t>How is plastic made?</a:t>
            </a:r>
          </a:p>
          <a:p>
            <a:pPr algn="l">
              <a:lnSpc>
                <a:spcPts val="7223"/>
              </a:lnSpc>
            </a:pPr>
            <a:r>
              <a:rPr lang="en-US" sz="5159" b="1">
                <a:solidFill>
                  <a:srgbClr val="000000"/>
                </a:solidFill>
                <a:latin typeface="Lato Bold"/>
                <a:ea typeface="Lato Bold"/>
                <a:cs typeface="Lato Bold"/>
                <a:sym typeface="Lato Bold"/>
              </a:rPr>
              <a:t>Step 1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FAE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5507780" y="8294208"/>
            <a:ext cx="2780220" cy="1928185"/>
          </a:xfrm>
          <a:custGeom>
            <a:avLst/>
            <a:gdLst/>
            <a:ahLst/>
            <a:cxnLst/>
            <a:rect l="l" t="t" r="r" b="b"/>
            <a:pathLst>
              <a:path w="2780220" h="1928185">
                <a:moveTo>
                  <a:pt x="0" y="0"/>
                </a:moveTo>
                <a:lnTo>
                  <a:pt x="2780220" y="0"/>
                </a:lnTo>
                <a:lnTo>
                  <a:pt x="2780220" y="1928184"/>
                </a:lnTo>
                <a:lnTo>
                  <a:pt x="0" y="1928184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3" name="Freeform 3"/>
          <p:cNvSpPr/>
          <p:nvPr/>
        </p:nvSpPr>
        <p:spPr>
          <a:xfrm>
            <a:off x="14618739" y="8776934"/>
            <a:ext cx="1247940" cy="1091947"/>
          </a:xfrm>
          <a:custGeom>
            <a:avLst/>
            <a:gdLst/>
            <a:ahLst/>
            <a:cxnLst/>
            <a:rect l="l" t="t" r="r" b="b"/>
            <a:pathLst>
              <a:path w="1247940" h="1091947">
                <a:moveTo>
                  <a:pt x="0" y="0"/>
                </a:moveTo>
                <a:lnTo>
                  <a:pt x="1247939" y="0"/>
                </a:lnTo>
                <a:lnTo>
                  <a:pt x="1247939" y="1091947"/>
                </a:lnTo>
                <a:lnTo>
                  <a:pt x="0" y="1091947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4" name="Freeform 4"/>
          <p:cNvSpPr/>
          <p:nvPr/>
        </p:nvSpPr>
        <p:spPr>
          <a:xfrm>
            <a:off x="13666645" y="2818089"/>
            <a:ext cx="1732737" cy="1674785"/>
          </a:xfrm>
          <a:custGeom>
            <a:avLst/>
            <a:gdLst/>
            <a:ahLst/>
            <a:cxnLst/>
            <a:rect l="l" t="t" r="r" b="b"/>
            <a:pathLst>
              <a:path w="1732737" h="1674785">
                <a:moveTo>
                  <a:pt x="0" y="0"/>
                </a:moveTo>
                <a:lnTo>
                  <a:pt x="1732737" y="0"/>
                </a:lnTo>
                <a:lnTo>
                  <a:pt x="1732737" y="1674785"/>
                </a:lnTo>
                <a:lnTo>
                  <a:pt x="0" y="1674785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r="-93795"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5" name="Freeform 5"/>
          <p:cNvSpPr/>
          <p:nvPr/>
        </p:nvSpPr>
        <p:spPr>
          <a:xfrm>
            <a:off x="15675737" y="2599955"/>
            <a:ext cx="1745791" cy="1873869"/>
          </a:xfrm>
          <a:custGeom>
            <a:avLst/>
            <a:gdLst/>
            <a:ahLst/>
            <a:cxnLst/>
            <a:rect l="l" t="t" r="r" b="b"/>
            <a:pathLst>
              <a:path w="1745791" h="1873869">
                <a:moveTo>
                  <a:pt x="0" y="0"/>
                </a:moveTo>
                <a:lnTo>
                  <a:pt x="1745791" y="0"/>
                </a:lnTo>
                <a:lnTo>
                  <a:pt x="1745791" y="1873869"/>
                </a:lnTo>
                <a:lnTo>
                  <a:pt x="0" y="1873869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r="-183396"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6" name="TextBox 6"/>
          <p:cNvSpPr txBox="1"/>
          <p:nvPr/>
        </p:nvSpPr>
        <p:spPr>
          <a:xfrm>
            <a:off x="2203402" y="384382"/>
            <a:ext cx="15768379" cy="181204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7223"/>
              </a:lnSpc>
            </a:pPr>
            <a:r>
              <a:rPr lang="en-US" sz="5159" b="1">
                <a:solidFill>
                  <a:srgbClr val="000000"/>
                </a:solidFill>
                <a:latin typeface="Lato Bold"/>
                <a:ea typeface="Lato Bold"/>
                <a:cs typeface="Lato Bold"/>
                <a:sym typeface="Lato Bold"/>
              </a:rPr>
              <a:t>How is plastic made?</a:t>
            </a:r>
          </a:p>
          <a:p>
            <a:pPr algn="l">
              <a:lnSpc>
                <a:spcPts val="7223"/>
              </a:lnSpc>
            </a:pPr>
            <a:r>
              <a:rPr lang="en-US" sz="5159" b="1">
                <a:solidFill>
                  <a:srgbClr val="000000"/>
                </a:solidFill>
                <a:latin typeface="Lato Bold"/>
                <a:ea typeface="Lato Bold"/>
                <a:cs typeface="Lato Bold"/>
                <a:sym typeface="Lato Bold"/>
              </a:rPr>
              <a:t>Step 2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4637492" y="3422590"/>
            <a:ext cx="15768379" cy="89764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7223"/>
              </a:lnSpc>
            </a:pPr>
            <a:r>
              <a:rPr lang="en-US" sz="5159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The oil is taken to a factory. 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4637492" y="5114615"/>
            <a:ext cx="15768379" cy="89764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7223"/>
              </a:lnSpc>
            </a:pPr>
            <a:r>
              <a:rPr lang="en-US" sz="5159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It is cleaned. 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4637492" y="6698060"/>
            <a:ext cx="15768379" cy="89764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7223"/>
              </a:lnSpc>
            </a:pPr>
            <a:r>
              <a:rPr lang="en-US" sz="5159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It is changed into small pellets. </a:t>
            </a:r>
          </a:p>
        </p:txBody>
      </p:sp>
      <p:sp>
        <p:nvSpPr>
          <p:cNvPr id="10" name="Freeform 10"/>
          <p:cNvSpPr/>
          <p:nvPr/>
        </p:nvSpPr>
        <p:spPr>
          <a:xfrm>
            <a:off x="8728691" y="4456081"/>
            <a:ext cx="1547411" cy="1840610"/>
          </a:xfrm>
          <a:custGeom>
            <a:avLst/>
            <a:gdLst/>
            <a:ahLst/>
            <a:cxnLst/>
            <a:rect l="l" t="t" r="r" b="b"/>
            <a:pathLst>
              <a:path w="1547411" h="1840610">
                <a:moveTo>
                  <a:pt x="0" y="0"/>
                </a:moveTo>
                <a:lnTo>
                  <a:pt x="1547411" y="0"/>
                </a:lnTo>
                <a:lnTo>
                  <a:pt x="1547411" y="1840610"/>
                </a:lnTo>
                <a:lnTo>
                  <a:pt x="0" y="1840610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-114310" r="-105417" b="-1806"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1" name="Freeform 11"/>
          <p:cNvSpPr/>
          <p:nvPr/>
        </p:nvSpPr>
        <p:spPr>
          <a:xfrm>
            <a:off x="15982340" y="6012260"/>
            <a:ext cx="1408001" cy="1674785"/>
          </a:xfrm>
          <a:custGeom>
            <a:avLst/>
            <a:gdLst/>
            <a:ahLst/>
            <a:cxnLst/>
            <a:rect l="l" t="t" r="r" b="b"/>
            <a:pathLst>
              <a:path w="1408001" h="1674785">
                <a:moveTo>
                  <a:pt x="0" y="0"/>
                </a:moveTo>
                <a:lnTo>
                  <a:pt x="1408002" y="0"/>
                </a:lnTo>
                <a:lnTo>
                  <a:pt x="1408002" y="1674785"/>
                </a:lnTo>
                <a:lnTo>
                  <a:pt x="0" y="1674785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-213342" t="-1806" r="-6386"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2" name="Freeform 12"/>
          <p:cNvSpPr/>
          <p:nvPr/>
        </p:nvSpPr>
        <p:spPr>
          <a:xfrm>
            <a:off x="13704745" y="6012260"/>
            <a:ext cx="1732737" cy="1674785"/>
          </a:xfrm>
          <a:custGeom>
            <a:avLst/>
            <a:gdLst/>
            <a:ahLst/>
            <a:cxnLst/>
            <a:rect l="l" t="t" r="r" b="b"/>
            <a:pathLst>
              <a:path w="1732737" h="1674785">
                <a:moveTo>
                  <a:pt x="0" y="0"/>
                </a:moveTo>
                <a:lnTo>
                  <a:pt x="1732737" y="0"/>
                </a:lnTo>
                <a:lnTo>
                  <a:pt x="1732737" y="1674785"/>
                </a:lnTo>
                <a:lnTo>
                  <a:pt x="0" y="1674785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r="-93795"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3" name="Freeform 13"/>
          <p:cNvSpPr/>
          <p:nvPr/>
        </p:nvSpPr>
        <p:spPr>
          <a:xfrm>
            <a:off x="655495" y="788901"/>
            <a:ext cx="898409" cy="1097294"/>
          </a:xfrm>
          <a:custGeom>
            <a:avLst/>
            <a:gdLst/>
            <a:ahLst/>
            <a:cxnLst/>
            <a:rect l="l" t="t" r="r" b="b"/>
            <a:pathLst>
              <a:path w="898409" h="1097294">
                <a:moveTo>
                  <a:pt x="0" y="0"/>
                </a:moveTo>
                <a:lnTo>
                  <a:pt x="898410" y="0"/>
                </a:lnTo>
                <a:lnTo>
                  <a:pt x="898410" y="1097293"/>
                </a:lnTo>
                <a:lnTo>
                  <a:pt x="0" y="1097293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grpSp>
        <p:nvGrpSpPr>
          <p:cNvPr id="14" name="Group 14"/>
          <p:cNvGrpSpPr/>
          <p:nvPr/>
        </p:nvGrpSpPr>
        <p:grpSpPr>
          <a:xfrm>
            <a:off x="1104700" y="3669515"/>
            <a:ext cx="3076538" cy="3889876"/>
            <a:chOff x="0" y="0"/>
            <a:chExt cx="4102051" cy="5186501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4102051" cy="5186501"/>
            </a:xfrm>
            <a:custGeom>
              <a:avLst/>
              <a:gdLst/>
              <a:ahLst/>
              <a:cxnLst/>
              <a:rect l="l" t="t" r="r" b="b"/>
              <a:pathLst>
                <a:path w="4102051" h="5186501">
                  <a:moveTo>
                    <a:pt x="0" y="0"/>
                  </a:moveTo>
                  <a:lnTo>
                    <a:pt x="4102051" y="0"/>
                  </a:lnTo>
                  <a:lnTo>
                    <a:pt x="4102051" y="5186501"/>
                  </a:lnTo>
                  <a:lnTo>
                    <a:pt x="0" y="518650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9">
                <a:extLst>
                  <a:ext uri="{96DAC541-7B7A-43D3-8B79-37D633B846F1}">
                    <asvg:svgBlip xmlns:asvg="http://schemas.microsoft.com/office/drawing/2016/SVG/main" r:embed="rId10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16" name="Freeform 16"/>
            <p:cNvSpPr/>
            <p:nvPr/>
          </p:nvSpPr>
          <p:spPr>
            <a:xfrm>
              <a:off x="1929902" y="1229272"/>
              <a:ext cx="1187393" cy="1522299"/>
            </a:xfrm>
            <a:custGeom>
              <a:avLst/>
              <a:gdLst/>
              <a:ahLst/>
              <a:cxnLst/>
              <a:rect l="l" t="t" r="r" b="b"/>
              <a:pathLst>
                <a:path w="1187393" h="1522299">
                  <a:moveTo>
                    <a:pt x="0" y="0"/>
                  </a:moveTo>
                  <a:lnTo>
                    <a:pt x="1187393" y="0"/>
                  </a:lnTo>
                  <a:lnTo>
                    <a:pt x="1187393" y="1522298"/>
                  </a:lnTo>
                  <a:lnTo>
                    <a:pt x="0" y="152229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1">
                <a:extLst>
                  <a:ext uri="{96DAC541-7B7A-43D3-8B79-37D633B846F1}">
                    <asvg:svgBlip xmlns:asvg="http://schemas.microsoft.com/office/drawing/2016/SVG/main" r:embed="rId12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</p:grp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FAE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5507780" y="8294208"/>
            <a:ext cx="2780220" cy="1928185"/>
          </a:xfrm>
          <a:custGeom>
            <a:avLst/>
            <a:gdLst/>
            <a:ahLst/>
            <a:cxnLst/>
            <a:rect l="l" t="t" r="r" b="b"/>
            <a:pathLst>
              <a:path w="2780220" h="1928185">
                <a:moveTo>
                  <a:pt x="0" y="0"/>
                </a:moveTo>
                <a:lnTo>
                  <a:pt x="2780220" y="0"/>
                </a:lnTo>
                <a:lnTo>
                  <a:pt x="2780220" y="1928184"/>
                </a:lnTo>
                <a:lnTo>
                  <a:pt x="0" y="1928184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3" name="Freeform 3"/>
          <p:cNvSpPr/>
          <p:nvPr/>
        </p:nvSpPr>
        <p:spPr>
          <a:xfrm>
            <a:off x="14618739" y="8776934"/>
            <a:ext cx="1247940" cy="1091947"/>
          </a:xfrm>
          <a:custGeom>
            <a:avLst/>
            <a:gdLst/>
            <a:ahLst/>
            <a:cxnLst/>
            <a:rect l="l" t="t" r="r" b="b"/>
            <a:pathLst>
              <a:path w="1247940" h="1091947">
                <a:moveTo>
                  <a:pt x="0" y="0"/>
                </a:moveTo>
                <a:lnTo>
                  <a:pt x="1247939" y="0"/>
                </a:lnTo>
                <a:lnTo>
                  <a:pt x="1247939" y="1091947"/>
                </a:lnTo>
                <a:lnTo>
                  <a:pt x="0" y="1091947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4" name="Freeform 4"/>
          <p:cNvSpPr/>
          <p:nvPr/>
        </p:nvSpPr>
        <p:spPr>
          <a:xfrm>
            <a:off x="11031560" y="5528749"/>
            <a:ext cx="1408001" cy="1674785"/>
          </a:xfrm>
          <a:custGeom>
            <a:avLst/>
            <a:gdLst/>
            <a:ahLst/>
            <a:cxnLst/>
            <a:rect l="l" t="t" r="r" b="b"/>
            <a:pathLst>
              <a:path w="1408001" h="1674785">
                <a:moveTo>
                  <a:pt x="0" y="0"/>
                </a:moveTo>
                <a:lnTo>
                  <a:pt x="1408001" y="0"/>
                </a:lnTo>
                <a:lnTo>
                  <a:pt x="1408001" y="1674785"/>
                </a:lnTo>
                <a:lnTo>
                  <a:pt x="0" y="1674785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-213342" t="-1806" r="-6386"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5" name="Freeform 5"/>
          <p:cNvSpPr/>
          <p:nvPr/>
        </p:nvSpPr>
        <p:spPr>
          <a:xfrm>
            <a:off x="14302029" y="5528749"/>
            <a:ext cx="1881359" cy="1709020"/>
          </a:xfrm>
          <a:custGeom>
            <a:avLst/>
            <a:gdLst/>
            <a:ahLst/>
            <a:cxnLst/>
            <a:rect l="l" t="t" r="r" b="b"/>
            <a:pathLst>
              <a:path w="1881359" h="1709020">
                <a:moveTo>
                  <a:pt x="0" y="0"/>
                </a:moveTo>
                <a:lnTo>
                  <a:pt x="1881359" y="0"/>
                </a:lnTo>
                <a:lnTo>
                  <a:pt x="1881359" y="1709020"/>
                </a:lnTo>
                <a:lnTo>
                  <a:pt x="0" y="1709020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6" name="Freeform 6"/>
          <p:cNvSpPr/>
          <p:nvPr/>
        </p:nvSpPr>
        <p:spPr>
          <a:xfrm>
            <a:off x="655495" y="788901"/>
            <a:ext cx="898409" cy="1097294"/>
          </a:xfrm>
          <a:custGeom>
            <a:avLst/>
            <a:gdLst/>
            <a:ahLst/>
            <a:cxnLst/>
            <a:rect l="l" t="t" r="r" b="b"/>
            <a:pathLst>
              <a:path w="898409" h="1097294">
                <a:moveTo>
                  <a:pt x="0" y="0"/>
                </a:moveTo>
                <a:lnTo>
                  <a:pt x="898410" y="0"/>
                </a:lnTo>
                <a:lnTo>
                  <a:pt x="898410" y="1097293"/>
                </a:lnTo>
                <a:lnTo>
                  <a:pt x="0" y="1097293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7" name="TextBox 7"/>
          <p:cNvSpPr txBox="1"/>
          <p:nvPr/>
        </p:nvSpPr>
        <p:spPr>
          <a:xfrm>
            <a:off x="2203402" y="384382"/>
            <a:ext cx="15768379" cy="181204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7223"/>
              </a:lnSpc>
            </a:pPr>
            <a:r>
              <a:rPr lang="en-US" sz="5159" b="1">
                <a:solidFill>
                  <a:srgbClr val="000000"/>
                </a:solidFill>
                <a:latin typeface="Lato Bold"/>
                <a:ea typeface="Lato Bold"/>
                <a:cs typeface="Lato Bold"/>
                <a:sym typeface="Lato Bold"/>
              </a:rPr>
              <a:t>How is plastic made?</a:t>
            </a:r>
          </a:p>
          <a:p>
            <a:pPr algn="l">
              <a:lnSpc>
                <a:spcPts val="7223"/>
              </a:lnSpc>
            </a:pPr>
            <a:r>
              <a:rPr lang="en-US" sz="5159" b="1">
                <a:solidFill>
                  <a:srgbClr val="000000"/>
                </a:solidFill>
                <a:latin typeface="Lato Bold"/>
                <a:ea typeface="Lato Bold"/>
                <a:cs typeface="Lato Bold"/>
                <a:sym typeface="Lato Bold"/>
              </a:rPr>
              <a:t>Step 3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5406613" y="3573830"/>
            <a:ext cx="15768379" cy="89764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7223"/>
              </a:lnSpc>
            </a:pPr>
            <a:r>
              <a:rPr lang="en-US" sz="5159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The pellets are heated until they melt.</a:t>
            </a:r>
          </a:p>
        </p:txBody>
      </p:sp>
      <p:grpSp>
        <p:nvGrpSpPr>
          <p:cNvPr id="9" name="Group 9"/>
          <p:cNvGrpSpPr/>
          <p:nvPr/>
        </p:nvGrpSpPr>
        <p:grpSpPr>
          <a:xfrm>
            <a:off x="1104700" y="3669515"/>
            <a:ext cx="3076538" cy="3889876"/>
            <a:chOff x="0" y="0"/>
            <a:chExt cx="4102051" cy="5186501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4102051" cy="5186501"/>
            </a:xfrm>
            <a:custGeom>
              <a:avLst/>
              <a:gdLst/>
              <a:ahLst/>
              <a:cxnLst/>
              <a:rect l="l" t="t" r="r" b="b"/>
              <a:pathLst>
                <a:path w="4102051" h="5186501">
                  <a:moveTo>
                    <a:pt x="0" y="0"/>
                  </a:moveTo>
                  <a:lnTo>
                    <a:pt x="4102051" y="0"/>
                  </a:lnTo>
                  <a:lnTo>
                    <a:pt x="4102051" y="5186501"/>
                  </a:lnTo>
                  <a:lnTo>
                    <a:pt x="0" y="518650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9">
                <a:extLst>
                  <a:ext uri="{96DAC541-7B7A-43D3-8B79-37D633B846F1}">
                    <asvg:svgBlip xmlns:asvg="http://schemas.microsoft.com/office/drawing/2016/SVG/main" r:embed="rId10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11" name="Freeform 11"/>
            <p:cNvSpPr/>
            <p:nvPr/>
          </p:nvSpPr>
          <p:spPr>
            <a:xfrm>
              <a:off x="1929902" y="1229272"/>
              <a:ext cx="1187393" cy="1522299"/>
            </a:xfrm>
            <a:custGeom>
              <a:avLst/>
              <a:gdLst/>
              <a:ahLst/>
              <a:cxnLst/>
              <a:rect l="l" t="t" r="r" b="b"/>
              <a:pathLst>
                <a:path w="1187393" h="1522299">
                  <a:moveTo>
                    <a:pt x="0" y="0"/>
                  </a:moveTo>
                  <a:lnTo>
                    <a:pt x="1187393" y="0"/>
                  </a:lnTo>
                  <a:lnTo>
                    <a:pt x="1187393" y="1522298"/>
                  </a:lnTo>
                  <a:lnTo>
                    <a:pt x="0" y="152229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1">
                <a:extLst>
                  <a:ext uri="{96DAC541-7B7A-43D3-8B79-37D633B846F1}">
                    <asvg:svgBlip xmlns:asvg="http://schemas.microsoft.com/office/drawing/2016/SVG/main" r:embed="rId12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12" name="AutoShape 12"/>
          <p:cNvSpPr/>
          <p:nvPr/>
        </p:nvSpPr>
        <p:spPr>
          <a:xfrm>
            <a:off x="12640468" y="6402309"/>
            <a:ext cx="1300670" cy="0"/>
          </a:xfrm>
          <a:prstGeom prst="line">
            <a:avLst/>
          </a:prstGeom>
          <a:ln w="38100" cap="flat">
            <a:solidFill>
              <a:srgbClr val="000000"/>
            </a:solidFill>
            <a:prstDash val="solid"/>
            <a:headEnd type="none" w="sm" len="sm"/>
            <a:tailEnd type="arrow" w="med" len="sm"/>
          </a:ln>
        </p:spPr>
        <p:txBody>
          <a:bodyPr/>
          <a:lstStyle/>
          <a:p>
            <a:endParaRPr lang="en-GB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1050</Words>
  <Application>Microsoft Office PowerPoint</Application>
  <PresentationFormat>Custom</PresentationFormat>
  <Paragraphs>169</Paragraphs>
  <Slides>17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3" baseType="lpstr">
      <vt:lpstr>Arial</vt:lpstr>
      <vt:lpstr>Lato Italics</vt:lpstr>
      <vt:lpstr>Lato Bold</vt:lpstr>
      <vt:lpstr>Lato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Lesson 1 - Where does plastic come from?</dc:title>
  <cp:lastModifiedBy>Jessie Sullivan</cp:lastModifiedBy>
  <cp:revision>1</cp:revision>
  <dcterms:created xsi:type="dcterms:W3CDTF">2006-08-16T00:00:00Z</dcterms:created>
  <dcterms:modified xsi:type="dcterms:W3CDTF">2025-09-04T14:52:37Z</dcterms:modified>
  <dc:identifier>DAGv9KmcL1U</dc:identifier>
</cp:coreProperties>
</file>