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8288000" cy="10287000"/>
  <p:notesSz cx="6858000" cy="9144000"/>
  <p:embeddedFontLst>
    <p:embeddedFont>
      <p:font typeface="Lato" panose="020F0502020204030203" pitchFamily="34" charset="0"/>
      <p:regular r:id="rId22"/>
    </p:embeddedFont>
    <p:embeddedFont>
      <p:font typeface="Lato Bold" panose="020F0502020204030203" charset="0"/>
      <p:regular r:id="rId23"/>
    </p:embeddedFont>
    <p:embeddedFont>
      <p:font typeface="Lato Italics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04.09.2025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Factory: A factory is a building where people and machines make things.</a:t>
            </a:r>
          </a:p>
          <a:p>
            <a:endParaRPr lang="en-US"/>
          </a:p>
          <a:p>
            <a:r>
              <a:rPr lang="en-US"/>
              <a:t>Dispose: Dispose means to get rid of something when you don’t need it anymore.</a:t>
            </a:r>
          </a:p>
          <a:p>
            <a:endParaRPr lang="en-US"/>
          </a:p>
          <a:p>
            <a:r>
              <a:rPr lang="en-US"/>
              <a:t>Environment: The environment is everything around us—like air, water, animals, and plants.</a:t>
            </a:r>
          </a:p>
          <a:p>
            <a:endParaRPr lang="en-US"/>
          </a:p>
          <a:p>
            <a:r>
              <a:rPr lang="en-US"/>
              <a:t>Landfill: A landfill is a big place where rubbish is buried under the ground.</a:t>
            </a:r>
          </a:p>
          <a:p>
            <a:endParaRPr lang="en-US"/>
          </a:p>
          <a:p>
            <a:r>
              <a:rPr lang="en-US"/>
              <a:t>Biodegrade: Biodegrade means something can break down naturally and safely into the earth.</a:t>
            </a:r>
          </a:p>
          <a:p>
            <a:endParaRPr lang="en-US"/>
          </a:p>
          <a:p>
            <a:r>
              <a:rPr lang="en-US"/>
              <a:t>Pollution: Pollution is when the Earth gets dirty and it can hurt people, animals, and plants.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Discussion 1: What can you do to stop using plastic?</a:t>
            </a:r>
          </a:p>
          <a:p>
            <a:endParaRPr lang="en-US"/>
          </a:p>
          <a:p>
            <a:r>
              <a:rPr lang="en-US"/>
              <a:t>- Read question to children twice</a:t>
            </a:r>
          </a:p>
          <a:p>
            <a:r>
              <a:rPr lang="en-US"/>
              <a:t>- Give children a moment to think about the question </a:t>
            </a:r>
          </a:p>
          <a:p>
            <a:r>
              <a:rPr lang="en-US"/>
              <a:t>- In partners, get children to share their thoughts using sentence stem 'To stop using plastic I could...'</a:t>
            </a:r>
          </a:p>
          <a:p>
            <a:r>
              <a:rPr lang="en-US"/>
              <a:t>-Give children 2 minutes in partners to discuss their ideas.</a:t>
            </a:r>
          </a:p>
          <a:p>
            <a:r>
              <a:rPr lang="en-US"/>
              <a:t>- Listen in to discussion. Spotlight two children</a:t>
            </a:r>
          </a:p>
          <a:p>
            <a:endParaRPr lang="en-US"/>
          </a:p>
          <a:p>
            <a:r>
              <a:rPr lang="en-US"/>
              <a:t>Repeat with question 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 = Factory</a:t>
            </a:r>
          </a:p>
          <a:p>
            <a:r>
              <a:rPr lang="en-US"/>
              <a:t>2 = Dispose</a:t>
            </a:r>
          </a:p>
          <a:p>
            <a:r>
              <a:rPr lang="en-US"/>
              <a:t>3 = Environment</a:t>
            </a:r>
          </a:p>
          <a:p>
            <a:r>
              <a:rPr lang="en-US"/>
              <a:t>4 = Landfill</a:t>
            </a:r>
          </a:p>
          <a:p>
            <a:r>
              <a:rPr lang="en-US"/>
              <a:t>5 = Biodegrade</a:t>
            </a:r>
          </a:p>
          <a:p>
            <a:r>
              <a:rPr lang="en-US"/>
              <a:t>6 = Pollution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.png"/><Relationship Id="rId7" Type="http://schemas.openxmlformats.org/officeDocument/2006/relationships/image" Target="../media/image34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1.png"/><Relationship Id="rId5" Type="http://schemas.openxmlformats.org/officeDocument/2006/relationships/image" Target="../media/image12.svg"/><Relationship Id="rId10" Type="http://schemas.openxmlformats.org/officeDocument/2006/relationships/image" Target="../media/image48.png"/><Relationship Id="rId4" Type="http://schemas.openxmlformats.org/officeDocument/2006/relationships/image" Target="../media/image11.png"/><Relationship Id="rId9" Type="http://schemas.openxmlformats.org/officeDocument/2006/relationships/image" Target="../media/image4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.png"/><Relationship Id="rId7" Type="http://schemas.openxmlformats.org/officeDocument/2006/relationships/image" Target="../media/image34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1.png"/><Relationship Id="rId5" Type="http://schemas.openxmlformats.org/officeDocument/2006/relationships/image" Target="../media/image12.svg"/><Relationship Id="rId10" Type="http://schemas.openxmlformats.org/officeDocument/2006/relationships/image" Target="../media/image49.png"/><Relationship Id="rId4" Type="http://schemas.openxmlformats.org/officeDocument/2006/relationships/image" Target="../media/image11.png"/><Relationship Id="rId9" Type="http://schemas.openxmlformats.org/officeDocument/2006/relationships/image" Target="../media/image4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14.svg"/><Relationship Id="rId10" Type="http://schemas.openxmlformats.org/officeDocument/2006/relationships/image" Target="../media/image1.png"/><Relationship Id="rId4" Type="http://schemas.openxmlformats.org/officeDocument/2006/relationships/image" Target="../media/image13.png"/><Relationship Id="rId9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1" Type="http://schemas.openxmlformats.org/officeDocument/2006/relationships/image" Target="../media/image26.png"/><Relationship Id="rId5" Type="http://schemas.openxmlformats.org/officeDocument/2006/relationships/image" Target="../media/image15.png"/><Relationship Id="rId10" Type="http://schemas.openxmlformats.org/officeDocument/2006/relationships/image" Target="../media/image25.png"/><Relationship Id="rId4" Type="http://schemas.openxmlformats.org/officeDocument/2006/relationships/image" Target="../media/image2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35.png"/><Relationship Id="rId18" Type="http://schemas.openxmlformats.org/officeDocument/2006/relationships/image" Target="../media/image40.svg"/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12" Type="http://schemas.openxmlformats.org/officeDocument/2006/relationships/image" Target="../media/image34.sv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8.svg"/><Relationship Id="rId20" Type="http://schemas.openxmlformats.org/officeDocument/2006/relationships/image" Target="../media/image4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svg"/><Relationship Id="rId19" Type="http://schemas.openxmlformats.org/officeDocument/2006/relationships/image" Target="../media/image41.png"/><Relationship Id="rId4" Type="http://schemas.openxmlformats.org/officeDocument/2006/relationships/image" Target="../media/image2.png"/><Relationship Id="rId9" Type="http://schemas.openxmlformats.org/officeDocument/2006/relationships/image" Target="../media/image31.png"/><Relationship Id="rId14" Type="http://schemas.openxmlformats.org/officeDocument/2006/relationships/image" Target="../media/image3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.png"/><Relationship Id="rId7" Type="http://schemas.openxmlformats.org/officeDocument/2006/relationships/image" Target="../media/image34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1.png"/><Relationship Id="rId5" Type="http://schemas.openxmlformats.org/officeDocument/2006/relationships/image" Target="../media/image12.svg"/><Relationship Id="rId10" Type="http://schemas.openxmlformats.org/officeDocument/2006/relationships/image" Target="../media/image45.png"/><Relationship Id="rId4" Type="http://schemas.openxmlformats.org/officeDocument/2006/relationships/image" Target="../media/image11.png"/><Relationship Id="rId9" Type="http://schemas.openxmlformats.org/officeDocument/2006/relationships/image" Target="../media/image4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.png"/><Relationship Id="rId7" Type="http://schemas.openxmlformats.org/officeDocument/2006/relationships/image" Target="../media/image34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1.png"/><Relationship Id="rId5" Type="http://schemas.openxmlformats.org/officeDocument/2006/relationships/image" Target="../media/image12.svg"/><Relationship Id="rId10" Type="http://schemas.openxmlformats.org/officeDocument/2006/relationships/image" Target="../media/image46.png"/><Relationship Id="rId4" Type="http://schemas.openxmlformats.org/officeDocument/2006/relationships/image" Target="../media/image11.png"/><Relationship Id="rId9" Type="http://schemas.openxmlformats.org/officeDocument/2006/relationships/image" Target="../media/image4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624123" y="7535464"/>
            <a:ext cx="5477642" cy="3798945"/>
          </a:xfrm>
          <a:custGeom>
            <a:avLst/>
            <a:gdLst/>
            <a:ahLst/>
            <a:cxnLst/>
            <a:rect l="l" t="t" r="r" b="b"/>
            <a:pathLst>
              <a:path w="5477642" h="3798945">
                <a:moveTo>
                  <a:pt x="0" y="0"/>
                </a:moveTo>
                <a:lnTo>
                  <a:pt x="5477642" y="0"/>
                </a:lnTo>
                <a:lnTo>
                  <a:pt x="5477642" y="3798946"/>
                </a:lnTo>
                <a:lnTo>
                  <a:pt x="0" y="37989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2585476" y="0"/>
            <a:ext cx="5702524" cy="4989709"/>
          </a:xfrm>
          <a:custGeom>
            <a:avLst/>
            <a:gdLst/>
            <a:ahLst/>
            <a:cxnLst/>
            <a:rect l="l" t="t" r="r" b="b"/>
            <a:pathLst>
              <a:path w="5702524" h="4989709">
                <a:moveTo>
                  <a:pt x="0" y="0"/>
                </a:moveTo>
                <a:lnTo>
                  <a:pt x="5702524" y="0"/>
                </a:lnTo>
                <a:lnTo>
                  <a:pt x="5702524" y="4989709"/>
                </a:lnTo>
                <a:lnTo>
                  <a:pt x="0" y="49897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 flipH="1">
            <a:off x="480701" y="5456524"/>
            <a:ext cx="5852435" cy="4579530"/>
          </a:xfrm>
          <a:custGeom>
            <a:avLst/>
            <a:gdLst/>
            <a:ahLst/>
            <a:cxnLst/>
            <a:rect l="l" t="t" r="r" b="b"/>
            <a:pathLst>
              <a:path w="5852435" h="4579530">
                <a:moveTo>
                  <a:pt x="5852435" y="0"/>
                </a:moveTo>
                <a:lnTo>
                  <a:pt x="0" y="0"/>
                </a:lnTo>
                <a:lnTo>
                  <a:pt x="0" y="4579531"/>
                </a:lnTo>
                <a:lnTo>
                  <a:pt x="5852435" y="4579531"/>
                </a:lnTo>
                <a:lnTo>
                  <a:pt x="585243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flipH="1">
            <a:off x="2619984" y="6189983"/>
            <a:ext cx="1573868" cy="1035892"/>
          </a:xfrm>
          <a:custGeom>
            <a:avLst/>
            <a:gdLst/>
            <a:ahLst/>
            <a:cxnLst/>
            <a:rect l="l" t="t" r="r" b="b"/>
            <a:pathLst>
              <a:path w="1573868" h="1035892">
                <a:moveTo>
                  <a:pt x="1573869" y="0"/>
                </a:moveTo>
                <a:lnTo>
                  <a:pt x="0" y="0"/>
                </a:lnTo>
                <a:lnTo>
                  <a:pt x="0" y="1035892"/>
                </a:lnTo>
                <a:lnTo>
                  <a:pt x="1573869" y="1035892"/>
                </a:lnTo>
                <a:lnTo>
                  <a:pt x="157386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3013446" y="66675"/>
            <a:ext cx="6963550" cy="5788451"/>
          </a:xfrm>
          <a:custGeom>
            <a:avLst/>
            <a:gdLst/>
            <a:ahLst/>
            <a:cxnLst/>
            <a:rect l="l" t="t" r="r" b="b"/>
            <a:pathLst>
              <a:path w="6963550" h="5788451">
                <a:moveTo>
                  <a:pt x="0" y="0"/>
                </a:moveTo>
                <a:lnTo>
                  <a:pt x="6963550" y="0"/>
                </a:lnTo>
                <a:lnTo>
                  <a:pt x="6963550" y="5788451"/>
                </a:lnTo>
                <a:lnTo>
                  <a:pt x="0" y="57884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3790533" y="867287"/>
            <a:ext cx="6091214" cy="2988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97"/>
              </a:lnSpc>
            </a:pPr>
            <a:r>
              <a:rPr lang="en-US" sz="5712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How does plastic affect our </a:t>
            </a:r>
          </a:p>
          <a:p>
            <a:pPr algn="ctr">
              <a:lnSpc>
                <a:spcPts val="7997"/>
              </a:lnSpc>
              <a:spcBef>
                <a:spcPct val="0"/>
              </a:spcBef>
            </a:pPr>
            <a:r>
              <a:rPr lang="en-US" sz="5712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environment?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760603" y="9021806"/>
            <a:ext cx="7152697" cy="731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907"/>
              </a:lnSpc>
            </a:pPr>
            <a:r>
              <a:rPr lang="en-US" sz="421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KS1 Lesson - Lesson 2 of 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18739" y="8776934"/>
            <a:ext cx="1247940" cy="1091947"/>
          </a:xfrm>
          <a:custGeom>
            <a:avLst/>
            <a:gdLst/>
            <a:ahLst/>
            <a:cxnLst/>
            <a:rect l="l" t="t" r="r" b="b"/>
            <a:pathLst>
              <a:path w="1247940" h="1091947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655495" y="788901"/>
            <a:ext cx="898409" cy="1097294"/>
          </a:xfrm>
          <a:custGeom>
            <a:avLst/>
            <a:gdLst/>
            <a:ahLst/>
            <a:cxnLst/>
            <a:rect l="l" t="t" r="r" b="b"/>
            <a:pathLst>
              <a:path w="898409" h="1097294">
                <a:moveTo>
                  <a:pt x="0" y="0"/>
                </a:moveTo>
                <a:lnTo>
                  <a:pt x="898410" y="0"/>
                </a:lnTo>
                <a:lnTo>
                  <a:pt x="898410" y="1097293"/>
                </a:lnTo>
                <a:lnTo>
                  <a:pt x="0" y="10972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467781" y="4623399"/>
            <a:ext cx="2652639" cy="3353911"/>
            <a:chOff x="0" y="0"/>
            <a:chExt cx="3536852" cy="447188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36852" cy="4471881"/>
            </a:xfrm>
            <a:custGeom>
              <a:avLst/>
              <a:gdLst/>
              <a:ahLst/>
              <a:cxnLst/>
              <a:rect l="l" t="t" r="r" b="b"/>
              <a:pathLst>
                <a:path w="3536852" h="4471881">
                  <a:moveTo>
                    <a:pt x="0" y="0"/>
                  </a:moveTo>
                  <a:lnTo>
                    <a:pt x="3536852" y="0"/>
                  </a:lnTo>
                  <a:lnTo>
                    <a:pt x="3536852" y="4471881"/>
                  </a:lnTo>
                  <a:lnTo>
                    <a:pt x="0" y="44718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>
              <a:off x="1663991" y="1059897"/>
              <a:ext cx="1023789" cy="1312549"/>
            </a:xfrm>
            <a:custGeom>
              <a:avLst/>
              <a:gdLst/>
              <a:ahLst/>
              <a:cxnLst/>
              <a:rect l="l" t="t" r="r" b="b"/>
              <a:pathLst>
                <a:path w="1023789" h="1312549">
                  <a:moveTo>
                    <a:pt x="0" y="0"/>
                  </a:moveTo>
                  <a:lnTo>
                    <a:pt x="1023788" y="0"/>
                  </a:lnTo>
                  <a:lnTo>
                    <a:pt x="1023788" y="1312549"/>
                  </a:lnTo>
                  <a:lnTo>
                    <a:pt x="0" y="13125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" name="Freeform 7"/>
          <p:cNvSpPr/>
          <p:nvPr/>
        </p:nvSpPr>
        <p:spPr>
          <a:xfrm>
            <a:off x="4780482" y="4442615"/>
            <a:ext cx="11138568" cy="3913156"/>
          </a:xfrm>
          <a:custGeom>
            <a:avLst/>
            <a:gdLst/>
            <a:ahLst/>
            <a:cxnLst/>
            <a:rect l="l" t="t" r="r" b="b"/>
            <a:pathLst>
              <a:path w="11138568" h="3913156">
                <a:moveTo>
                  <a:pt x="0" y="0"/>
                </a:moveTo>
                <a:lnTo>
                  <a:pt x="11138568" y="0"/>
                </a:lnTo>
                <a:lnTo>
                  <a:pt x="11138568" y="3913156"/>
                </a:lnTo>
                <a:lnTo>
                  <a:pt x="0" y="391315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460" t="-5051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2203402" y="384382"/>
            <a:ext cx="15768379" cy="897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23"/>
              </a:lnSpc>
            </a:pPr>
            <a:r>
              <a:rPr lang="en-US" sz="5159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How plastic affects our environment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203402" y="1461820"/>
            <a:ext cx="2414389" cy="763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3"/>
              </a:lnSpc>
              <a:spcBef>
                <a:spcPct val="0"/>
              </a:spcBef>
            </a:pPr>
            <a:r>
              <a:rPr lang="en-US" sz="44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3. Landfill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67781" y="2405819"/>
            <a:ext cx="18288000" cy="1589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83"/>
              </a:lnSpc>
              <a:spcBef>
                <a:spcPct val="0"/>
              </a:spcBef>
            </a:pPr>
            <a:r>
              <a:rPr lang="en-US" sz="45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Only a little bit of our plastic is recycled. If plastic is sent to landfill, it can take up to 500 years to biodegrade</a:t>
            </a:r>
          </a:p>
        </p:txBody>
      </p:sp>
      <p:sp>
        <p:nvSpPr>
          <p:cNvPr id="11" name="Freeform 11"/>
          <p:cNvSpPr/>
          <p:nvPr/>
        </p:nvSpPr>
        <p:spPr>
          <a:xfrm>
            <a:off x="15507780" y="8294208"/>
            <a:ext cx="2780220" cy="1928185"/>
          </a:xfrm>
          <a:custGeom>
            <a:avLst/>
            <a:gdLst/>
            <a:ahLst/>
            <a:cxnLst/>
            <a:rect l="l" t="t" r="r" b="b"/>
            <a:pathLst>
              <a:path w="2780220" h="1928185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18739" y="8776934"/>
            <a:ext cx="1247940" cy="1091947"/>
          </a:xfrm>
          <a:custGeom>
            <a:avLst/>
            <a:gdLst/>
            <a:ahLst/>
            <a:cxnLst/>
            <a:rect l="l" t="t" r="r" b="b"/>
            <a:pathLst>
              <a:path w="1247940" h="1091947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655495" y="788901"/>
            <a:ext cx="898409" cy="1097294"/>
          </a:xfrm>
          <a:custGeom>
            <a:avLst/>
            <a:gdLst/>
            <a:ahLst/>
            <a:cxnLst/>
            <a:rect l="l" t="t" r="r" b="b"/>
            <a:pathLst>
              <a:path w="898409" h="1097294">
                <a:moveTo>
                  <a:pt x="0" y="0"/>
                </a:moveTo>
                <a:lnTo>
                  <a:pt x="898410" y="0"/>
                </a:lnTo>
                <a:lnTo>
                  <a:pt x="898410" y="1097293"/>
                </a:lnTo>
                <a:lnTo>
                  <a:pt x="0" y="10972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655495" y="5423023"/>
            <a:ext cx="2652639" cy="3353911"/>
            <a:chOff x="0" y="0"/>
            <a:chExt cx="3536852" cy="447188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36852" cy="4471881"/>
            </a:xfrm>
            <a:custGeom>
              <a:avLst/>
              <a:gdLst/>
              <a:ahLst/>
              <a:cxnLst/>
              <a:rect l="l" t="t" r="r" b="b"/>
              <a:pathLst>
                <a:path w="3536852" h="4471881">
                  <a:moveTo>
                    <a:pt x="0" y="0"/>
                  </a:moveTo>
                  <a:lnTo>
                    <a:pt x="3536852" y="0"/>
                  </a:lnTo>
                  <a:lnTo>
                    <a:pt x="3536852" y="4471881"/>
                  </a:lnTo>
                  <a:lnTo>
                    <a:pt x="0" y="44718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>
              <a:off x="1663991" y="1059897"/>
              <a:ext cx="1023789" cy="1312549"/>
            </a:xfrm>
            <a:custGeom>
              <a:avLst/>
              <a:gdLst/>
              <a:ahLst/>
              <a:cxnLst/>
              <a:rect l="l" t="t" r="r" b="b"/>
              <a:pathLst>
                <a:path w="1023789" h="1312549">
                  <a:moveTo>
                    <a:pt x="0" y="0"/>
                  </a:moveTo>
                  <a:lnTo>
                    <a:pt x="1023788" y="0"/>
                  </a:lnTo>
                  <a:lnTo>
                    <a:pt x="1023788" y="1312549"/>
                  </a:lnTo>
                  <a:lnTo>
                    <a:pt x="0" y="13125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" name="Freeform 7"/>
          <p:cNvSpPr/>
          <p:nvPr/>
        </p:nvSpPr>
        <p:spPr>
          <a:xfrm>
            <a:off x="4920421" y="5361304"/>
            <a:ext cx="5864216" cy="3961603"/>
          </a:xfrm>
          <a:custGeom>
            <a:avLst/>
            <a:gdLst/>
            <a:ahLst/>
            <a:cxnLst/>
            <a:rect l="l" t="t" r="r" b="b"/>
            <a:pathLst>
              <a:path w="5864216" h="3961603">
                <a:moveTo>
                  <a:pt x="0" y="0"/>
                </a:moveTo>
                <a:lnTo>
                  <a:pt x="5864215" y="0"/>
                </a:lnTo>
                <a:lnTo>
                  <a:pt x="5864215" y="3961604"/>
                </a:lnTo>
                <a:lnTo>
                  <a:pt x="0" y="396160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2203402" y="384382"/>
            <a:ext cx="15768379" cy="897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23"/>
              </a:lnSpc>
            </a:pPr>
            <a:r>
              <a:rPr lang="en-US" sz="5159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How plastic affects our environment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203402" y="1461820"/>
            <a:ext cx="6607473" cy="763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3"/>
              </a:lnSpc>
              <a:spcBef>
                <a:spcPct val="0"/>
              </a:spcBef>
            </a:pPr>
            <a:r>
              <a:rPr lang="en-US" sz="44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4. Limited natural resource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55495" y="2986491"/>
            <a:ext cx="17820219" cy="1589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83"/>
              </a:lnSpc>
              <a:spcBef>
                <a:spcPct val="0"/>
              </a:spcBef>
            </a:pPr>
            <a:r>
              <a:rPr lang="en-US" sz="45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Plastic is made from oil. Turning oil to plastic uses lots of energy in factories that pollutes our air.</a:t>
            </a:r>
          </a:p>
        </p:txBody>
      </p:sp>
      <p:sp>
        <p:nvSpPr>
          <p:cNvPr id="11" name="Freeform 11"/>
          <p:cNvSpPr/>
          <p:nvPr/>
        </p:nvSpPr>
        <p:spPr>
          <a:xfrm>
            <a:off x="15507780" y="8294208"/>
            <a:ext cx="2780220" cy="1928185"/>
          </a:xfrm>
          <a:custGeom>
            <a:avLst/>
            <a:gdLst/>
            <a:ahLst/>
            <a:cxnLst/>
            <a:rect l="l" t="t" r="r" b="b"/>
            <a:pathLst>
              <a:path w="2780220" h="1928185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18739" y="8776934"/>
            <a:ext cx="1247940" cy="1091947"/>
          </a:xfrm>
          <a:custGeom>
            <a:avLst/>
            <a:gdLst/>
            <a:ahLst/>
            <a:cxnLst/>
            <a:rect l="l" t="t" r="r" b="b"/>
            <a:pathLst>
              <a:path w="1247940" h="1091947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467781" y="586451"/>
            <a:ext cx="1427083" cy="1502192"/>
          </a:xfrm>
          <a:custGeom>
            <a:avLst/>
            <a:gdLst/>
            <a:ahLst/>
            <a:cxnLst/>
            <a:rect l="l" t="t" r="r" b="b"/>
            <a:pathLst>
              <a:path w="1427083" h="1502192">
                <a:moveTo>
                  <a:pt x="0" y="0"/>
                </a:moveTo>
                <a:lnTo>
                  <a:pt x="1427082" y="0"/>
                </a:lnTo>
                <a:lnTo>
                  <a:pt x="1427082" y="1502193"/>
                </a:lnTo>
                <a:lnTo>
                  <a:pt x="0" y="15021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467781" y="5143500"/>
            <a:ext cx="4048578" cy="2699052"/>
          </a:xfrm>
          <a:custGeom>
            <a:avLst/>
            <a:gdLst/>
            <a:ahLst/>
            <a:cxnLst/>
            <a:rect l="l" t="t" r="r" b="b"/>
            <a:pathLst>
              <a:path w="4048578" h="2699052">
                <a:moveTo>
                  <a:pt x="0" y="0"/>
                </a:moveTo>
                <a:lnTo>
                  <a:pt x="4048577" y="0"/>
                </a:lnTo>
                <a:lnTo>
                  <a:pt x="4048577" y="2699052"/>
                </a:lnTo>
                <a:lnTo>
                  <a:pt x="0" y="269905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2184355" y="374375"/>
            <a:ext cx="15768379" cy="1812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23"/>
              </a:lnSpc>
            </a:pPr>
            <a:r>
              <a:rPr lang="en-US" sz="5159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Tell your partner four ways plastic pollution affects our environment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0" y="2736197"/>
            <a:ext cx="17259300" cy="763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3"/>
              </a:lnSpc>
              <a:spcBef>
                <a:spcPct val="0"/>
              </a:spcBef>
            </a:pPr>
            <a:r>
              <a:rPr lang="en-US" sz="44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Four ways plastic pollution affects our environment are ________.</a:t>
            </a:r>
          </a:p>
        </p:txBody>
      </p:sp>
      <p:sp>
        <p:nvSpPr>
          <p:cNvPr id="7" name="Freeform 7"/>
          <p:cNvSpPr/>
          <p:nvPr/>
        </p:nvSpPr>
        <p:spPr>
          <a:xfrm>
            <a:off x="5158995" y="5143500"/>
            <a:ext cx="4266913" cy="2825410"/>
          </a:xfrm>
          <a:custGeom>
            <a:avLst/>
            <a:gdLst/>
            <a:ahLst/>
            <a:cxnLst/>
            <a:rect l="l" t="t" r="r" b="b"/>
            <a:pathLst>
              <a:path w="4266913" h="2825410">
                <a:moveTo>
                  <a:pt x="0" y="0"/>
                </a:moveTo>
                <a:lnTo>
                  <a:pt x="4266913" y="0"/>
                </a:lnTo>
                <a:lnTo>
                  <a:pt x="4266913" y="2825410"/>
                </a:lnTo>
                <a:lnTo>
                  <a:pt x="0" y="282541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17333" t="-24721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9834528" y="5143500"/>
            <a:ext cx="3275872" cy="2699052"/>
          </a:xfrm>
          <a:custGeom>
            <a:avLst/>
            <a:gdLst/>
            <a:ahLst/>
            <a:cxnLst/>
            <a:rect l="l" t="t" r="r" b="b"/>
            <a:pathLst>
              <a:path w="3275872" h="2699052">
                <a:moveTo>
                  <a:pt x="0" y="0"/>
                </a:moveTo>
                <a:lnTo>
                  <a:pt x="3275872" y="0"/>
                </a:lnTo>
                <a:lnTo>
                  <a:pt x="3275872" y="2699052"/>
                </a:lnTo>
                <a:lnTo>
                  <a:pt x="0" y="269905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r="-132542" b="-266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13748575" y="5143500"/>
            <a:ext cx="3995307" cy="2699052"/>
          </a:xfrm>
          <a:custGeom>
            <a:avLst/>
            <a:gdLst/>
            <a:ahLst/>
            <a:cxnLst/>
            <a:rect l="l" t="t" r="r" b="b"/>
            <a:pathLst>
              <a:path w="3995307" h="2699052">
                <a:moveTo>
                  <a:pt x="0" y="0"/>
                </a:moveTo>
                <a:lnTo>
                  <a:pt x="3995307" y="0"/>
                </a:lnTo>
                <a:lnTo>
                  <a:pt x="3995307" y="2699052"/>
                </a:lnTo>
                <a:lnTo>
                  <a:pt x="0" y="269905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15507780" y="8294208"/>
            <a:ext cx="2780220" cy="1928185"/>
          </a:xfrm>
          <a:custGeom>
            <a:avLst/>
            <a:gdLst/>
            <a:ahLst/>
            <a:cxnLst/>
            <a:rect l="l" t="t" r="r" b="b"/>
            <a:pathLst>
              <a:path w="2780220" h="1928185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56819"/>
            <a:ext cx="18288000" cy="8069580"/>
          </a:xfrm>
          <a:custGeom>
            <a:avLst/>
            <a:gdLst/>
            <a:ahLst/>
            <a:cxnLst/>
            <a:rect l="l" t="t" r="r" b="b"/>
            <a:pathLst>
              <a:path w="18288000" h="8069580">
                <a:moveTo>
                  <a:pt x="0" y="0"/>
                </a:moveTo>
                <a:lnTo>
                  <a:pt x="18288000" y="0"/>
                </a:lnTo>
                <a:lnTo>
                  <a:pt x="18288000" y="8069580"/>
                </a:lnTo>
                <a:lnTo>
                  <a:pt x="0" y="80695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5507780" y="8294208"/>
            <a:ext cx="2780220" cy="1928185"/>
          </a:xfrm>
          <a:custGeom>
            <a:avLst/>
            <a:gdLst/>
            <a:ahLst/>
            <a:cxnLst/>
            <a:rect l="l" t="t" r="r" b="b"/>
            <a:pathLst>
              <a:path w="2780220" h="1928185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4618739" y="8776934"/>
            <a:ext cx="1247940" cy="1091947"/>
          </a:xfrm>
          <a:custGeom>
            <a:avLst/>
            <a:gdLst/>
            <a:ahLst/>
            <a:cxnLst/>
            <a:rect l="l" t="t" r="r" b="b"/>
            <a:pathLst>
              <a:path w="1247940" h="1091947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7679316" cy="9878318"/>
          </a:xfrm>
          <a:custGeom>
            <a:avLst/>
            <a:gdLst/>
            <a:ahLst/>
            <a:cxnLst/>
            <a:rect l="l" t="t" r="r" b="b"/>
            <a:pathLst>
              <a:path w="17679316" h="9878318">
                <a:moveTo>
                  <a:pt x="0" y="0"/>
                </a:moveTo>
                <a:lnTo>
                  <a:pt x="17679316" y="0"/>
                </a:lnTo>
                <a:lnTo>
                  <a:pt x="17679316" y="9878318"/>
                </a:lnTo>
                <a:lnTo>
                  <a:pt x="0" y="98783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7972829" cy="9929988"/>
          </a:xfrm>
          <a:custGeom>
            <a:avLst/>
            <a:gdLst/>
            <a:ahLst/>
            <a:cxnLst/>
            <a:rect l="l" t="t" r="r" b="b"/>
            <a:pathLst>
              <a:path w="17972829" h="9929988">
                <a:moveTo>
                  <a:pt x="0" y="0"/>
                </a:moveTo>
                <a:lnTo>
                  <a:pt x="17972829" y="0"/>
                </a:lnTo>
                <a:lnTo>
                  <a:pt x="17972829" y="9929988"/>
                </a:lnTo>
                <a:lnTo>
                  <a:pt x="0" y="99299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507780" y="8294208"/>
            <a:ext cx="2780220" cy="1928185"/>
          </a:xfrm>
          <a:custGeom>
            <a:avLst/>
            <a:gdLst/>
            <a:ahLst/>
            <a:cxnLst/>
            <a:rect l="l" t="t" r="r" b="b"/>
            <a:pathLst>
              <a:path w="2780220" h="1928185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4618739" y="8776934"/>
            <a:ext cx="1247940" cy="1091947"/>
          </a:xfrm>
          <a:custGeom>
            <a:avLst/>
            <a:gdLst/>
            <a:ahLst/>
            <a:cxnLst/>
            <a:rect l="l" t="t" r="r" b="b"/>
            <a:pathLst>
              <a:path w="1247940" h="1091947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279736" y="279736"/>
            <a:ext cx="1497929" cy="1497929"/>
          </a:xfrm>
          <a:custGeom>
            <a:avLst/>
            <a:gdLst/>
            <a:ahLst/>
            <a:cxnLst/>
            <a:rect l="l" t="t" r="r" b="b"/>
            <a:pathLst>
              <a:path w="1497929" h="1497929">
                <a:moveTo>
                  <a:pt x="0" y="0"/>
                </a:moveTo>
                <a:lnTo>
                  <a:pt x="1497928" y="0"/>
                </a:lnTo>
                <a:lnTo>
                  <a:pt x="1497928" y="1497928"/>
                </a:lnTo>
                <a:lnTo>
                  <a:pt x="0" y="14979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2290412" y="880020"/>
            <a:ext cx="11444471" cy="897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23"/>
              </a:lnSpc>
            </a:pPr>
            <a:r>
              <a:rPr lang="en-US" sz="5159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Plastic harms our environment.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850665" y="4120829"/>
            <a:ext cx="16194117" cy="969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87"/>
              </a:lnSpc>
            </a:pPr>
            <a:r>
              <a:rPr lang="en-US" sz="5705" i="1">
                <a:solidFill>
                  <a:srgbClr val="000000"/>
                </a:solidFill>
                <a:latin typeface="Lato Italics"/>
                <a:ea typeface="Lato Italics"/>
                <a:cs typeface="Lato Italics"/>
                <a:sym typeface="Lato Italics"/>
              </a:rPr>
              <a:t>What can you do to stop using plastic?</a:t>
            </a:r>
          </a:p>
        </p:txBody>
      </p:sp>
      <p:sp>
        <p:nvSpPr>
          <p:cNvPr id="7" name="Freeform 7"/>
          <p:cNvSpPr/>
          <p:nvPr/>
        </p:nvSpPr>
        <p:spPr>
          <a:xfrm>
            <a:off x="139868" y="3830948"/>
            <a:ext cx="1427083" cy="1502192"/>
          </a:xfrm>
          <a:custGeom>
            <a:avLst/>
            <a:gdLst/>
            <a:ahLst/>
            <a:cxnLst/>
            <a:rect l="l" t="t" r="r" b="b"/>
            <a:pathLst>
              <a:path w="1427083" h="1502192">
                <a:moveTo>
                  <a:pt x="0" y="0"/>
                </a:moveTo>
                <a:lnTo>
                  <a:pt x="1427082" y="0"/>
                </a:lnTo>
                <a:lnTo>
                  <a:pt x="1427082" y="1502192"/>
                </a:lnTo>
                <a:lnTo>
                  <a:pt x="0" y="150219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1954015" y="6057870"/>
            <a:ext cx="16194117" cy="1979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87"/>
              </a:lnSpc>
            </a:pPr>
            <a:r>
              <a:rPr lang="en-US" sz="5705" i="1">
                <a:solidFill>
                  <a:srgbClr val="000000"/>
                </a:solidFill>
                <a:latin typeface="Lato Italics"/>
                <a:ea typeface="Lato Italics"/>
                <a:cs typeface="Lato Italics"/>
                <a:sym typeface="Lato Italics"/>
              </a:rPr>
              <a:t>Why do you think we use so much plastic even though it harms our planet?</a:t>
            </a:r>
          </a:p>
        </p:txBody>
      </p:sp>
      <p:sp>
        <p:nvSpPr>
          <p:cNvPr id="9" name="Freeform 9"/>
          <p:cNvSpPr/>
          <p:nvPr/>
        </p:nvSpPr>
        <p:spPr>
          <a:xfrm>
            <a:off x="139868" y="6327361"/>
            <a:ext cx="1427083" cy="1502192"/>
          </a:xfrm>
          <a:custGeom>
            <a:avLst/>
            <a:gdLst/>
            <a:ahLst/>
            <a:cxnLst/>
            <a:rect l="l" t="t" r="r" b="b"/>
            <a:pathLst>
              <a:path w="1427083" h="1502192">
                <a:moveTo>
                  <a:pt x="0" y="0"/>
                </a:moveTo>
                <a:lnTo>
                  <a:pt x="1427082" y="0"/>
                </a:lnTo>
                <a:lnTo>
                  <a:pt x="1427082" y="1502193"/>
                </a:lnTo>
                <a:lnTo>
                  <a:pt x="0" y="15021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507780" y="8294208"/>
            <a:ext cx="2780220" cy="1928185"/>
          </a:xfrm>
          <a:custGeom>
            <a:avLst/>
            <a:gdLst/>
            <a:ahLst/>
            <a:cxnLst/>
            <a:rect l="l" t="t" r="r" b="b"/>
            <a:pathLst>
              <a:path w="2780220" h="1928185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4618739" y="8776934"/>
            <a:ext cx="1247940" cy="1091947"/>
          </a:xfrm>
          <a:custGeom>
            <a:avLst/>
            <a:gdLst/>
            <a:ahLst/>
            <a:cxnLst/>
            <a:rect l="l" t="t" r="r" b="b"/>
            <a:pathLst>
              <a:path w="1247940" h="1091947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640055" y="611028"/>
            <a:ext cx="1850474" cy="707806"/>
          </a:xfrm>
          <a:custGeom>
            <a:avLst/>
            <a:gdLst/>
            <a:ahLst/>
            <a:cxnLst/>
            <a:rect l="l" t="t" r="r" b="b"/>
            <a:pathLst>
              <a:path w="1850474" h="707806">
                <a:moveTo>
                  <a:pt x="0" y="0"/>
                </a:moveTo>
                <a:lnTo>
                  <a:pt x="1850475" y="0"/>
                </a:lnTo>
                <a:lnTo>
                  <a:pt x="1850475" y="707806"/>
                </a:lnTo>
                <a:lnTo>
                  <a:pt x="0" y="7078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2827373" y="458959"/>
            <a:ext cx="15768379" cy="897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23"/>
              </a:lnSpc>
            </a:pPr>
            <a:r>
              <a:rPr lang="en-US" sz="5159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Extension activity 1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40055" y="2541561"/>
            <a:ext cx="16867758" cy="1446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23"/>
              </a:lnSpc>
            </a:pPr>
            <a:r>
              <a:rPr lang="en-US" sz="4159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Debate activity:</a:t>
            </a:r>
            <a:r>
              <a:rPr lang="en-US" sz="41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“Do you think we should ban single use plastic?” Why or why not?</a:t>
            </a:r>
          </a:p>
        </p:txBody>
      </p:sp>
      <p:sp>
        <p:nvSpPr>
          <p:cNvPr id="7" name="Freeform 7"/>
          <p:cNvSpPr/>
          <p:nvPr/>
        </p:nvSpPr>
        <p:spPr>
          <a:xfrm>
            <a:off x="210684" y="4309243"/>
            <a:ext cx="9920511" cy="5013665"/>
          </a:xfrm>
          <a:custGeom>
            <a:avLst/>
            <a:gdLst/>
            <a:ahLst/>
            <a:cxnLst/>
            <a:rect l="l" t="t" r="r" b="b"/>
            <a:pathLst>
              <a:path w="9920511" h="5013665">
                <a:moveTo>
                  <a:pt x="0" y="0"/>
                </a:moveTo>
                <a:lnTo>
                  <a:pt x="9920512" y="0"/>
                </a:lnTo>
                <a:lnTo>
                  <a:pt x="9920512" y="5013665"/>
                </a:lnTo>
                <a:lnTo>
                  <a:pt x="0" y="501366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772" t="-2960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10711563" y="5344410"/>
            <a:ext cx="6547737" cy="2000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49"/>
              </a:lnSpc>
            </a:pPr>
            <a:r>
              <a:rPr lang="en-US" sz="382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 think we should/should not  ban single use plastic because....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507780" y="8294208"/>
            <a:ext cx="2780220" cy="1928185"/>
          </a:xfrm>
          <a:custGeom>
            <a:avLst/>
            <a:gdLst/>
            <a:ahLst/>
            <a:cxnLst/>
            <a:rect l="l" t="t" r="r" b="b"/>
            <a:pathLst>
              <a:path w="2780220" h="1928185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4618739" y="8776934"/>
            <a:ext cx="1247940" cy="1091947"/>
          </a:xfrm>
          <a:custGeom>
            <a:avLst/>
            <a:gdLst/>
            <a:ahLst/>
            <a:cxnLst/>
            <a:rect l="l" t="t" r="r" b="b"/>
            <a:pathLst>
              <a:path w="1247940" h="1091947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640055" y="611028"/>
            <a:ext cx="1850474" cy="707806"/>
          </a:xfrm>
          <a:custGeom>
            <a:avLst/>
            <a:gdLst/>
            <a:ahLst/>
            <a:cxnLst/>
            <a:rect l="l" t="t" r="r" b="b"/>
            <a:pathLst>
              <a:path w="1850474" h="707806">
                <a:moveTo>
                  <a:pt x="0" y="0"/>
                </a:moveTo>
                <a:lnTo>
                  <a:pt x="1850475" y="0"/>
                </a:lnTo>
                <a:lnTo>
                  <a:pt x="1850475" y="707806"/>
                </a:lnTo>
                <a:lnTo>
                  <a:pt x="0" y="7078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1028700" y="1887249"/>
            <a:ext cx="6198029" cy="7817514"/>
          </a:xfrm>
          <a:custGeom>
            <a:avLst/>
            <a:gdLst/>
            <a:ahLst/>
            <a:cxnLst/>
            <a:rect l="l" t="t" r="r" b="b"/>
            <a:pathLst>
              <a:path w="6198029" h="7817514">
                <a:moveTo>
                  <a:pt x="0" y="0"/>
                </a:moveTo>
                <a:lnTo>
                  <a:pt x="6198029" y="0"/>
                </a:lnTo>
                <a:lnTo>
                  <a:pt x="6198029" y="7817513"/>
                </a:lnTo>
                <a:lnTo>
                  <a:pt x="0" y="781751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2827373" y="458959"/>
            <a:ext cx="15768379" cy="897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23"/>
              </a:lnSpc>
            </a:pPr>
            <a:r>
              <a:rPr lang="en-US" sz="5159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Extension activity 2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619691" y="2433664"/>
            <a:ext cx="8888123" cy="3647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23"/>
              </a:lnSpc>
            </a:pPr>
            <a:r>
              <a:rPr lang="en-US" sz="4159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Art/Writing activity:</a:t>
            </a:r>
            <a:r>
              <a:rPr lang="en-US" sz="41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Poster campaign: Protect our planet from plastic. Children can design posters showing the dangers of plastic and ways to reduce it.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507780" y="8294208"/>
            <a:ext cx="2780220" cy="1928185"/>
          </a:xfrm>
          <a:custGeom>
            <a:avLst/>
            <a:gdLst/>
            <a:ahLst/>
            <a:cxnLst/>
            <a:rect l="l" t="t" r="r" b="b"/>
            <a:pathLst>
              <a:path w="2780220" h="1928185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4618739" y="8776934"/>
            <a:ext cx="1247940" cy="1091947"/>
          </a:xfrm>
          <a:custGeom>
            <a:avLst/>
            <a:gdLst/>
            <a:ahLst/>
            <a:cxnLst/>
            <a:rect l="l" t="t" r="r" b="b"/>
            <a:pathLst>
              <a:path w="1247940" h="1091947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640055" y="611028"/>
            <a:ext cx="1850474" cy="707806"/>
          </a:xfrm>
          <a:custGeom>
            <a:avLst/>
            <a:gdLst/>
            <a:ahLst/>
            <a:cxnLst/>
            <a:rect l="l" t="t" r="r" b="b"/>
            <a:pathLst>
              <a:path w="1850474" h="707806">
                <a:moveTo>
                  <a:pt x="0" y="0"/>
                </a:moveTo>
                <a:lnTo>
                  <a:pt x="1850475" y="0"/>
                </a:lnTo>
                <a:lnTo>
                  <a:pt x="1850475" y="707806"/>
                </a:lnTo>
                <a:lnTo>
                  <a:pt x="0" y="7078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640055" y="1678261"/>
            <a:ext cx="7218119" cy="8190621"/>
          </a:xfrm>
          <a:custGeom>
            <a:avLst/>
            <a:gdLst/>
            <a:ahLst/>
            <a:cxnLst/>
            <a:rect l="l" t="t" r="r" b="b"/>
            <a:pathLst>
              <a:path w="7218119" h="8190621">
                <a:moveTo>
                  <a:pt x="0" y="0"/>
                </a:moveTo>
                <a:lnTo>
                  <a:pt x="7218120" y="0"/>
                </a:lnTo>
                <a:lnTo>
                  <a:pt x="7218120" y="8190620"/>
                </a:lnTo>
                <a:lnTo>
                  <a:pt x="0" y="819062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2827373" y="458959"/>
            <a:ext cx="15768379" cy="897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23"/>
              </a:lnSpc>
            </a:pPr>
            <a:r>
              <a:rPr lang="en-US" sz="5159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Extension activity 3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629904" y="1883329"/>
            <a:ext cx="8267986" cy="2913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23"/>
              </a:lnSpc>
            </a:pPr>
            <a:r>
              <a:rPr lang="en-US" sz="4159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Science activity:</a:t>
            </a:r>
            <a:r>
              <a:rPr lang="en-US" sz="41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Give students a checklist to find plastic items at home or school and suggest eco-friendly swaps.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507780" y="8294208"/>
            <a:ext cx="2780220" cy="1928185"/>
          </a:xfrm>
          <a:custGeom>
            <a:avLst/>
            <a:gdLst/>
            <a:ahLst/>
            <a:cxnLst/>
            <a:rect l="l" t="t" r="r" b="b"/>
            <a:pathLst>
              <a:path w="2780220" h="1928185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1447520" y="1643891"/>
            <a:ext cx="14708939" cy="1616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52"/>
              </a:lnSpc>
            </a:pPr>
            <a:r>
              <a:rPr lang="en-US" sz="4608" b="1">
                <a:solidFill>
                  <a:srgbClr val="31401C"/>
                </a:solidFill>
                <a:latin typeface="Lato Bold"/>
                <a:ea typeface="Lato Bold"/>
                <a:cs typeface="Lato Bold"/>
                <a:sym typeface="Lato Bold"/>
              </a:rPr>
              <a:t>LO: To understand the impact of plastic waste on animals and their habitats.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44511" y="4193603"/>
            <a:ext cx="14591180" cy="3786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28353" lvl="1" indent="-464177" algn="just">
              <a:lnSpc>
                <a:spcPts val="6019"/>
              </a:lnSpc>
              <a:buFont typeface="Arial"/>
              <a:buChar char="•"/>
            </a:pPr>
            <a:r>
              <a:rPr lang="en-US" sz="4299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I can give examples of how plastic waste affects animals and habitats.</a:t>
            </a:r>
          </a:p>
          <a:p>
            <a:pPr marL="928353" lvl="1" indent="-464177" algn="just">
              <a:lnSpc>
                <a:spcPts val="6019"/>
              </a:lnSpc>
              <a:buFont typeface="Arial"/>
              <a:buChar char="•"/>
            </a:pPr>
            <a:r>
              <a:rPr lang="en-US" sz="4299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I can suggest ways to reduce plastic waste in everyday life.</a:t>
            </a:r>
          </a:p>
          <a:p>
            <a:pPr algn="just">
              <a:lnSpc>
                <a:spcPts val="6019"/>
              </a:lnSpc>
            </a:pPr>
            <a:endParaRPr lang="en-US" sz="4299">
              <a:solidFill>
                <a:srgbClr val="31401C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4618739" y="8776934"/>
            <a:ext cx="1247940" cy="1091947"/>
          </a:xfrm>
          <a:custGeom>
            <a:avLst/>
            <a:gdLst/>
            <a:ahLst/>
            <a:cxnLst/>
            <a:rect l="l" t="t" r="r" b="b"/>
            <a:pathLst>
              <a:path w="1247940" h="1091947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65103" y="4513231"/>
            <a:ext cx="1497929" cy="1497929"/>
          </a:xfrm>
          <a:custGeom>
            <a:avLst/>
            <a:gdLst/>
            <a:ahLst/>
            <a:cxnLst/>
            <a:rect l="l" t="t" r="r" b="b"/>
            <a:pathLst>
              <a:path w="1497929" h="1497929">
                <a:moveTo>
                  <a:pt x="0" y="0"/>
                </a:moveTo>
                <a:lnTo>
                  <a:pt x="1497929" y="0"/>
                </a:lnTo>
                <a:lnTo>
                  <a:pt x="1497929" y="1497929"/>
                </a:lnTo>
                <a:lnTo>
                  <a:pt x="0" y="14979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759618" y="7423167"/>
            <a:ext cx="1147793" cy="1401884"/>
          </a:xfrm>
          <a:custGeom>
            <a:avLst/>
            <a:gdLst/>
            <a:ahLst/>
            <a:cxnLst/>
            <a:rect l="l" t="t" r="r" b="b"/>
            <a:pathLst>
              <a:path w="1147793" h="1401884">
                <a:moveTo>
                  <a:pt x="0" y="0"/>
                </a:moveTo>
                <a:lnTo>
                  <a:pt x="1147793" y="0"/>
                </a:lnTo>
                <a:lnTo>
                  <a:pt x="1147793" y="1401885"/>
                </a:lnTo>
                <a:lnTo>
                  <a:pt x="0" y="14018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8786872" y="1767257"/>
            <a:ext cx="1427083" cy="1502192"/>
          </a:xfrm>
          <a:custGeom>
            <a:avLst/>
            <a:gdLst/>
            <a:ahLst/>
            <a:cxnLst/>
            <a:rect l="l" t="t" r="r" b="b"/>
            <a:pathLst>
              <a:path w="1427083" h="1502192">
                <a:moveTo>
                  <a:pt x="0" y="0"/>
                </a:moveTo>
                <a:lnTo>
                  <a:pt x="1427083" y="0"/>
                </a:lnTo>
                <a:lnTo>
                  <a:pt x="1427083" y="1502193"/>
                </a:lnTo>
                <a:lnTo>
                  <a:pt x="0" y="15021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8997494" y="4692286"/>
            <a:ext cx="1429230" cy="1225565"/>
          </a:xfrm>
          <a:custGeom>
            <a:avLst/>
            <a:gdLst/>
            <a:ahLst/>
            <a:cxnLst/>
            <a:rect l="l" t="t" r="r" b="b"/>
            <a:pathLst>
              <a:path w="1429230" h="1225565">
                <a:moveTo>
                  <a:pt x="0" y="0"/>
                </a:moveTo>
                <a:lnTo>
                  <a:pt x="1429230" y="0"/>
                </a:lnTo>
                <a:lnTo>
                  <a:pt x="1429230" y="1225565"/>
                </a:lnTo>
                <a:lnTo>
                  <a:pt x="0" y="12255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8888711" y="7832974"/>
            <a:ext cx="1776584" cy="679543"/>
          </a:xfrm>
          <a:custGeom>
            <a:avLst/>
            <a:gdLst/>
            <a:ahLst/>
            <a:cxnLst/>
            <a:rect l="l" t="t" r="r" b="b"/>
            <a:pathLst>
              <a:path w="1776584" h="679543">
                <a:moveTo>
                  <a:pt x="0" y="0"/>
                </a:moveTo>
                <a:lnTo>
                  <a:pt x="1776584" y="0"/>
                </a:lnTo>
                <a:lnTo>
                  <a:pt x="1776584" y="679544"/>
                </a:lnTo>
                <a:lnTo>
                  <a:pt x="0" y="6795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682640" y="1725495"/>
            <a:ext cx="1428017" cy="1378036"/>
          </a:xfrm>
          <a:custGeom>
            <a:avLst/>
            <a:gdLst/>
            <a:ahLst/>
            <a:cxnLst/>
            <a:rect l="l" t="t" r="r" b="b"/>
            <a:pathLst>
              <a:path w="1428017" h="1378036">
                <a:moveTo>
                  <a:pt x="0" y="0"/>
                </a:moveTo>
                <a:lnTo>
                  <a:pt x="1428017" y="0"/>
                </a:lnTo>
                <a:lnTo>
                  <a:pt x="1428017" y="1378036"/>
                </a:lnTo>
                <a:lnTo>
                  <a:pt x="0" y="137803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511471" y="212309"/>
            <a:ext cx="16747829" cy="995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32"/>
              </a:lnSpc>
            </a:pPr>
            <a:r>
              <a:rPr lang="en-US" sz="5808" b="1">
                <a:solidFill>
                  <a:srgbClr val="2C291C"/>
                </a:solidFill>
                <a:latin typeface="Lato Bold"/>
                <a:ea typeface="Lato Bold"/>
                <a:cs typeface="Lato Bold"/>
                <a:sym typeface="Lato Bold"/>
              </a:rPr>
              <a:t>Lesson Prep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489911" y="7497965"/>
            <a:ext cx="3490391" cy="593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0"/>
              </a:lnSpc>
            </a:pPr>
            <a:r>
              <a:rPr lang="en-US" sz="3435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The knowledge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489911" y="1924535"/>
            <a:ext cx="2630671" cy="593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0"/>
              </a:lnSpc>
            </a:pPr>
            <a:r>
              <a:rPr lang="en-US" sz="3435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Vocabulary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736958" y="4668377"/>
            <a:ext cx="2630671" cy="593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0"/>
              </a:lnSpc>
            </a:pPr>
            <a:r>
              <a:rPr lang="en-US" sz="3435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Big question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777003" y="1842075"/>
            <a:ext cx="4527985" cy="593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0"/>
              </a:lnSpc>
            </a:pPr>
            <a:r>
              <a:rPr lang="en-US" sz="3435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Discussion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338176" y="4549682"/>
            <a:ext cx="4527985" cy="593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0"/>
              </a:lnSpc>
            </a:pPr>
            <a:r>
              <a:rPr lang="en-US" sz="3435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Task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777003" y="7354185"/>
            <a:ext cx="4527985" cy="593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0"/>
              </a:lnSpc>
            </a:pPr>
            <a:r>
              <a:rPr lang="en-US" sz="3435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Extension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736958" y="2550193"/>
            <a:ext cx="5565726" cy="914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0"/>
              </a:lnSpc>
            </a:pPr>
            <a:r>
              <a:rPr lang="en-US" sz="2635" i="1">
                <a:solidFill>
                  <a:srgbClr val="31401C"/>
                </a:solidFill>
                <a:latin typeface="Lato Italics"/>
                <a:ea typeface="Lato Italics"/>
                <a:cs typeface="Lato Italics"/>
                <a:sym typeface="Lato Italics"/>
              </a:rPr>
              <a:t>Keywords that children need to understand and use during the lesson.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806130" y="5354754"/>
            <a:ext cx="5565726" cy="914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0"/>
              </a:lnSpc>
            </a:pPr>
            <a:r>
              <a:rPr lang="en-US" sz="2635" i="1">
                <a:solidFill>
                  <a:srgbClr val="31401C"/>
                </a:solidFill>
                <a:latin typeface="Lato Italics"/>
                <a:ea typeface="Lato Italics"/>
                <a:cs typeface="Lato Italics"/>
                <a:sym typeface="Lato Italics"/>
              </a:rPr>
              <a:t>A central question that sparks curiosity and frames the lesson’s theme.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806130" y="8206084"/>
            <a:ext cx="5565726" cy="914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0"/>
              </a:lnSpc>
            </a:pPr>
            <a:r>
              <a:rPr lang="en-US" sz="2635" i="1">
                <a:solidFill>
                  <a:srgbClr val="31401C"/>
                </a:solidFill>
                <a:latin typeface="Lato Italics"/>
                <a:ea typeface="Lato Italics"/>
                <a:cs typeface="Lato Italics"/>
                <a:sym typeface="Lato Italics"/>
              </a:rPr>
              <a:t>Essential facts and concepts children need to know.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179645" y="8125121"/>
            <a:ext cx="5565726" cy="914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0"/>
              </a:lnSpc>
            </a:pPr>
            <a:r>
              <a:rPr lang="en-US" sz="2635" i="1">
                <a:solidFill>
                  <a:srgbClr val="31401C"/>
                </a:solidFill>
                <a:latin typeface="Lato Italics"/>
                <a:ea typeface="Lato Italics"/>
                <a:cs typeface="Lato Italics"/>
                <a:sym typeface="Lato Italics"/>
              </a:rPr>
              <a:t>Optional tasks to deepen or stretch learning beyond the core lesson.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169674" y="5097038"/>
            <a:ext cx="5565726" cy="914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0"/>
              </a:lnSpc>
            </a:pPr>
            <a:r>
              <a:rPr lang="en-US" sz="2635" i="1">
                <a:solidFill>
                  <a:srgbClr val="31401C"/>
                </a:solidFill>
                <a:latin typeface="Lato Italics"/>
                <a:ea typeface="Lato Italics"/>
                <a:cs typeface="Lato Italics"/>
                <a:sym typeface="Lato Italics"/>
              </a:rPr>
              <a:t>To assess learning and give children time to practise independently.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083298" y="2550193"/>
            <a:ext cx="5565726" cy="914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90"/>
              </a:lnSpc>
            </a:pPr>
            <a:r>
              <a:rPr lang="en-US" sz="2635" i="1">
                <a:solidFill>
                  <a:srgbClr val="31401C"/>
                </a:solidFill>
                <a:latin typeface="Lato Italics"/>
                <a:ea typeface="Lato Italics"/>
                <a:cs typeface="Lato Italics"/>
                <a:sym typeface="Lato Italics"/>
              </a:rPr>
              <a:t>An opportunity for children to practice the knowledge learnt.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507780" y="8294208"/>
            <a:ext cx="2780220" cy="1928185"/>
          </a:xfrm>
          <a:custGeom>
            <a:avLst/>
            <a:gdLst/>
            <a:ahLst/>
            <a:cxnLst/>
            <a:rect l="l" t="t" r="r" b="b"/>
            <a:pathLst>
              <a:path w="2780220" h="1928185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4618739" y="8776934"/>
            <a:ext cx="1247940" cy="1091947"/>
          </a:xfrm>
          <a:custGeom>
            <a:avLst/>
            <a:gdLst/>
            <a:ahLst/>
            <a:cxnLst/>
            <a:rect l="l" t="t" r="r" b="b"/>
            <a:pathLst>
              <a:path w="1247940" h="1091947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511471" y="232850"/>
            <a:ext cx="16747829" cy="995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32"/>
              </a:lnSpc>
            </a:pPr>
            <a:r>
              <a:rPr lang="en-US" sz="5808" b="1">
                <a:solidFill>
                  <a:srgbClr val="2C291C"/>
                </a:solidFill>
                <a:latin typeface="Lato Bold"/>
                <a:ea typeface="Lato Bold"/>
                <a:cs typeface="Lato Bold"/>
                <a:sym typeface="Lato Bold"/>
              </a:rPr>
              <a:t>Key Words </a:t>
            </a:r>
          </a:p>
        </p:txBody>
      </p:sp>
      <p:sp>
        <p:nvSpPr>
          <p:cNvPr id="5" name="Freeform 5"/>
          <p:cNvSpPr/>
          <p:nvPr/>
        </p:nvSpPr>
        <p:spPr>
          <a:xfrm>
            <a:off x="205611" y="166542"/>
            <a:ext cx="1287439" cy="1242379"/>
          </a:xfrm>
          <a:custGeom>
            <a:avLst/>
            <a:gdLst/>
            <a:ahLst/>
            <a:cxnLst/>
            <a:rect l="l" t="t" r="r" b="b"/>
            <a:pathLst>
              <a:path w="1287439" h="1242379">
                <a:moveTo>
                  <a:pt x="0" y="0"/>
                </a:moveTo>
                <a:lnTo>
                  <a:pt x="1287439" y="0"/>
                </a:lnTo>
                <a:lnTo>
                  <a:pt x="1287439" y="1242378"/>
                </a:lnTo>
                <a:lnTo>
                  <a:pt x="0" y="12423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0" y="0"/>
            <a:ext cx="18235060" cy="10287000"/>
          </a:xfrm>
          <a:custGeom>
            <a:avLst/>
            <a:gdLst/>
            <a:ahLst/>
            <a:cxnLst/>
            <a:rect l="l" t="t" r="r" b="b"/>
            <a:pathLst>
              <a:path w="18235060" h="10287000">
                <a:moveTo>
                  <a:pt x="0" y="0"/>
                </a:moveTo>
                <a:lnTo>
                  <a:pt x="18235060" y="0"/>
                </a:lnTo>
                <a:lnTo>
                  <a:pt x="1823506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822" r="-822"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507780" y="8294208"/>
            <a:ext cx="2780220" cy="1928185"/>
          </a:xfrm>
          <a:custGeom>
            <a:avLst/>
            <a:gdLst/>
            <a:ahLst/>
            <a:cxnLst/>
            <a:rect l="l" t="t" r="r" b="b"/>
            <a:pathLst>
              <a:path w="2780220" h="1928185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4618739" y="8776934"/>
            <a:ext cx="1247940" cy="1091947"/>
          </a:xfrm>
          <a:custGeom>
            <a:avLst/>
            <a:gdLst/>
            <a:ahLst/>
            <a:cxnLst/>
            <a:rect l="l" t="t" r="r" b="b"/>
            <a:pathLst>
              <a:path w="1247940" h="1091947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511471" y="212309"/>
            <a:ext cx="16747829" cy="995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32"/>
              </a:lnSpc>
            </a:pPr>
            <a:r>
              <a:rPr lang="en-US" sz="5808" b="1">
                <a:solidFill>
                  <a:srgbClr val="2C291C"/>
                </a:solidFill>
                <a:latin typeface="Lato Bold"/>
                <a:ea typeface="Lato Bold"/>
                <a:cs typeface="Lato Bold"/>
                <a:sym typeface="Lato Bold"/>
              </a:rPr>
              <a:t>Vocabulary task</a:t>
            </a:r>
          </a:p>
        </p:txBody>
      </p:sp>
      <p:sp>
        <p:nvSpPr>
          <p:cNvPr id="5" name="Freeform 5"/>
          <p:cNvSpPr/>
          <p:nvPr/>
        </p:nvSpPr>
        <p:spPr>
          <a:xfrm>
            <a:off x="303790" y="154408"/>
            <a:ext cx="1429230" cy="1225565"/>
          </a:xfrm>
          <a:custGeom>
            <a:avLst/>
            <a:gdLst/>
            <a:ahLst/>
            <a:cxnLst/>
            <a:rect l="l" t="t" r="r" b="b"/>
            <a:pathLst>
              <a:path w="1429230" h="1225565">
                <a:moveTo>
                  <a:pt x="0" y="0"/>
                </a:moveTo>
                <a:lnTo>
                  <a:pt x="1429230" y="0"/>
                </a:lnTo>
                <a:lnTo>
                  <a:pt x="1429230" y="1225565"/>
                </a:lnTo>
                <a:lnTo>
                  <a:pt x="0" y="12255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0" y="3974987"/>
            <a:ext cx="2443499" cy="1629000"/>
          </a:xfrm>
          <a:custGeom>
            <a:avLst/>
            <a:gdLst/>
            <a:ahLst/>
            <a:cxnLst/>
            <a:rect l="l" t="t" r="r" b="b"/>
            <a:pathLst>
              <a:path w="2443499" h="1629000">
                <a:moveTo>
                  <a:pt x="0" y="0"/>
                </a:moveTo>
                <a:lnTo>
                  <a:pt x="2443499" y="0"/>
                </a:lnTo>
                <a:lnTo>
                  <a:pt x="2443499" y="1629000"/>
                </a:lnTo>
                <a:lnTo>
                  <a:pt x="0" y="16290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3314" t="-241021" r="-670758" b="-31024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3188531" y="3948390"/>
            <a:ext cx="2527292" cy="1774481"/>
          </a:xfrm>
          <a:custGeom>
            <a:avLst/>
            <a:gdLst/>
            <a:ahLst/>
            <a:cxnLst/>
            <a:rect l="l" t="t" r="r" b="b"/>
            <a:pathLst>
              <a:path w="2527292" h="1774481">
                <a:moveTo>
                  <a:pt x="0" y="0"/>
                </a:moveTo>
                <a:lnTo>
                  <a:pt x="2527292" y="0"/>
                </a:lnTo>
                <a:lnTo>
                  <a:pt x="2527292" y="1774481"/>
                </a:lnTo>
                <a:lnTo>
                  <a:pt x="0" y="177448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9108662" y="3928525"/>
            <a:ext cx="1745614" cy="1613278"/>
          </a:xfrm>
          <a:custGeom>
            <a:avLst/>
            <a:gdLst/>
            <a:ahLst/>
            <a:cxnLst/>
            <a:rect l="l" t="t" r="r" b="b"/>
            <a:pathLst>
              <a:path w="1745614" h="1613278">
                <a:moveTo>
                  <a:pt x="0" y="0"/>
                </a:moveTo>
                <a:lnTo>
                  <a:pt x="1745615" y="0"/>
                </a:lnTo>
                <a:lnTo>
                  <a:pt x="1745615" y="1613278"/>
                </a:lnTo>
                <a:lnTo>
                  <a:pt x="0" y="161327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r="-41343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11568652" y="3948390"/>
            <a:ext cx="2334485" cy="1904354"/>
          </a:xfrm>
          <a:custGeom>
            <a:avLst/>
            <a:gdLst/>
            <a:ahLst/>
            <a:cxnLst/>
            <a:rect l="l" t="t" r="r" b="b"/>
            <a:pathLst>
              <a:path w="2334485" h="1904354">
                <a:moveTo>
                  <a:pt x="0" y="0"/>
                </a:moveTo>
                <a:lnTo>
                  <a:pt x="2334484" y="0"/>
                </a:lnTo>
                <a:lnTo>
                  <a:pt x="2334484" y="1904354"/>
                </a:lnTo>
                <a:lnTo>
                  <a:pt x="0" y="190435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67425" r="-18576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14618739" y="3948390"/>
            <a:ext cx="2216198" cy="1593413"/>
          </a:xfrm>
          <a:custGeom>
            <a:avLst/>
            <a:gdLst/>
            <a:ahLst/>
            <a:cxnLst/>
            <a:rect l="l" t="t" r="r" b="b"/>
            <a:pathLst>
              <a:path w="2216198" h="1593413">
                <a:moveTo>
                  <a:pt x="0" y="0"/>
                </a:moveTo>
                <a:lnTo>
                  <a:pt x="2216197" y="0"/>
                </a:lnTo>
                <a:lnTo>
                  <a:pt x="2216197" y="1593413"/>
                </a:lnTo>
                <a:lnTo>
                  <a:pt x="0" y="159341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435354" r="-91238" b="-5686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6308227" y="4083113"/>
            <a:ext cx="2177986" cy="1412748"/>
          </a:xfrm>
          <a:custGeom>
            <a:avLst/>
            <a:gdLst/>
            <a:ahLst/>
            <a:cxnLst/>
            <a:rect l="l" t="t" r="r" b="b"/>
            <a:pathLst>
              <a:path w="2177986" h="1412748">
                <a:moveTo>
                  <a:pt x="0" y="0"/>
                </a:moveTo>
                <a:lnTo>
                  <a:pt x="2177986" y="0"/>
                </a:lnTo>
                <a:lnTo>
                  <a:pt x="2177986" y="1412748"/>
                </a:lnTo>
                <a:lnTo>
                  <a:pt x="0" y="141274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/>
          <p:cNvSpPr txBox="1"/>
          <p:nvPr/>
        </p:nvSpPr>
        <p:spPr>
          <a:xfrm>
            <a:off x="9685125" y="7286158"/>
            <a:ext cx="1708672" cy="589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4"/>
              </a:lnSpc>
            </a:pPr>
            <a:r>
              <a:rPr lang="en-US" sz="3467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pollution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252328" y="7309376"/>
            <a:ext cx="1445678" cy="561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3"/>
              </a:lnSpc>
            </a:pPr>
            <a:r>
              <a:rPr lang="en-US" sz="3345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landfill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7735" y="7276633"/>
            <a:ext cx="2156343" cy="593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0"/>
              </a:lnSpc>
            </a:pPr>
            <a:r>
              <a:rPr lang="en-US" sz="3435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dispose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559977" y="7299851"/>
            <a:ext cx="1732299" cy="589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4"/>
              </a:lnSpc>
            </a:pPr>
            <a:r>
              <a:rPr lang="en-US" sz="3467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factory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5174044" y="7262444"/>
            <a:ext cx="2636946" cy="60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2"/>
              </a:lnSpc>
            </a:pPr>
            <a:r>
              <a:rPr lang="en-US" sz="3530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environment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831217" y="7299851"/>
            <a:ext cx="2720433" cy="589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4"/>
              </a:lnSpc>
            </a:pPr>
            <a:r>
              <a:rPr lang="en-US" sz="3467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biodegrade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03790" y="2728070"/>
            <a:ext cx="18061587" cy="914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8587" lvl="1" indent="-374294" algn="l">
              <a:lnSpc>
                <a:spcPts val="8286"/>
              </a:lnSpc>
              <a:buAutoNum type="arabicPeriod"/>
            </a:pPr>
            <a:r>
              <a:rPr lang="en-US" sz="3467">
                <a:solidFill>
                  <a:srgbClr val="31401C"/>
                </a:solidFill>
                <a:latin typeface="Lato"/>
                <a:ea typeface="Lato"/>
                <a:cs typeface="Lato"/>
                <a:sym typeface="Lato"/>
              </a:rPr>
              <a:t>                     2.                      3.                     4.                     5.                       6.                    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392269" y="1311189"/>
            <a:ext cx="11094347" cy="588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4"/>
              </a:lnSpc>
            </a:pPr>
            <a:r>
              <a:rPr lang="en-US" sz="3467" i="1">
                <a:solidFill>
                  <a:srgbClr val="31401C"/>
                </a:solidFill>
                <a:latin typeface="Lato Italics"/>
                <a:ea typeface="Lato Italics"/>
                <a:cs typeface="Lato Italics"/>
                <a:sym typeface="Lato Italics"/>
              </a:rPr>
              <a:t>Match the picture number with the word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507780" y="8294208"/>
            <a:ext cx="2780220" cy="1928185"/>
          </a:xfrm>
          <a:custGeom>
            <a:avLst/>
            <a:gdLst/>
            <a:ahLst/>
            <a:cxnLst/>
            <a:rect l="l" t="t" r="r" b="b"/>
            <a:pathLst>
              <a:path w="2780220" h="1928185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4618739" y="8776934"/>
            <a:ext cx="1247940" cy="1091947"/>
          </a:xfrm>
          <a:custGeom>
            <a:avLst/>
            <a:gdLst/>
            <a:ahLst/>
            <a:cxnLst/>
            <a:rect l="l" t="t" r="r" b="b"/>
            <a:pathLst>
              <a:path w="1247940" h="1091947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13636414" y="1408441"/>
            <a:ext cx="4230968" cy="7170911"/>
            <a:chOff x="0" y="0"/>
            <a:chExt cx="5641291" cy="9561215"/>
          </a:xfrm>
        </p:grpSpPr>
        <p:sp>
          <p:nvSpPr>
            <p:cNvPr id="5" name="Freeform 5"/>
            <p:cNvSpPr/>
            <p:nvPr/>
          </p:nvSpPr>
          <p:spPr>
            <a:xfrm>
              <a:off x="0" y="1060639"/>
              <a:ext cx="5641291" cy="8500576"/>
            </a:xfrm>
            <a:custGeom>
              <a:avLst/>
              <a:gdLst/>
              <a:ahLst/>
              <a:cxnLst/>
              <a:rect l="l" t="t" r="r" b="b"/>
              <a:pathLst>
                <a:path w="5641291" h="8500576">
                  <a:moveTo>
                    <a:pt x="0" y="0"/>
                  </a:moveTo>
                  <a:lnTo>
                    <a:pt x="5641291" y="0"/>
                  </a:lnTo>
                  <a:lnTo>
                    <a:pt x="5641291" y="8500576"/>
                  </a:lnTo>
                  <a:lnTo>
                    <a:pt x="0" y="85005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 rot="493688">
              <a:off x="2230646" y="189676"/>
              <a:ext cx="2775976" cy="1741925"/>
            </a:xfrm>
            <a:custGeom>
              <a:avLst/>
              <a:gdLst/>
              <a:ahLst/>
              <a:cxnLst/>
              <a:rect l="l" t="t" r="r" b="b"/>
              <a:pathLst>
                <a:path w="2775976" h="1741925">
                  <a:moveTo>
                    <a:pt x="0" y="0"/>
                  </a:moveTo>
                  <a:lnTo>
                    <a:pt x="2775976" y="0"/>
                  </a:lnTo>
                  <a:lnTo>
                    <a:pt x="2775976" y="1741925"/>
                  </a:lnTo>
                  <a:lnTo>
                    <a:pt x="0" y="17419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6432" b="-6432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>
              <a:off x="1602779" y="2121278"/>
              <a:ext cx="2435732" cy="1536726"/>
            </a:xfrm>
            <a:custGeom>
              <a:avLst/>
              <a:gdLst/>
              <a:ahLst/>
              <a:cxnLst/>
              <a:rect l="l" t="t" r="r" b="b"/>
              <a:pathLst>
                <a:path w="2435732" h="1536726">
                  <a:moveTo>
                    <a:pt x="0" y="0"/>
                  </a:moveTo>
                  <a:lnTo>
                    <a:pt x="2435733" y="0"/>
                  </a:lnTo>
                  <a:lnTo>
                    <a:pt x="2435733" y="1536726"/>
                  </a:lnTo>
                  <a:lnTo>
                    <a:pt x="0" y="15367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23811" y="2947583"/>
            <a:ext cx="4673104" cy="6921298"/>
            <a:chOff x="0" y="0"/>
            <a:chExt cx="6230806" cy="9228397"/>
          </a:xfrm>
        </p:grpSpPr>
        <p:sp>
          <p:nvSpPr>
            <p:cNvPr id="9" name="Freeform 9"/>
            <p:cNvSpPr/>
            <p:nvPr/>
          </p:nvSpPr>
          <p:spPr>
            <a:xfrm>
              <a:off x="0" y="1350367"/>
              <a:ext cx="6230806" cy="7878030"/>
            </a:xfrm>
            <a:custGeom>
              <a:avLst/>
              <a:gdLst/>
              <a:ahLst/>
              <a:cxnLst/>
              <a:rect l="l" t="t" r="r" b="b"/>
              <a:pathLst>
                <a:path w="6230806" h="7878030">
                  <a:moveTo>
                    <a:pt x="0" y="0"/>
                  </a:moveTo>
                  <a:lnTo>
                    <a:pt x="6230806" y="0"/>
                  </a:lnTo>
                  <a:lnTo>
                    <a:pt x="6230806" y="7878030"/>
                  </a:lnTo>
                  <a:lnTo>
                    <a:pt x="0" y="78780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560156" y="3158403"/>
              <a:ext cx="2273077" cy="1599420"/>
            </a:xfrm>
            <a:custGeom>
              <a:avLst/>
              <a:gdLst/>
              <a:ahLst/>
              <a:cxnLst/>
              <a:rect l="l" t="t" r="r" b="b"/>
              <a:pathLst>
                <a:path w="2273077" h="1599420">
                  <a:moveTo>
                    <a:pt x="0" y="0"/>
                  </a:moveTo>
                  <a:lnTo>
                    <a:pt x="2273077" y="0"/>
                  </a:lnTo>
                  <a:lnTo>
                    <a:pt x="2273077" y="1599420"/>
                  </a:lnTo>
                  <a:lnTo>
                    <a:pt x="0" y="15994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 rot="-140674">
              <a:off x="1046095" y="97694"/>
              <a:ext cx="4841195" cy="3177584"/>
            </a:xfrm>
            <a:custGeom>
              <a:avLst/>
              <a:gdLst/>
              <a:ahLst/>
              <a:cxnLst/>
              <a:rect l="l" t="t" r="r" b="b"/>
              <a:pathLst>
                <a:path w="4841195" h="3177584">
                  <a:moveTo>
                    <a:pt x="0" y="0"/>
                  </a:moveTo>
                  <a:lnTo>
                    <a:pt x="4841195" y="0"/>
                  </a:lnTo>
                  <a:lnTo>
                    <a:pt x="4841195" y="3177585"/>
                  </a:lnTo>
                  <a:lnTo>
                    <a:pt x="0" y="31775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" name="Freeform 12"/>
          <p:cNvSpPr/>
          <p:nvPr/>
        </p:nvSpPr>
        <p:spPr>
          <a:xfrm flipH="1">
            <a:off x="7677541" y="0"/>
            <a:ext cx="6502113" cy="4941606"/>
          </a:xfrm>
          <a:custGeom>
            <a:avLst/>
            <a:gdLst/>
            <a:ahLst/>
            <a:cxnLst/>
            <a:rect l="l" t="t" r="r" b="b"/>
            <a:pathLst>
              <a:path w="6502113" h="4941606">
                <a:moveTo>
                  <a:pt x="6502113" y="0"/>
                </a:moveTo>
                <a:lnTo>
                  <a:pt x="0" y="0"/>
                </a:lnTo>
                <a:lnTo>
                  <a:pt x="0" y="4941606"/>
                </a:lnTo>
                <a:lnTo>
                  <a:pt x="6502113" y="4941606"/>
                </a:lnTo>
                <a:lnTo>
                  <a:pt x="6502113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4434865" y="6334701"/>
            <a:ext cx="9418269" cy="2613570"/>
          </a:xfrm>
          <a:custGeom>
            <a:avLst/>
            <a:gdLst/>
            <a:ahLst/>
            <a:cxnLst/>
            <a:rect l="l" t="t" r="r" b="b"/>
            <a:pathLst>
              <a:path w="9418269" h="2613570">
                <a:moveTo>
                  <a:pt x="0" y="0"/>
                </a:moveTo>
                <a:lnTo>
                  <a:pt x="9418270" y="0"/>
                </a:lnTo>
                <a:lnTo>
                  <a:pt x="9418270" y="2613570"/>
                </a:lnTo>
                <a:lnTo>
                  <a:pt x="0" y="261357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TextBox 14"/>
          <p:cNvSpPr txBox="1"/>
          <p:nvPr/>
        </p:nvSpPr>
        <p:spPr>
          <a:xfrm>
            <a:off x="8526147" y="1032594"/>
            <a:ext cx="4804901" cy="2386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1"/>
              </a:lnSpc>
              <a:spcBef>
                <a:spcPct val="0"/>
              </a:spcBef>
            </a:pPr>
            <a:r>
              <a:rPr lang="en-US" sz="2743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Hey Ned, I just threw my plastic bottle in the bin. It’s gone now, right? How does plastic even affect the environment?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073566" y="6648860"/>
            <a:ext cx="7257482" cy="1928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6"/>
              </a:lnSpc>
              <a:spcBef>
                <a:spcPct val="0"/>
              </a:spcBef>
            </a:pPr>
            <a:r>
              <a:rPr lang="en-US" sz="2747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Oh no, Nancy! That bottle might end up in the ocean where a turtle could mistake it for food—or it could sit in a landfill for hundreds of years, polluting the Earth. Let’s find out!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18739" y="8776934"/>
            <a:ext cx="1247940" cy="1091947"/>
          </a:xfrm>
          <a:custGeom>
            <a:avLst/>
            <a:gdLst/>
            <a:ahLst/>
            <a:cxnLst/>
            <a:rect l="l" t="t" r="r" b="b"/>
            <a:pathLst>
              <a:path w="1247940" h="1091947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655495" y="788901"/>
            <a:ext cx="898409" cy="1097294"/>
          </a:xfrm>
          <a:custGeom>
            <a:avLst/>
            <a:gdLst/>
            <a:ahLst/>
            <a:cxnLst/>
            <a:rect l="l" t="t" r="r" b="b"/>
            <a:pathLst>
              <a:path w="898409" h="1097294">
                <a:moveTo>
                  <a:pt x="0" y="0"/>
                </a:moveTo>
                <a:lnTo>
                  <a:pt x="898410" y="0"/>
                </a:lnTo>
                <a:lnTo>
                  <a:pt x="898410" y="1097293"/>
                </a:lnTo>
                <a:lnTo>
                  <a:pt x="0" y="10972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467781" y="4623399"/>
            <a:ext cx="2652639" cy="3353911"/>
            <a:chOff x="0" y="0"/>
            <a:chExt cx="3536852" cy="447188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36852" cy="4471881"/>
            </a:xfrm>
            <a:custGeom>
              <a:avLst/>
              <a:gdLst/>
              <a:ahLst/>
              <a:cxnLst/>
              <a:rect l="l" t="t" r="r" b="b"/>
              <a:pathLst>
                <a:path w="3536852" h="4471881">
                  <a:moveTo>
                    <a:pt x="0" y="0"/>
                  </a:moveTo>
                  <a:lnTo>
                    <a:pt x="3536852" y="0"/>
                  </a:lnTo>
                  <a:lnTo>
                    <a:pt x="3536852" y="4471881"/>
                  </a:lnTo>
                  <a:lnTo>
                    <a:pt x="0" y="44718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>
              <a:off x="1663991" y="1059897"/>
              <a:ext cx="1023789" cy="1312549"/>
            </a:xfrm>
            <a:custGeom>
              <a:avLst/>
              <a:gdLst/>
              <a:ahLst/>
              <a:cxnLst/>
              <a:rect l="l" t="t" r="r" b="b"/>
              <a:pathLst>
                <a:path w="1023789" h="1312549">
                  <a:moveTo>
                    <a:pt x="0" y="0"/>
                  </a:moveTo>
                  <a:lnTo>
                    <a:pt x="1023788" y="0"/>
                  </a:lnTo>
                  <a:lnTo>
                    <a:pt x="1023788" y="1312549"/>
                  </a:lnTo>
                  <a:lnTo>
                    <a:pt x="0" y="13125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" name="Freeform 7"/>
          <p:cNvSpPr/>
          <p:nvPr/>
        </p:nvSpPr>
        <p:spPr>
          <a:xfrm>
            <a:off x="3941450" y="2491544"/>
            <a:ext cx="12472371" cy="5877605"/>
          </a:xfrm>
          <a:custGeom>
            <a:avLst/>
            <a:gdLst/>
            <a:ahLst/>
            <a:cxnLst/>
            <a:rect l="l" t="t" r="r" b="b"/>
            <a:pathLst>
              <a:path w="12472371" h="5877605">
                <a:moveTo>
                  <a:pt x="0" y="0"/>
                </a:moveTo>
                <a:lnTo>
                  <a:pt x="12472371" y="0"/>
                </a:lnTo>
                <a:lnTo>
                  <a:pt x="12472371" y="5877605"/>
                </a:lnTo>
                <a:lnTo>
                  <a:pt x="0" y="587760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2203402" y="384382"/>
            <a:ext cx="15768379" cy="897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23"/>
              </a:lnSpc>
            </a:pPr>
            <a:r>
              <a:rPr lang="en-US" sz="5159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How plastic affects our environment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203402" y="1461820"/>
            <a:ext cx="2422624" cy="763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3"/>
              </a:lnSpc>
              <a:spcBef>
                <a:spcPct val="0"/>
              </a:spcBef>
            </a:pPr>
            <a:r>
              <a:rPr lang="en-US" sz="44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1.Animals</a:t>
            </a:r>
          </a:p>
        </p:txBody>
      </p:sp>
      <p:sp>
        <p:nvSpPr>
          <p:cNvPr id="10" name="Freeform 10"/>
          <p:cNvSpPr/>
          <p:nvPr/>
        </p:nvSpPr>
        <p:spPr>
          <a:xfrm>
            <a:off x="15507780" y="8294208"/>
            <a:ext cx="2780220" cy="1928185"/>
          </a:xfrm>
          <a:custGeom>
            <a:avLst/>
            <a:gdLst/>
            <a:ahLst/>
            <a:cxnLst/>
            <a:rect l="l" t="t" r="r" b="b"/>
            <a:pathLst>
              <a:path w="2780220" h="1928185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18739" y="8776934"/>
            <a:ext cx="1247940" cy="1091947"/>
          </a:xfrm>
          <a:custGeom>
            <a:avLst/>
            <a:gdLst/>
            <a:ahLst/>
            <a:cxnLst/>
            <a:rect l="l" t="t" r="r" b="b"/>
            <a:pathLst>
              <a:path w="1247940" h="1091947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655495" y="788901"/>
            <a:ext cx="898409" cy="1097294"/>
          </a:xfrm>
          <a:custGeom>
            <a:avLst/>
            <a:gdLst/>
            <a:ahLst/>
            <a:cxnLst/>
            <a:rect l="l" t="t" r="r" b="b"/>
            <a:pathLst>
              <a:path w="898409" h="1097294">
                <a:moveTo>
                  <a:pt x="0" y="0"/>
                </a:moveTo>
                <a:lnTo>
                  <a:pt x="898410" y="0"/>
                </a:lnTo>
                <a:lnTo>
                  <a:pt x="898410" y="1097293"/>
                </a:lnTo>
                <a:lnTo>
                  <a:pt x="0" y="10972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467781" y="4623399"/>
            <a:ext cx="2652639" cy="3353911"/>
            <a:chOff x="0" y="0"/>
            <a:chExt cx="3536852" cy="447188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36852" cy="4471881"/>
            </a:xfrm>
            <a:custGeom>
              <a:avLst/>
              <a:gdLst/>
              <a:ahLst/>
              <a:cxnLst/>
              <a:rect l="l" t="t" r="r" b="b"/>
              <a:pathLst>
                <a:path w="3536852" h="4471881">
                  <a:moveTo>
                    <a:pt x="0" y="0"/>
                  </a:moveTo>
                  <a:lnTo>
                    <a:pt x="3536852" y="0"/>
                  </a:lnTo>
                  <a:lnTo>
                    <a:pt x="3536852" y="4471881"/>
                  </a:lnTo>
                  <a:lnTo>
                    <a:pt x="0" y="44718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>
              <a:off x="1663991" y="1059897"/>
              <a:ext cx="1023789" cy="1312549"/>
            </a:xfrm>
            <a:custGeom>
              <a:avLst/>
              <a:gdLst/>
              <a:ahLst/>
              <a:cxnLst/>
              <a:rect l="l" t="t" r="r" b="b"/>
              <a:pathLst>
                <a:path w="1023789" h="1312549">
                  <a:moveTo>
                    <a:pt x="0" y="0"/>
                  </a:moveTo>
                  <a:lnTo>
                    <a:pt x="1023788" y="0"/>
                  </a:lnTo>
                  <a:lnTo>
                    <a:pt x="1023788" y="1312549"/>
                  </a:lnTo>
                  <a:lnTo>
                    <a:pt x="0" y="13125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" name="Freeform 7"/>
          <p:cNvSpPr/>
          <p:nvPr/>
        </p:nvSpPr>
        <p:spPr>
          <a:xfrm>
            <a:off x="4751208" y="3682831"/>
            <a:ext cx="11301259" cy="4294478"/>
          </a:xfrm>
          <a:custGeom>
            <a:avLst/>
            <a:gdLst/>
            <a:ahLst/>
            <a:cxnLst/>
            <a:rect l="l" t="t" r="r" b="b"/>
            <a:pathLst>
              <a:path w="11301259" h="4294478">
                <a:moveTo>
                  <a:pt x="0" y="0"/>
                </a:moveTo>
                <a:lnTo>
                  <a:pt x="11301259" y="0"/>
                </a:lnTo>
                <a:lnTo>
                  <a:pt x="11301259" y="4294479"/>
                </a:lnTo>
                <a:lnTo>
                  <a:pt x="0" y="429447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2203402" y="384382"/>
            <a:ext cx="15768379" cy="897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23"/>
              </a:lnSpc>
            </a:pPr>
            <a:r>
              <a:rPr lang="en-US" sz="5159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How plastic affects our environment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203402" y="1462411"/>
            <a:ext cx="4561483" cy="763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3"/>
              </a:lnSpc>
              <a:spcBef>
                <a:spcPct val="0"/>
              </a:spcBef>
            </a:pPr>
            <a:r>
              <a:rPr lang="en-US" sz="44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2. Ocean pollution</a:t>
            </a:r>
          </a:p>
        </p:txBody>
      </p:sp>
      <p:sp>
        <p:nvSpPr>
          <p:cNvPr id="10" name="Freeform 10"/>
          <p:cNvSpPr/>
          <p:nvPr/>
        </p:nvSpPr>
        <p:spPr>
          <a:xfrm>
            <a:off x="15507780" y="8294208"/>
            <a:ext cx="2780220" cy="1928185"/>
          </a:xfrm>
          <a:custGeom>
            <a:avLst/>
            <a:gdLst/>
            <a:ahLst/>
            <a:cxnLst/>
            <a:rect l="l" t="t" r="r" b="b"/>
            <a:pathLst>
              <a:path w="2780220" h="1928185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18739" y="8776934"/>
            <a:ext cx="1247940" cy="1091947"/>
          </a:xfrm>
          <a:custGeom>
            <a:avLst/>
            <a:gdLst/>
            <a:ahLst/>
            <a:cxnLst/>
            <a:rect l="l" t="t" r="r" b="b"/>
            <a:pathLst>
              <a:path w="1247940" h="1091947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467781" y="586451"/>
            <a:ext cx="1427083" cy="1502192"/>
          </a:xfrm>
          <a:custGeom>
            <a:avLst/>
            <a:gdLst/>
            <a:ahLst/>
            <a:cxnLst/>
            <a:rect l="l" t="t" r="r" b="b"/>
            <a:pathLst>
              <a:path w="1427083" h="1502192">
                <a:moveTo>
                  <a:pt x="0" y="0"/>
                </a:moveTo>
                <a:lnTo>
                  <a:pt x="1427082" y="0"/>
                </a:lnTo>
                <a:lnTo>
                  <a:pt x="1427082" y="1502193"/>
                </a:lnTo>
                <a:lnTo>
                  <a:pt x="0" y="15021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3353513" y="5143500"/>
            <a:ext cx="4706748" cy="3137832"/>
          </a:xfrm>
          <a:custGeom>
            <a:avLst/>
            <a:gdLst/>
            <a:ahLst/>
            <a:cxnLst/>
            <a:rect l="l" t="t" r="r" b="b"/>
            <a:pathLst>
              <a:path w="4706748" h="3137832">
                <a:moveTo>
                  <a:pt x="0" y="0"/>
                </a:moveTo>
                <a:lnTo>
                  <a:pt x="4706748" y="0"/>
                </a:lnTo>
                <a:lnTo>
                  <a:pt x="4706748" y="3137832"/>
                </a:lnTo>
                <a:lnTo>
                  <a:pt x="0" y="313783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2184355" y="374375"/>
            <a:ext cx="15768379" cy="18120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23"/>
              </a:lnSpc>
            </a:pPr>
            <a:r>
              <a:rPr lang="en-US" sz="5159" b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Tell your partner two ways plastic pollution affects our environment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0" y="2736197"/>
            <a:ext cx="17259300" cy="763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3"/>
              </a:lnSpc>
              <a:spcBef>
                <a:spcPct val="0"/>
              </a:spcBef>
            </a:pPr>
            <a:r>
              <a:rPr lang="en-US" sz="44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Two ways plastic pollution affects our environment are ________.</a:t>
            </a:r>
          </a:p>
        </p:txBody>
      </p:sp>
      <p:sp>
        <p:nvSpPr>
          <p:cNvPr id="7" name="Freeform 7"/>
          <p:cNvSpPr/>
          <p:nvPr/>
        </p:nvSpPr>
        <p:spPr>
          <a:xfrm>
            <a:off x="9144000" y="5143500"/>
            <a:ext cx="4972473" cy="3292608"/>
          </a:xfrm>
          <a:custGeom>
            <a:avLst/>
            <a:gdLst/>
            <a:ahLst/>
            <a:cxnLst/>
            <a:rect l="l" t="t" r="r" b="b"/>
            <a:pathLst>
              <a:path w="4972473" h="3292608">
                <a:moveTo>
                  <a:pt x="0" y="0"/>
                </a:moveTo>
                <a:lnTo>
                  <a:pt x="4972473" y="0"/>
                </a:lnTo>
                <a:lnTo>
                  <a:pt x="4972473" y="3292608"/>
                </a:lnTo>
                <a:lnTo>
                  <a:pt x="0" y="329260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17333" t="-24721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15507780" y="8294208"/>
            <a:ext cx="2780220" cy="1928185"/>
          </a:xfrm>
          <a:custGeom>
            <a:avLst/>
            <a:gdLst/>
            <a:ahLst/>
            <a:cxnLst/>
            <a:rect l="l" t="t" r="r" b="b"/>
            <a:pathLst>
              <a:path w="2780220" h="1928185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684</Words>
  <Application>Microsoft Office PowerPoint</Application>
  <PresentationFormat>Custom</PresentationFormat>
  <Paragraphs>107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Lato Italics</vt:lpstr>
      <vt:lpstr>Lato Bold</vt:lpstr>
      <vt:lpstr>Lato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2 - How does plastic affect our environment?  </dc:title>
  <cp:lastModifiedBy>Jessie Sullivan</cp:lastModifiedBy>
  <cp:revision>1</cp:revision>
  <dcterms:created xsi:type="dcterms:W3CDTF">2006-08-16T00:00:00Z</dcterms:created>
  <dcterms:modified xsi:type="dcterms:W3CDTF">2025-09-04T14:52:53Z</dcterms:modified>
  <dc:identifier>DAGwIy_6x4o</dc:identifier>
</cp:coreProperties>
</file>