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6858000" cy="9144000"/>
  <p:embeddedFontLst>
    <p:embeddedFont>
      <p:font typeface="Lato" charset="1" panose="020F0502020204030203"/>
      <p:regular r:id="rId31"/>
    </p:embeddedFont>
    <p:embeddedFont>
      <p:font typeface="Lato Bold" charset="1" panose="020F0502020204030203"/>
      <p:regular r:id="rId32"/>
    </p:embeddedFont>
    <p:embeddedFont>
      <p:font typeface="Lato Italics" charset="1" panose="020F0502020204030203"/>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notesMasters/notesMaster1.xml" Type="http://schemas.openxmlformats.org/officeDocument/2006/relationships/notesMaster"/><Relationship Id="rId35" Target="theme/theme2.xml" Type="http://schemas.openxmlformats.org/officeDocument/2006/relationships/theme"/><Relationship Id="rId36" Target="notesSlides/notesSlide1.xml" Type="http://schemas.openxmlformats.org/officeDocument/2006/relationships/notesSlide"/><Relationship Id="rId37" Target="notesSlides/notesSlide2.xml" Type="http://schemas.openxmlformats.org/officeDocument/2006/relationships/notesSlide"/><Relationship Id="rId38" Target="notesSlides/notesSlide3.xml" Type="http://schemas.openxmlformats.org/officeDocument/2006/relationships/notesSlide"/><Relationship Id="rId39" Target="notesSlides/notesSlide4.xml" Type="http://schemas.openxmlformats.org/officeDocument/2006/relationships/notesSlide"/><Relationship Id="rId4" Target="theme/theme1.xml" Type="http://schemas.openxmlformats.org/officeDocument/2006/relationships/theme"/><Relationship Id="rId40" Target="notesSlides/notesSlide5.xml" Type="http://schemas.openxmlformats.org/officeDocument/2006/relationships/notesSlide"/><Relationship Id="rId41" Target="notesSlides/notesSlide6.xml" Type="http://schemas.openxmlformats.org/officeDocument/2006/relationships/notesSlide"/><Relationship Id="rId42" Target="notesSlides/notesSlide7.xml" Type="http://schemas.openxmlformats.org/officeDocument/2006/relationships/notesSlide"/><Relationship Id="rId43" Target="notesSlides/notesSlide8.xml" Type="http://schemas.openxmlformats.org/officeDocument/2006/relationships/notesSlide"/><Relationship Id="rId44" Target="notesSlides/notesSlide9.xml" Type="http://schemas.openxmlformats.org/officeDocument/2006/relationships/notesSlide"/><Relationship Id="rId45" Target="notesSlides/notesSlide10.xml" Type="http://schemas.openxmlformats.org/officeDocument/2006/relationships/notesSlide"/><Relationship Id="rId46" Target="notesSlides/notesSlide11.xml" Type="http://schemas.openxmlformats.org/officeDocument/2006/relationships/notesSlide"/><Relationship Id="rId47" Target="notesSlides/notesSlide12.xml" Type="http://schemas.openxmlformats.org/officeDocument/2006/relationships/notesSlide"/><Relationship Id="rId48" Target="notesSlides/notesSlide13.xml" Type="http://schemas.openxmlformats.org/officeDocument/2006/relationships/notesSlide"/><Relationship Id="rId49" Target="notesSlides/notesSlide14.xml" Type="http://schemas.openxmlformats.org/officeDocument/2006/relationships/notesSlide"/><Relationship Id="rId5" Target="tableStyles.xml" Type="http://schemas.openxmlformats.org/officeDocument/2006/relationships/tableStyles"/><Relationship Id="rId50" Target="notesSlides/notesSlide15.xml" Type="http://schemas.openxmlformats.org/officeDocument/2006/relationships/notesSlide"/><Relationship Id="rId51" Target="notesSlides/notesSlide16.xml" Type="http://schemas.openxmlformats.org/officeDocument/2006/relationships/notesSlide"/><Relationship Id="rId52" Target="notesSlides/notesSlide17.xml" Type="http://schemas.openxmlformats.org/officeDocument/2006/relationships/notesSlide"/><Relationship Id="rId53" Target="notesSlides/notesSlide18.xml" Type="http://schemas.openxmlformats.org/officeDocument/2006/relationships/notesSlide"/><Relationship Id="rId54" Target="notesSlides/notesSlide19.xml" Type="http://schemas.openxmlformats.org/officeDocument/2006/relationships/notesSlide"/><Relationship Id="rId55" Target="notesSlides/notesSlide20.xml" Type="http://schemas.openxmlformats.org/officeDocument/2006/relationships/notesSlide"/><Relationship Id="rId56" Target="notesSlides/notesSlide21.xml" Type="http://schemas.openxmlformats.org/officeDocument/2006/relationships/notesSlide"/><Relationship Id="rId57" Target="notesSlides/notesSlide22.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Recycle: Recycle means turning old or used materials into something new instead of throwing them away.</a:t>
            </a:r>
          </a:p>
          <a:p>
            <a:r>
              <a:rPr lang="en-US"/>
              <a:t/>
            </a:r>
          </a:p>
          <a:p>
            <a:r>
              <a:rPr lang="en-US"/>
              <a:t>Reuse: Reuse means using something again instead of throwing it away.</a:t>
            </a:r>
          </a:p>
          <a:p>
            <a:r>
              <a:rPr lang="en-US"/>
              <a:t/>
            </a:r>
          </a:p>
          <a:p>
            <a:r>
              <a:rPr lang="en-US"/>
              <a:t>Ingest: Ingest means to take something into the body, usually by eating or swallowing it.</a:t>
            </a:r>
          </a:p>
          <a:p>
            <a:r>
              <a:rPr lang="en-US"/>
              <a:t/>
            </a:r>
          </a:p>
          <a:p>
            <a:r>
              <a:rPr lang="en-US"/>
              <a:t>Pollution: Pollution is when the Earth gets dirty and it can hurt people, animals, and plants.</a:t>
            </a:r>
          </a:p>
          <a:p>
            <a:r>
              <a:rPr lang="en-US"/>
              <a:t/>
            </a:r>
          </a:p>
          <a:p>
            <a:r>
              <a:rPr lang="en-US"/>
              <a:t>Landfill: A landfill is a big place where rubbish is buried under the ground.</a:t>
            </a:r>
          </a:p>
          <a:p>
            <a:r>
              <a:rPr lang="en-US"/>
              <a:t/>
            </a:r>
          </a:p>
          <a:p>
            <a:r>
              <a:rPr lang="en-US"/>
              <a:t>Biodegradable: Biodegradable means something can break down naturally and safely into the earth.</a:t>
            </a:r>
          </a:p>
          <a:p>
            <a:r>
              <a:rPr lang="en-US"/>
              <a:t/>
            </a:r>
          </a:p>
          <a:p>
            <a:r>
              <a:rPr lang="en-US"/>
              <a:t>Non-biodegradable: Non-biodegradable means something does not break down naturally and stays in the environment for a very long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day, Sarah went shopping but forgot to bring her reusable bag. At the checkout, she took two plastic bags to carry her things. When she got home, she threw the bags away instead of recycling them. Later, the wind blew one of the bags out of the bin and it floated all the way to the ocean. A turtle swimming nearby saw the bag and thought it was a jellyfish—its favourite food. The turtle ate the plastic bag and became very sick because it couldn’t digest it. The bag got stuck in its stomach, and the turtle couldn’t eat real food anymore.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Emma was feeling thirsty after school, but she forgot her reusable water bottle. So she bought a plastic one from the shop. After finishing her drink, she dropped the bottle on the ground instead of recycling it.</a:t>
            </a:r>
          </a:p>
          <a:p>
            <a:r>
              <a:rPr lang="en-US"/>
              <a:t/>
            </a:r>
          </a:p>
          <a:p>
            <a:r>
              <a:rPr lang="en-US"/>
              <a:t>Later, the bottle was picked up and taken to a landfill. Because plastic doesn’t biodegrade, the bottle stayed buried in the ground. It didn’t break down or disappear—it could stay there for hundreds or even thousands of years, taking up space and harming the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Emma was feeling thirsty after school, but she forgot her reusable water bottle. So she bought a plastic one from the shop. After finishing her drink, she dropped the bottle on the ground instead of recycling it.</a:t>
            </a:r>
          </a:p>
          <a:p>
            <a:r>
              <a:rPr lang="en-US"/>
              <a:t/>
            </a:r>
          </a:p>
          <a:p>
            <a:r>
              <a:rPr lang="en-US"/>
              <a:t>Later, the bottle was picked up and taken to a landfill. Because plastic doesn’t biodegrade, the bottle stayed buried in the ground. It didn’t break down or disappear—it could stay there for hundreds or even thousands of years, taking up space and harming the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Discussion 1: What do you think would happen if all plastic was biodegradable?</a:t>
            </a:r>
          </a:p>
          <a:p>
            <a:r>
              <a:rPr lang="en-US"/>
              <a:t/>
            </a:r>
          </a:p>
          <a:p>
            <a:r>
              <a:rPr lang="en-US"/>
              <a:t/>
            </a:r>
          </a:p>
          <a:p>
            <a:r>
              <a:rPr lang="en-US"/>
              <a:t>- Read question to children twice</a:t>
            </a:r>
          </a:p>
          <a:p>
            <a:r>
              <a:rPr lang="en-US"/>
              <a:t>- Give children a moment to think about the question </a:t>
            </a:r>
          </a:p>
          <a:p>
            <a:r>
              <a:rPr lang="en-US"/>
              <a:t>- In partners, get children to share their thoughts using sentence stem 'If all plastic was biodegradable...'</a:t>
            </a:r>
          </a:p>
          <a:p>
            <a:r>
              <a:rPr lang="en-US"/>
              <a:t>-Give children 2 minutes in partners to discuss their ideas.</a:t>
            </a:r>
          </a:p>
          <a:p>
            <a:r>
              <a:rPr lang="en-US"/>
              <a:t>- Listen in to discussion. Spotlight two children</a:t>
            </a:r>
          </a:p>
          <a:p>
            <a:r>
              <a:rPr lang="en-US"/>
              <a:t/>
            </a:r>
          </a:p>
          <a:p>
            <a:r>
              <a:rPr lang="en-US"/>
              <a:t>Repeat with question 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Landfill</a:t>
            </a:r>
          </a:p>
          <a:p>
            <a:r>
              <a:rPr lang="en-US"/>
              <a:t>2) Recycle</a:t>
            </a:r>
          </a:p>
          <a:p>
            <a:r>
              <a:rPr lang="en-US"/>
              <a:t>3) Ingest</a:t>
            </a:r>
          </a:p>
          <a:p>
            <a:r>
              <a:rPr lang="en-US"/>
              <a:t>4) reuse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biodegradable</a:t>
            </a:r>
          </a:p>
          <a:p>
            <a:r>
              <a:rPr lang="en-US"/>
              <a:t>2) landfill</a:t>
            </a:r>
          </a:p>
          <a:p>
            <a:r>
              <a:rPr lang="en-US"/>
              <a:t>3) non-biodegradable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svg" Type="http://schemas.openxmlformats.org/officeDocument/2006/relationships/image"/><Relationship Id="rId11" Target="../media/image47.jpeg" Type="http://schemas.openxmlformats.org/officeDocument/2006/relationships/image"/><Relationship Id="rId12" Target="../media/image48.jpeg" Type="http://schemas.openxmlformats.org/officeDocument/2006/relationships/image"/><Relationship Id="rId13" Target="../media/image49.png" Type="http://schemas.openxmlformats.org/officeDocument/2006/relationships/image"/><Relationship Id="rId14" Target="../media/image50.jpeg" Type="http://schemas.openxmlformats.org/officeDocument/2006/relationships/image"/><Relationship Id="rId2" Target="../notesSlides/notesSlide7.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51.jpeg" Type="http://schemas.openxmlformats.org/officeDocument/2006/relationships/image"/><Relationship Id="rId6" Target="../media/image52.png" Type="http://schemas.openxmlformats.org/officeDocument/2006/relationships/image"/><Relationship Id="rId7" Target="../media/image53.png" Type="http://schemas.openxmlformats.org/officeDocument/2006/relationships/image"/><Relationship Id="rId8" Target="../media/image54.jpeg" Type="http://schemas.openxmlformats.org/officeDocument/2006/relationships/image"/><Relationship Id="rId9" Target="../media/image1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2" Target="../notesSlides/notesSlide8.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35.png" Type="http://schemas.openxmlformats.org/officeDocument/2006/relationships/image"/><Relationship Id="rId8" Target="../media/image36.svg" Type="http://schemas.openxmlformats.org/officeDocument/2006/relationships/image"/><Relationship Id="rId9" Target="../media/image4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12" Target="../media/image56.jpeg" Type="http://schemas.openxmlformats.org/officeDocument/2006/relationships/image"/><Relationship Id="rId13" Target="../media/image57.jpeg" Type="http://schemas.openxmlformats.org/officeDocument/2006/relationships/image"/><Relationship Id="rId14" Target="../media/image58.jpeg" Type="http://schemas.openxmlformats.org/officeDocument/2006/relationships/image"/><Relationship Id="rId15" Target="../media/image59.jpeg" Type="http://schemas.openxmlformats.org/officeDocument/2006/relationships/image"/><Relationship Id="rId2" Target="../notesSlides/notesSlide9.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55.jpeg" Type="http://schemas.openxmlformats.org/officeDocument/2006/relationships/image"/><Relationship Id="rId8" Target="../media/image35.png" Type="http://schemas.openxmlformats.org/officeDocument/2006/relationships/image"/><Relationship Id="rId9" Target="../media/image36.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jpeg" Type="http://schemas.openxmlformats.org/officeDocument/2006/relationships/image"/><Relationship Id="rId11" Target="../media/image57.jpeg" Type="http://schemas.openxmlformats.org/officeDocument/2006/relationships/image"/><Relationship Id="rId12" Target="../media/image58.jpeg" Type="http://schemas.openxmlformats.org/officeDocument/2006/relationships/image"/><Relationship Id="rId13" Target="../media/image59.jpe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2" Target="../notesSlides/notesSlide10.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55.jpe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45.png" Type="http://schemas.openxmlformats.org/officeDocument/2006/relationships/image"/><Relationship Id="rId9" Target="../media/image4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3.jpeg" Type="http://schemas.openxmlformats.org/officeDocument/2006/relationships/image"/><Relationship Id="rId11" Target="../media/image64.png" Type="http://schemas.openxmlformats.org/officeDocument/2006/relationships/image"/><Relationship Id="rId12" Target="../media/image65.svg" Type="http://schemas.openxmlformats.org/officeDocument/2006/relationships/image"/><Relationship Id="rId2" Target="../notesSlides/notesSlide1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0.jpeg" Type="http://schemas.openxmlformats.org/officeDocument/2006/relationships/image"/><Relationship Id="rId8" Target="../media/image61.jpeg" Type="http://schemas.openxmlformats.org/officeDocument/2006/relationships/image"/><Relationship Id="rId9" Target="../media/image62.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7.jpeg" Type="http://schemas.openxmlformats.org/officeDocument/2006/relationships/image"/><Relationship Id="rId11" Target="../media/image68.jpeg" Type="http://schemas.openxmlformats.org/officeDocument/2006/relationships/image"/><Relationship Id="rId12" Target="../media/image69.jpeg" Type="http://schemas.openxmlformats.org/officeDocument/2006/relationships/image"/><Relationship Id="rId2" Target="../notesSlides/notesSlide12.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media/image66.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svg" Type="http://schemas.openxmlformats.org/officeDocument/2006/relationships/image"/><Relationship Id="rId11" Target="../media/image60.jpeg" Type="http://schemas.openxmlformats.org/officeDocument/2006/relationships/image"/><Relationship Id="rId12" Target="../media/image61.jpeg" Type="http://schemas.openxmlformats.org/officeDocument/2006/relationships/image"/><Relationship Id="rId13" Target="../media/image62.jpeg" Type="http://schemas.openxmlformats.org/officeDocument/2006/relationships/image"/><Relationship Id="rId14" Target="../media/image63.jpeg" Type="http://schemas.openxmlformats.org/officeDocument/2006/relationships/image"/><Relationship Id="rId2" Target="../notesSlides/notesSlide13.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66.jpeg" Type="http://schemas.openxmlformats.org/officeDocument/2006/relationships/image"/><Relationship Id="rId6" Target="../media/image67.jpeg" Type="http://schemas.openxmlformats.org/officeDocument/2006/relationships/image"/><Relationship Id="rId7" Target="../media/image68.jpeg" Type="http://schemas.openxmlformats.org/officeDocument/2006/relationships/image"/><Relationship Id="rId8" Target="../media/image69.jpeg" Type="http://schemas.openxmlformats.org/officeDocument/2006/relationships/image"/><Relationship Id="rId9" Target="../media/image1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2" Target="../notesSlides/notesSlide14.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35.png" Type="http://schemas.openxmlformats.org/officeDocument/2006/relationships/image"/><Relationship Id="rId8" Target="../media/image36.svg" Type="http://schemas.openxmlformats.org/officeDocument/2006/relationships/image"/><Relationship Id="rId9" Target="../media/image4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11" Target="../media/image61.jpeg" Type="http://schemas.openxmlformats.org/officeDocument/2006/relationships/image"/><Relationship Id="rId12" Target="../media/image66.jpeg" Type="http://schemas.openxmlformats.org/officeDocument/2006/relationships/image"/><Relationship Id="rId13" Target="../media/image64.png" Type="http://schemas.openxmlformats.org/officeDocument/2006/relationships/image"/><Relationship Id="rId14" Target="../media/image65.svg" Type="http://schemas.openxmlformats.org/officeDocument/2006/relationships/image"/><Relationship Id="rId15" Target="../media/image23.jpeg" Type="http://schemas.openxmlformats.org/officeDocument/2006/relationships/image"/><Relationship Id="rId2" Target="../notesSlides/notesSlide15.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35.png" Type="http://schemas.openxmlformats.org/officeDocument/2006/relationships/image"/><Relationship Id="rId8" Target="../media/image36.svg" Type="http://schemas.openxmlformats.org/officeDocument/2006/relationships/image"/><Relationship Id="rId9" Target="../media/image4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11" Target="../media/image61.jpeg" Type="http://schemas.openxmlformats.org/officeDocument/2006/relationships/image"/><Relationship Id="rId12" Target="../media/image66.jpeg" Type="http://schemas.openxmlformats.org/officeDocument/2006/relationships/image"/><Relationship Id="rId13" Target="../media/image64.png" Type="http://schemas.openxmlformats.org/officeDocument/2006/relationships/image"/><Relationship Id="rId14" Target="../media/image65.svg" Type="http://schemas.openxmlformats.org/officeDocument/2006/relationships/image"/><Relationship Id="rId15" Target="../media/image70.png" Type="http://schemas.openxmlformats.org/officeDocument/2006/relationships/image"/><Relationship Id="rId2" Target="../notesSlides/notesSlide16.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35.png" Type="http://schemas.openxmlformats.org/officeDocument/2006/relationships/image"/><Relationship Id="rId8" Target="../media/image36.svg" Type="http://schemas.openxmlformats.org/officeDocument/2006/relationships/image"/><Relationship Id="rId9" Target="../media/image4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11" Target="../media/image64.png" Type="http://schemas.openxmlformats.org/officeDocument/2006/relationships/image"/><Relationship Id="rId12" Target="../media/image65.svg" Type="http://schemas.openxmlformats.org/officeDocument/2006/relationships/image"/><Relationship Id="rId13" Target="../media/image70.png" Type="http://schemas.openxmlformats.org/officeDocument/2006/relationships/image"/><Relationship Id="rId14" Target="../media/image67.jpeg" Type="http://schemas.openxmlformats.org/officeDocument/2006/relationships/image"/><Relationship Id="rId15" Target="../media/image62.jpeg" Type="http://schemas.openxmlformats.org/officeDocument/2006/relationships/image"/><Relationship Id="rId16" Target="../media/image71.jpeg" Type="http://schemas.openxmlformats.org/officeDocument/2006/relationships/image"/><Relationship Id="rId2" Target="../notesSlides/notesSlide17.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35.png" Type="http://schemas.openxmlformats.org/officeDocument/2006/relationships/image"/><Relationship Id="rId8" Target="../media/image36.svg" Type="http://schemas.openxmlformats.org/officeDocument/2006/relationships/image"/><Relationship Id="rId9" Target="../media/image4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2.jpeg" Type="http://schemas.openxmlformats.org/officeDocument/2006/relationships/image"/><Relationship Id="rId6" Target="../media/image71.jpe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23.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73.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74.jpeg" Type="http://schemas.openxmlformats.org/officeDocument/2006/relationships/image"/><Relationship Id="rId8" Target="../media/image75.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76.jpeg" Type="http://schemas.openxmlformats.org/officeDocument/2006/relationships/image"/><Relationship Id="rId8" Target="../media/image77.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jpeg" Type="http://schemas.openxmlformats.org/officeDocument/2006/relationships/image"/><Relationship Id="rId11" Target="../media/image25.jpeg" Type="http://schemas.openxmlformats.org/officeDocument/2006/relationships/image"/><Relationship Id="rId12" Target="../media/image26.jpeg" Type="http://schemas.openxmlformats.org/officeDocument/2006/relationships/image"/><Relationship Id="rId13" Target="../media/image27.jpe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1.jpeg" Type="http://schemas.openxmlformats.org/officeDocument/2006/relationships/image"/><Relationship Id="rId8" Target="../media/image22.png" Type="http://schemas.openxmlformats.org/officeDocument/2006/relationships/image"/><Relationship Id="rId9" Target="../media/image23.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2" Target="../notesSlides/notesSlide2.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22.png" Type="http://schemas.openxmlformats.org/officeDocument/2006/relationships/image"/><Relationship Id="rId6" Target="../media/image23.jpeg" Type="http://schemas.openxmlformats.org/officeDocument/2006/relationships/image"/><Relationship Id="rId7" Target="../media/image24.jpeg" Type="http://schemas.openxmlformats.org/officeDocument/2006/relationships/image"/><Relationship Id="rId8" Target="../media/image27.jpeg" Type="http://schemas.openxmlformats.org/officeDocument/2006/relationships/image"/><Relationship Id="rId9" Target="../media/image1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2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svg" Type="http://schemas.openxmlformats.org/officeDocument/2006/relationships/image"/><Relationship Id="rId11" Target="../media/image35.png" Type="http://schemas.openxmlformats.org/officeDocument/2006/relationships/image"/><Relationship Id="rId12" Target="../media/image36.svg" Type="http://schemas.openxmlformats.org/officeDocument/2006/relationships/image"/><Relationship Id="rId13" Target="../media/image37.png" Type="http://schemas.openxmlformats.org/officeDocument/2006/relationships/image"/><Relationship Id="rId14" Target="../media/image38.svg" Type="http://schemas.openxmlformats.org/officeDocument/2006/relationships/image"/><Relationship Id="rId15" Target="../media/image39.png" Type="http://schemas.openxmlformats.org/officeDocument/2006/relationships/image"/><Relationship Id="rId16" Target="../media/image40.svg" Type="http://schemas.openxmlformats.org/officeDocument/2006/relationships/image"/><Relationship Id="rId17" Target="../media/image41.png" Type="http://schemas.openxmlformats.org/officeDocument/2006/relationships/image"/><Relationship Id="rId18" Target="../media/image42.svg" Type="http://schemas.openxmlformats.org/officeDocument/2006/relationships/image"/><Relationship Id="rId19" Target="../media/image43.png" Type="http://schemas.openxmlformats.org/officeDocument/2006/relationships/image"/><Relationship Id="rId2" Target="../notesSlides/notesSlide4.xml" Type="http://schemas.openxmlformats.org/officeDocument/2006/relationships/notesSlide"/><Relationship Id="rId20" Target="../media/image44.sv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3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11" Target="../media/image47.jpeg" Type="http://schemas.openxmlformats.org/officeDocument/2006/relationships/image"/><Relationship Id="rId12" Target="../media/image48.jpeg" Type="http://schemas.openxmlformats.org/officeDocument/2006/relationships/image"/><Relationship Id="rId13" Target="../media/image49.png" Type="http://schemas.openxmlformats.org/officeDocument/2006/relationships/image"/><Relationship Id="rId14" Target="../media/image50.jpeg" Type="http://schemas.openxmlformats.org/officeDocument/2006/relationships/image"/><Relationship Id="rId2" Target="../notesSlides/notesSlide5.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35.png" Type="http://schemas.openxmlformats.org/officeDocument/2006/relationships/image"/><Relationship Id="rId8" Target="../media/image36.svg" Type="http://schemas.openxmlformats.org/officeDocument/2006/relationships/image"/><Relationship Id="rId9" Target="../media/image4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11" Target="../media/image51.jpeg" Type="http://schemas.openxmlformats.org/officeDocument/2006/relationships/image"/><Relationship Id="rId12" Target="../media/image52.png" Type="http://schemas.openxmlformats.org/officeDocument/2006/relationships/image"/><Relationship Id="rId13" Target="../media/image53.png" Type="http://schemas.openxmlformats.org/officeDocument/2006/relationships/image"/><Relationship Id="rId14" Target="../media/image54.jpeg" Type="http://schemas.openxmlformats.org/officeDocument/2006/relationships/image"/><Relationship Id="rId2" Target="../notesSlides/notesSlide6.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35.png" Type="http://schemas.openxmlformats.org/officeDocument/2006/relationships/image"/><Relationship Id="rId8" Target="../media/image36.svg" Type="http://schemas.openxmlformats.org/officeDocument/2006/relationships/image"/><Relationship Id="rId9" Target="../media/image4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3624123" y="7535464"/>
            <a:ext cx="5477642" cy="3798945"/>
          </a:xfrm>
          <a:custGeom>
            <a:avLst/>
            <a:gdLst/>
            <a:ahLst/>
            <a:cxnLst/>
            <a:rect r="r" b="b" t="t" l="l"/>
            <a:pathLst>
              <a:path h="3798945" w="5477642">
                <a:moveTo>
                  <a:pt x="0" y="0"/>
                </a:moveTo>
                <a:lnTo>
                  <a:pt x="5477642" y="0"/>
                </a:lnTo>
                <a:lnTo>
                  <a:pt x="5477642" y="3798946"/>
                </a:lnTo>
                <a:lnTo>
                  <a:pt x="0" y="3798946"/>
                </a:lnTo>
                <a:lnTo>
                  <a:pt x="0" y="0"/>
                </a:lnTo>
                <a:close/>
              </a:path>
            </a:pathLst>
          </a:custGeom>
          <a:blipFill>
            <a:blip r:embed="rId2"/>
            <a:stretch>
              <a:fillRect l="0" t="0" r="0" b="0"/>
            </a:stretch>
          </a:blipFill>
        </p:spPr>
      </p:sp>
      <p:sp>
        <p:nvSpPr>
          <p:cNvPr name="Freeform 3" id="3"/>
          <p:cNvSpPr/>
          <p:nvPr/>
        </p:nvSpPr>
        <p:spPr>
          <a:xfrm flipH="false" flipV="false" rot="0">
            <a:off x="12585476" y="0"/>
            <a:ext cx="5702524" cy="4989709"/>
          </a:xfrm>
          <a:custGeom>
            <a:avLst/>
            <a:gdLst/>
            <a:ahLst/>
            <a:cxnLst/>
            <a:rect r="r" b="b" t="t" l="l"/>
            <a:pathLst>
              <a:path h="4989709" w="5702524">
                <a:moveTo>
                  <a:pt x="0" y="0"/>
                </a:moveTo>
                <a:lnTo>
                  <a:pt x="5702524" y="0"/>
                </a:lnTo>
                <a:lnTo>
                  <a:pt x="5702524" y="4989709"/>
                </a:lnTo>
                <a:lnTo>
                  <a:pt x="0" y="4989709"/>
                </a:lnTo>
                <a:lnTo>
                  <a:pt x="0" y="0"/>
                </a:lnTo>
                <a:close/>
              </a:path>
            </a:pathLst>
          </a:custGeom>
          <a:blipFill>
            <a:blip r:embed="rId3"/>
            <a:stretch>
              <a:fillRect l="0" t="0" r="0" b="0"/>
            </a:stretch>
          </a:blipFill>
        </p:spPr>
      </p:sp>
      <p:sp>
        <p:nvSpPr>
          <p:cNvPr name="Freeform 4" id="4"/>
          <p:cNvSpPr/>
          <p:nvPr/>
        </p:nvSpPr>
        <p:spPr>
          <a:xfrm flipH="true" flipV="false" rot="0">
            <a:off x="480701" y="5456524"/>
            <a:ext cx="5852435" cy="4579530"/>
          </a:xfrm>
          <a:custGeom>
            <a:avLst/>
            <a:gdLst/>
            <a:ahLst/>
            <a:cxnLst/>
            <a:rect r="r" b="b" t="t" l="l"/>
            <a:pathLst>
              <a:path h="4579530" w="5852435">
                <a:moveTo>
                  <a:pt x="5852435" y="0"/>
                </a:moveTo>
                <a:lnTo>
                  <a:pt x="0" y="0"/>
                </a:lnTo>
                <a:lnTo>
                  <a:pt x="0" y="4579531"/>
                </a:lnTo>
                <a:lnTo>
                  <a:pt x="5852435" y="4579531"/>
                </a:lnTo>
                <a:lnTo>
                  <a:pt x="5852435"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0">
            <a:off x="2619984" y="6189983"/>
            <a:ext cx="1573868" cy="1035892"/>
          </a:xfrm>
          <a:custGeom>
            <a:avLst/>
            <a:gdLst/>
            <a:ahLst/>
            <a:cxnLst/>
            <a:rect r="r" b="b" t="t" l="l"/>
            <a:pathLst>
              <a:path h="1035892" w="1573868">
                <a:moveTo>
                  <a:pt x="1573869" y="0"/>
                </a:moveTo>
                <a:lnTo>
                  <a:pt x="0" y="0"/>
                </a:lnTo>
                <a:lnTo>
                  <a:pt x="0" y="1035892"/>
                </a:lnTo>
                <a:lnTo>
                  <a:pt x="1573869" y="1035892"/>
                </a:lnTo>
                <a:lnTo>
                  <a:pt x="157386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3013446" y="-56638"/>
            <a:ext cx="6963550" cy="5788451"/>
          </a:xfrm>
          <a:custGeom>
            <a:avLst/>
            <a:gdLst/>
            <a:ahLst/>
            <a:cxnLst/>
            <a:rect r="r" b="b" t="t" l="l"/>
            <a:pathLst>
              <a:path h="5788451" w="6963550">
                <a:moveTo>
                  <a:pt x="0" y="0"/>
                </a:moveTo>
                <a:lnTo>
                  <a:pt x="6963550" y="0"/>
                </a:lnTo>
                <a:lnTo>
                  <a:pt x="6963550" y="5788451"/>
                </a:lnTo>
                <a:lnTo>
                  <a:pt x="0" y="578845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3790533" y="867287"/>
            <a:ext cx="6091214" cy="2988627"/>
          </a:xfrm>
          <a:prstGeom prst="rect">
            <a:avLst/>
          </a:prstGeom>
        </p:spPr>
        <p:txBody>
          <a:bodyPr anchor="t" rtlCol="false" tIns="0" lIns="0" bIns="0" rIns="0">
            <a:spAutoFit/>
          </a:bodyPr>
          <a:lstStyle/>
          <a:p>
            <a:pPr algn="ctr">
              <a:lnSpc>
                <a:spcPts val="7997"/>
              </a:lnSpc>
            </a:pPr>
            <a:r>
              <a:rPr lang="en-US" sz="5712">
                <a:solidFill>
                  <a:srgbClr val="000000"/>
                </a:solidFill>
                <a:latin typeface="Lato"/>
                <a:ea typeface="Lato"/>
                <a:cs typeface="Lato"/>
                <a:sym typeface="Lato"/>
              </a:rPr>
              <a:t>How does plastic affect our </a:t>
            </a:r>
          </a:p>
          <a:p>
            <a:pPr algn="ctr">
              <a:lnSpc>
                <a:spcPts val="7997"/>
              </a:lnSpc>
              <a:spcBef>
                <a:spcPct val="0"/>
              </a:spcBef>
            </a:pPr>
            <a:r>
              <a:rPr lang="en-US" sz="5712">
                <a:solidFill>
                  <a:srgbClr val="000000"/>
                </a:solidFill>
                <a:latin typeface="Lato"/>
                <a:ea typeface="Lato"/>
                <a:cs typeface="Lato"/>
                <a:sym typeface="Lato"/>
              </a:rPr>
              <a:t>environment?</a:t>
            </a:r>
          </a:p>
        </p:txBody>
      </p:sp>
      <p:sp>
        <p:nvSpPr>
          <p:cNvPr name="TextBox 8" id="8"/>
          <p:cNvSpPr txBox="true"/>
          <p:nvPr/>
        </p:nvSpPr>
        <p:spPr>
          <a:xfrm rot="0">
            <a:off x="5760603" y="9021806"/>
            <a:ext cx="7152697" cy="731012"/>
          </a:xfrm>
          <a:prstGeom prst="rect">
            <a:avLst/>
          </a:prstGeom>
        </p:spPr>
        <p:txBody>
          <a:bodyPr anchor="t" rtlCol="false" tIns="0" lIns="0" bIns="0" rIns="0">
            <a:spAutoFit/>
          </a:bodyPr>
          <a:lstStyle/>
          <a:p>
            <a:pPr algn="just">
              <a:lnSpc>
                <a:spcPts val="5907"/>
              </a:lnSpc>
            </a:pPr>
            <a:r>
              <a:rPr lang="en-US" sz="4219">
                <a:solidFill>
                  <a:srgbClr val="000000"/>
                </a:solidFill>
                <a:latin typeface="Lato"/>
                <a:ea typeface="Lato"/>
                <a:cs typeface="Lato"/>
                <a:sym typeface="Lato"/>
              </a:rPr>
              <a:t>KS2 Lesson - Lesson 2 of 4</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472703" y="2588214"/>
            <a:ext cx="3293994" cy="2172956"/>
          </a:xfrm>
          <a:custGeom>
            <a:avLst/>
            <a:gdLst/>
            <a:ahLst/>
            <a:cxnLst/>
            <a:rect r="r" b="b" t="t" l="l"/>
            <a:pathLst>
              <a:path h="2172956" w="3293994">
                <a:moveTo>
                  <a:pt x="0" y="0"/>
                </a:moveTo>
                <a:lnTo>
                  <a:pt x="3293993" y="0"/>
                </a:lnTo>
                <a:lnTo>
                  <a:pt x="3293993" y="2172956"/>
                </a:lnTo>
                <a:lnTo>
                  <a:pt x="0" y="2172956"/>
                </a:lnTo>
                <a:lnTo>
                  <a:pt x="0" y="0"/>
                </a:lnTo>
                <a:close/>
              </a:path>
            </a:pathLst>
          </a:custGeom>
          <a:blipFill>
            <a:blip r:embed="rId5"/>
            <a:stretch>
              <a:fillRect l="0" t="0" r="-17275" b="0"/>
            </a:stretch>
          </a:blipFill>
        </p:spPr>
      </p:sp>
      <p:sp>
        <p:nvSpPr>
          <p:cNvPr name="Freeform 5" id="5"/>
          <p:cNvSpPr/>
          <p:nvPr/>
        </p:nvSpPr>
        <p:spPr>
          <a:xfrm flipH="false" flipV="false" rot="0">
            <a:off x="472703" y="6083268"/>
            <a:ext cx="2919716" cy="1912414"/>
          </a:xfrm>
          <a:custGeom>
            <a:avLst/>
            <a:gdLst/>
            <a:ahLst/>
            <a:cxnLst/>
            <a:rect r="r" b="b" t="t" l="l"/>
            <a:pathLst>
              <a:path h="1912414" w="2919716">
                <a:moveTo>
                  <a:pt x="0" y="0"/>
                </a:moveTo>
                <a:lnTo>
                  <a:pt x="2919715" y="0"/>
                </a:lnTo>
                <a:lnTo>
                  <a:pt x="2919715" y="1912414"/>
                </a:lnTo>
                <a:lnTo>
                  <a:pt x="0" y="1912414"/>
                </a:lnTo>
                <a:lnTo>
                  <a:pt x="0" y="0"/>
                </a:lnTo>
                <a:close/>
              </a:path>
            </a:pathLst>
          </a:custGeom>
          <a:blipFill>
            <a:blip r:embed="rId6"/>
            <a:stretch>
              <a:fillRect l="0" t="0" r="0" b="0"/>
            </a:stretch>
          </a:blipFill>
        </p:spPr>
      </p:sp>
      <p:sp>
        <p:nvSpPr>
          <p:cNvPr name="Freeform 6" id="6"/>
          <p:cNvSpPr/>
          <p:nvPr/>
        </p:nvSpPr>
        <p:spPr>
          <a:xfrm flipH="false" flipV="false" rot="0">
            <a:off x="5618860" y="5857980"/>
            <a:ext cx="2385162" cy="2137701"/>
          </a:xfrm>
          <a:custGeom>
            <a:avLst/>
            <a:gdLst/>
            <a:ahLst/>
            <a:cxnLst/>
            <a:rect r="r" b="b" t="t" l="l"/>
            <a:pathLst>
              <a:path h="2137701" w="2385162">
                <a:moveTo>
                  <a:pt x="0" y="0"/>
                </a:moveTo>
                <a:lnTo>
                  <a:pt x="2385162" y="0"/>
                </a:lnTo>
                <a:lnTo>
                  <a:pt x="2385162" y="2137702"/>
                </a:lnTo>
                <a:lnTo>
                  <a:pt x="0" y="2137702"/>
                </a:lnTo>
                <a:lnTo>
                  <a:pt x="0" y="0"/>
                </a:lnTo>
                <a:close/>
              </a:path>
            </a:pathLst>
          </a:custGeom>
          <a:blipFill>
            <a:blip r:embed="rId7"/>
            <a:stretch>
              <a:fillRect l="0" t="0" r="0" b="0"/>
            </a:stretch>
          </a:blipFill>
        </p:spPr>
      </p:sp>
      <p:sp>
        <p:nvSpPr>
          <p:cNvPr name="Freeform 7" id="7"/>
          <p:cNvSpPr/>
          <p:nvPr/>
        </p:nvSpPr>
        <p:spPr>
          <a:xfrm flipH="false" flipV="false" rot="0">
            <a:off x="14345730" y="2465160"/>
            <a:ext cx="3041897" cy="2296010"/>
          </a:xfrm>
          <a:custGeom>
            <a:avLst/>
            <a:gdLst/>
            <a:ahLst/>
            <a:cxnLst/>
            <a:rect r="r" b="b" t="t" l="l"/>
            <a:pathLst>
              <a:path h="2296010" w="3041897">
                <a:moveTo>
                  <a:pt x="0" y="0"/>
                </a:moveTo>
                <a:lnTo>
                  <a:pt x="3041897" y="0"/>
                </a:lnTo>
                <a:lnTo>
                  <a:pt x="3041897" y="2296010"/>
                </a:lnTo>
                <a:lnTo>
                  <a:pt x="0" y="2296010"/>
                </a:lnTo>
                <a:lnTo>
                  <a:pt x="0" y="0"/>
                </a:lnTo>
                <a:close/>
              </a:path>
            </a:pathLst>
          </a:custGeom>
          <a:blipFill>
            <a:blip r:embed="rId8"/>
            <a:stretch>
              <a:fillRect l="-38782" t="-22501" r="0" b="0"/>
            </a:stretch>
          </a:blipFill>
        </p:spPr>
      </p:sp>
      <p:sp>
        <p:nvSpPr>
          <p:cNvPr name="TextBox 8" id="8"/>
          <p:cNvSpPr txBox="true"/>
          <p:nvPr/>
        </p:nvSpPr>
        <p:spPr>
          <a:xfrm rot="0">
            <a:off x="2203402" y="403432"/>
            <a:ext cx="15768379" cy="812554"/>
          </a:xfrm>
          <a:prstGeom prst="rect">
            <a:avLst/>
          </a:prstGeom>
        </p:spPr>
        <p:txBody>
          <a:bodyPr anchor="t" rtlCol="false" tIns="0" lIns="0" bIns="0" rIns="0">
            <a:spAutoFit/>
          </a:bodyPr>
          <a:lstStyle/>
          <a:p>
            <a:pPr algn="l">
              <a:lnSpc>
                <a:spcPts val="6663"/>
              </a:lnSpc>
            </a:pPr>
            <a:r>
              <a:rPr lang="en-US" sz="4759" b="true">
                <a:solidFill>
                  <a:srgbClr val="000000"/>
                </a:solidFill>
                <a:latin typeface="Lato Bold"/>
                <a:ea typeface="Lato Bold"/>
                <a:cs typeface="Lato Bold"/>
                <a:sym typeface="Lato Bold"/>
              </a:rPr>
              <a:t>What materials are biodegradable and non-biodegradable?</a:t>
            </a:r>
          </a:p>
        </p:txBody>
      </p:sp>
      <p:sp>
        <p:nvSpPr>
          <p:cNvPr name="TextBox 9" id="9"/>
          <p:cNvSpPr txBox="true"/>
          <p:nvPr/>
        </p:nvSpPr>
        <p:spPr>
          <a:xfrm rot="0">
            <a:off x="1057275" y="4728582"/>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plastic</a:t>
            </a:r>
          </a:p>
        </p:txBody>
      </p:sp>
      <p:sp>
        <p:nvSpPr>
          <p:cNvPr name="TextBox 10" id="10"/>
          <p:cNvSpPr txBox="true"/>
          <p:nvPr/>
        </p:nvSpPr>
        <p:spPr>
          <a:xfrm rot="0">
            <a:off x="748787" y="8013910"/>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styrofoam</a:t>
            </a:r>
          </a:p>
        </p:txBody>
      </p:sp>
      <p:sp>
        <p:nvSpPr>
          <p:cNvPr name="TextBox 11" id="11"/>
          <p:cNvSpPr txBox="true"/>
          <p:nvPr/>
        </p:nvSpPr>
        <p:spPr>
          <a:xfrm rot="0">
            <a:off x="6435107" y="8092188"/>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foil</a:t>
            </a:r>
          </a:p>
        </p:txBody>
      </p:sp>
      <p:sp>
        <p:nvSpPr>
          <p:cNvPr name="TextBox 12" id="12"/>
          <p:cNvSpPr txBox="true"/>
          <p:nvPr/>
        </p:nvSpPr>
        <p:spPr>
          <a:xfrm rot="0">
            <a:off x="14805376" y="4728582"/>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polyester</a:t>
            </a:r>
          </a:p>
        </p:txBody>
      </p:sp>
      <p:sp>
        <p:nvSpPr>
          <p:cNvPr name="Freeform 13" id="13"/>
          <p:cNvSpPr/>
          <p:nvPr/>
        </p:nvSpPr>
        <p:spPr>
          <a:xfrm flipH="false" flipV="false" rot="0">
            <a:off x="472703" y="339758"/>
            <a:ext cx="1427083" cy="1502192"/>
          </a:xfrm>
          <a:custGeom>
            <a:avLst/>
            <a:gdLst/>
            <a:ahLst/>
            <a:cxnLst/>
            <a:rect r="r" b="b" t="t" l="l"/>
            <a:pathLst>
              <a:path h="1502192" w="1427083">
                <a:moveTo>
                  <a:pt x="0" y="0"/>
                </a:moveTo>
                <a:lnTo>
                  <a:pt x="1427082" y="0"/>
                </a:lnTo>
                <a:lnTo>
                  <a:pt x="1427082" y="1502193"/>
                </a:lnTo>
                <a:lnTo>
                  <a:pt x="0" y="150219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10199949" y="2588214"/>
            <a:ext cx="3044522" cy="2169222"/>
          </a:xfrm>
          <a:custGeom>
            <a:avLst/>
            <a:gdLst/>
            <a:ahLst/>
            <a:cxnLst/>
            <a:rect r="r" b="b" t="t" l="l"/>
            <a:pathLst>
              <a:path h="2169222" w="3044522">
                <a:moveTo>
                  <a:pt x="0" y="0"/>
                </a:moveTo>
                <a:lnTo>
                  <a:pt x="3044522" y="0"/>
                </a:lnTo>
                <a:lnTo>
                  <a:pt x="3044522" y="2169221"/>
                </a:lnTo>
                <a:lnTo>
                  <a:pt x="0" y="2169221"/>
                </a:lnTo>
                <a:lnTo>
                  <a:pt x="0" y="0"/>
                </a:lnTo>
                <a:close/>
              </a:path>
            </a:pathLst>
          </a:custGeom>
          <a:blipFill>
            <a:blip r:embed="rId11"/>
            <a:stretch>
              <a:fillRect l="0" t="0" r="0" b="0"/>
            </a:stretch>
          </a:blipFill>
        </p:spPr>
      </p:sp>
      <p:sp>
        <p:nvSpPr>
          <p:cNvPr name="Freeform 15" id="15"/>
          <p:cNvSpPr/>
          <p:nvPr/>
        </p:nvSpPr>
        <p:spPr>
          <a:xfrm flipH="false" flipV="false" rot="0">
            <a:off x="10156005" y="5971815"/>
            <a:ext cx="3193726" cy="2127820"/>
          </a:xfrm>
          <a:custGeom>
            <a:avLst/>
            <a:gdLst/>
            <a:ahLst/>
            <a:cxnLst/>
            <a:rect r="r" b="b" t="t" l="l"/>
            <a:pathLst>
              <a:path h="2127820" w="3193726">
                <a:moveTo>
                  <a:pt x="0" y="0"/>
                </a:moveTo>
                <a:lnTo>
                  <a:pt x="3193726" y="0"/>
                </a:lnTo>
                <a:lnTo>
                  <a:pt x="3193726" y="2127820"/>
                </a:lnTo>
                <a:lnTo>
                  <a:pt x="0" y="2127820"/>
                </a:lnTo>
                <a:lnTo>
                  <a:pt x="0" y="0"/>
                </a:lnTo>
                <a:close/>
              </a:path>
            </a:pathLst>
          </a:custGeom>
          <a:blipFill>
            <a:blip r:embed="rId12"/>
            <a:stretch>
              <a:fillRect l="0" t="0" r="0" b="0"/>
            </a:stretch>
          </a:blipFill>
        </p:spPr>
      </p:sp>
      <p:sp>
        <p:nvSpPr>
          <p:cNvPr name="Freeform 16" id="16"/>
          <p:cNvSpPr/>
          <p:nvPr/>
        </p:nvSpPr>
        <p:spPr>
          <a:xfrm flipH="false" flipV="false" rot="0">
            <a:off x="5019102" y="2588214"/>
            <a:ext cx="3952031" cy="2167961"/>
          </a:xfrm>
          <a:custGeom>
            <a:avLst/>
            <a:gdLst/>
            <a:ahLst/>
            <a:cxnLst/>
            <a:rect r="r" b="b" t="t" l="l"/>
            <a:pathLst>
              <a:path h="2167961" w="3952031">
                <a:moveTo>
                  <a:pt x="0" y="0"/>
                </a:moveTo>
                <a:lnTo>
                  <a:pt x="3952031" y="0"/>
                </a:lnTo>
                <a:lnTo>
                  <a:pt x="3952031" y="2167961"/>
                </a:lnTo>
                <a:lnTo>
                  <a:pt x="0" y="2167961"/>
                </a:lnTo>
                <a:lnTo>
                  <a:pt x="0" y="0"/>
                </a:lnTo>
                <a:close/>
              </a:path>
            </a:pathLst>
          </a:custGeom>
          <a:blipFill>
            <a:blip r:embed="rId13"/>
            <a:stretch>
              <a:fillRect l="0" t="0" r="0" b="-2539"/>
            </a:stretch>
          </a:blipFill>
        </p:spPr>
      </p:sp>
      <p:sp>
        <p:nvSpPr>
          <p:cNvPr name="Freeform 17" id="17"/>
          <p:cNvSpPr/>
          <p:nvPr/>
        </p:nvSpPr>
        <p:spPr>
          <a:xfrm flipH="false" flipV="false" rot="0">
            <a:off x="14473816" y="6083268"/>
            <a:ext cx="2886662" cy="1912414"/>
          </a:xfrm>
          <a:custGeom>
            <a:avLst/>
            <a:gdLst/>
            <a:ahLst/>
            <a:cxnLst/>
            <a:rect r="r" b="b" t="t" l="l"/>
            <a:pathLst>
              <a:path h="1912414" w="2886662">
                <a:moveTo>
                  <a:pt x="0" y="0"/>
                </a:moveTo>
                <a:lnTo>
                  <a:pt x="2886663" y="0"/>
                </a:lnTo>
                <a:lnTo>
                  <a:pt x="2886663" y="1912414"/>
                </a:lnTo>
                <a:lnTo>
                  <a:pt x="0" y="1912414"/>
                </a:lnTo>
                <a:lnTo>
                  <a:pt x="0" y="0"/>
                </a:lnTo>
                <a:close/>
              </a:path>
            </a:pathLst>
          </a:custGeom>
          <a:blipFill>
            <a:blip r:embed="rId14"/>
            <a:stretch>
              <a:fillRect l="0" t="0" r="0" b="0"/>
            </a:stretch>
          </a:blipFill>
        </p:spPr>
      </p:sp>
      <p:sp>
        <p:nvSpPr>
          <p:cNvPr name="TextBox 18" id="18"/>
          <p:cNvSpPr txBox="true"/>
          <p:nvPr/>
        </p:nvSpPr>
        <p:spPr>
          <a:xfrm rot="0">
            <a:off x="10314249" y="4728582"/>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food scraps</a:t>
            </a:r>
          </a:p>
        </p:txBody>
      </p:sp>
      <p:sp>
        <p:nvSpPr>
          <p:cNvPr name="TextBox 19" id="19"/>
          <p:cNvSpPr txBox="true"/>
          <p:nvPr/>
        </p:nvSpPr>
        <p:spPr>
          <a:xfrm rot="0">
            <a:off x="11084075" y="8092188"/>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paper</a:t>
            </a:r>
          </a:p>
        </p:txBody>
      </p:sp>
      <p:sp>
        <p:nvSpPr>
          <p:cNvPr name="TextBox 20" id="20"/>
          <p:cNvSpPr txBox="true"/>
          <p:nvPr/>
        </p:nvSpPr>
        <p:spPr>
          <a:xfrm rot="0">
            <a:off x="6149899" y="4728582"/>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wood</a:t>
            </a:r>
          </a:p>
        </p:txBody>
      </p:sp>
      <p:sp>
        <p:nvSpPr>
          <p:cNvPr name="TextBox 21" id="21"/>
          <p:cNvSpPr txBox="true"/>
          <p:nvPr/>
        </p:nvSpPr>
        <p:spPr>
          <a:xfrm rot="0">
            <a:off x="15193207" y="8013910"/>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wool</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55495" y="788901"/>
            <a:ext cx="898409" cy="1097294"/>
          </a:xfrm>
          <a:custGeom>
            <a:avLst/>
            <a:gdLst/>
            <a:ahLst/>
            <a:cxnLst/>
            <a:rect r="r" b="b" t="t" l="l"/>
            <a:pathLst>
              <a:path h="1097294" w="898409">
                <a:moveTo>
                  <a:pt x="0" y="0"/>
                </a:moveTo>
                <a:lnTo>
                  <a:pt x="898410" y="0"/>
                </a:lnTo>
                <a:lnTo>
                  <a:pt x="898410" y="1097293"/>
                </a:lnTo>
                <a:lnTo>
                  <a:pt x="0" y="10972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5376028" y="3154130"/>
            <a:ext cx="15768379" cy="2726444"/>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Plastic is non-biodegradable. </a:t>
            </a:r>
          </a:p>
          <a:p>
            <a:pPr algn="l">
              <a:lnSpc>
                <a:spcPts val="7223"/>
              </a:lnSpc>
            </a:pPr>
            <a:r>
              <a:rPr lang="en-US" sz="5159">
                <a:solidFill>
                  <a:srgbClr val="000000"/>
                </a:solidFill>
                <a:latin typeface="Lato"/>
                <a:ea typeface="Lato"/>
                <a:cs typeface="Lato"/>
                <a:sym typeface="Lato"/>
              </a:rPr>
              <a:t>This means it cannot break down naturally. </a:t>
            </a:r>
          </a:p>
          <a:p>
            <a:pPr algn="l">
              <a:lnSpc>
                <a:spcPts val="7223"/>
              </a:lnSpc>
            </a:pPr>
            <a:r>
              <a:rPr lang="en-US" sz="5159">
                <a:solidFill>
                  <a:srgbClr val="000000"/>
                </a:solidFill>
                <a:latin typeface="Lato"/>
                <a:ea typeface="Lato"/>
                <a:cs typeface="Lato"/>
                <a:sym typeface="Lato"/>
              </a:rPr>
              <a:t>Let me show you some problems of this.</a:t>
            </a:r>
          </a:p>
        </p:txBody>
      </p:sp>
      <p:grpSp>
        <p:nvGrpSpPr>
          <p:cNvPr name="Group 6" id="6"/>
          <p:cNvGrpSpPr/>
          <p:nvPr/>
        </p:nvGrpSpPr>
        <p:grpSpPr>
          <a:xfrm rot="0">
            <a:off x="655495" y="2531356"/>
            <a:ext cx="4388569" cy="5548765"/>
            <a:chOff x="0" y="0"/>
            <a:chExt cx="5851425" cy="7398354"/>
          </a:xfrm>
        </p:grpSpPr>
        <p:sp>
          <p:nvSpPr>
            <p:cNvPr name="Freeform 7" id="7"/>
            <p:cNvSpPr/>
            <p:nvPr/>
          </p:nvSpPr>
          <p:spPr>
            <a:xfrm flipH="false" flipV="false" rot="0">
              <a:off x="0" y="0"/>
              <a:ext cx="5851425" cy="7398354"/>
            </a:xfrm>
            <a:custGeom>
              <a:avLst/>
              <a:gdLst/>
              <a:ahLst/>
              <a:cxnLst/>
              <a:rect r="r" b="b" t="t" l="l"/>
              <a:pathLst>
                <a:path h="7398354" w="5851425">
                  <a:moveTo>
                    <a:pt x="0" y="0"/>
                  </a:moveTo>
                  <a:lnTo>
                    <a:pt x="5851425" y="0"/>
                  </a:lnTo>
                  <a:lnTo>
                    <a:pt x="5851425" y="7398354"/>
                  </a:lnTo>
                  <a:lnTo>
                    <a:pt x="0" y="73983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true" flipV="false" rot="0">
              <a:off x="1738953" y="1252255"/>
              <a:ext cx="1693773" cy="2171503"/>
            </a:xfrm>
            <a:custGeom>
              <a:avLst/>
              <a:gdLst/>
              <a:ahLst/>
              <a:cxnLst/>
              <a:rect r="r" b="b" t="t" l="l"/>
              <a:pathLst>
                <a:path h="2171503" w="1693773">
                  <a:moveTo>
                    <a:pt x="1693772" y="0"/>
                  </a:moveTo>
                  <a:lnTo>
                    <a:pt x="0" y="0"/>
                  </a:lnTo>
                  <a:lnTo>
                    <a:pt x="0" y="2171503"/>
                  </a:lnTo>
                  <a:lnTo>
                    <a:pt x="1693772" y="2171503"/>
                  </a:lnTo>
                  <a:lnTo>
                    <a:pt x="1693772"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55495" y="341707"/>
            <a:ext cx="898409" cy="1097294"/>
          </a:xfrm>
          <a:custGeom>
            <a:avLst/>
            <a:gdLst/>
            <a:ahLst/>
            <a:cxnLst/>
            <a:rect r="r" b="b" t="t" l="l"/>
            <a:pathLst>
              <a:path h="1097294" w="898409">
                <a:moveTo>
                  <a:pt x="0" y="0"/>
                </a:moveTo>
                <a:lnTo>
                  <a:pt x="898410" y="0"/>
                </a:lnTo>
                <a:lnTo>
                  <a:pt x="898410" y="1097294"/>
                </a:lnTo>
                <a:lnTo>
                  <a:pt x="0" y="10972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1392562" y="3264369"/>
            <a:ext cx="2820459" cy="1984041"/>
          </a:xfrm>
          <a:custGeom>
            <a:avLst/>
            <a:gdLst/>
            <a:ahLst/>
            <a:cxnLst/>
            <a:rect r="r" b="b" t="t" l="l"/>
            <a:pathLst>
              <a:path h="1984041" w="2820459">
                <a:moveTo>
                  <a:pt x="0" y="0"/>
                </a:moveTo>
                <a:lnTo>
                  <a:pt x="2820460" y="0"/>
                </a:lnTo>
                <a:lnTo>
                  <a:pt x="2820460" y="1984041"/>
                </a:lnTo>
                <a:lnTo>
                  <a:pt x="0" y="1984041"/>
                </a:lnTo>
                <a:lnTo>
                  <a:pt x="0" y="0"/>
                </a:lnTo>
                <a:close/>
              </a:path>
            </a:pathLst>
          </a:custGeom>
          <a:blipFill>
            <a:blip r:embed="rId7"/>
            <a:stretch>
              <a:fillRect l="-2791" t="0" r="-2791" b="0"/>
            </a:stretch>
          </a:blipFill>
        </p:spPr>
      </p:sp>
      <p:grpSp>
        <p:nvGrpSpPr>
          <p:cNvPr name="Group 6" id="6"/>
          <p:cNvGrpSpPr/>
          <p:nvPr/>
        </p:nvGrpSpPr>
        <p:grpSpPr>
          <a:xfrm rot="0">
            <a:off x="218459" y="8079337"/>
            <a:ext cx="1620482" cy="2048885"/>
            <a:chOff x="0" y="0"/>
            <a:chExt cx="2160642" cy="2731846"/>
          </a:xfrm>
        </p:grpSpPr>
        <p:sp>
          <p:nvSpPr>
            <p:cNvPr name="Freeform 7" id="7"/>
            <p:cNvSpPr/>
            <p:nvPr/>
          </p:nvSpPr>
          <p:spPr>
            <a:xfrm flipH="false" flipV="false" rot="0">
              <a:off x="0" y="0"/>
              <a:ext cx="2160642" cy="2731846"/>
            </a:xfrm>
            <a:custGeom>
              <a:avLst/>
              <a:gdLst/>
              <a:ahLst/>
              <a:cxnLst/>
              <a:rect r="r" b="b" t="t" l="l"/>
              <a:pathLst>
                <a:path h="2731846" w="2160642">
                  <a:moveTo>
                    <a:pt x="0" y="0"/>
                  </a:moveTo>
                  <a:lnTo>
                    <a:pt x="2160642" y="0"/>
                  </a:lnTo>
                  <a:lnTo>
                    <a:pt x="2160642" y="2731846"/>
                  </a:lnTo>
                  <a:lnTo>
                    <a:pt x="0" y="27318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016522" y="647485"/>
              <a:ext cx="625426" cy="801829"/>
            </a:xfrm>
            <a:custGeom>
              <a:avLst/>
              <a:gdLst/>
              <a:ahLst/>
              <a:cxnLst/>
              <a:rect r="r" b="b" t="t" l="l"/>
              <a:pathLst>
                <a:path h="801829" w="625426">
                  <a:moveTo>
                    <a:pt x="0" y="0"/>
                  </a:moveTo>
                  <a:lnTo>
                    <a:pt x="625427" y="0"/>
                  </a:lnTo>
                  <a:lnTo>
                    <a:pt x="625427" y="801829"/>
                  </a:lnTo>
                  <a:lnTo>
                    <a:pt x="0" y="80182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
        <p:nvSpPr>
          <p:cNvPr name="Freeform 9" id="9"/>
          <p:cNvSpPr/>
          <p:nvPr/>
        </p:nvSpPr>
        <p:spPr>
          <a:xfrm flipH="false" flipV="false" rot="0">
            <a:off x="7763235" y="3362858"/>
            <a:ext cx="2761530" cy="1885552"/>
          </a:xfrm>
          <a:custGeom>
            <a:avLst/>
            <a:gdLst/>
            <a:ahLst/>
            <a:cxnLst/>
            <a:rect r="r" b="b" t="t" l="l"/>
            <a:pathLst>
              <a:path h="1885552" w="2761530">
                <a:moveTo>
                  <a:pt x="0" y="0"/>
                </a:moveTo>
                <a:lnTo>
                  <a:pt x="2761530" y="0"/>
                </a:lnTo>
                <a:lnTo>
                  <a:pt x="2761530" y="1885552"/>
                </a:lnTo>
                <a:lnTo>
                  <a:pt x="0" y="1885552"/>
                </a:lnTo>
                <a:lnTo>
                  <a:pt x="0" y="0"/>
                </a:lnTo>
                <a:close/>
              </a:path>
            </a:pathLst>
          </a:custGeom>
          <a:blipFill>
            <a:blip r:embed="rId12"/>
            <a:stretch>
              <a:fillRect l="0" t="0" r="0" b="-4533"/>
            </a:stretch>
          </a:blipFill>
        </p:spPr>
      </p:sp>
      <p:sp>
        <p:nvSpPr>
          <p:cNvPr name="Freeform 10" id="10"/>
          <p:cNvSpPr/>
          <p:nvPr/>
        </p:nvSpPr>
        <p:spPr>
          <a:xfrm flipH="false" flipV="false" rot="0">
            <a:off x="4065022" y="3362858"/>
            <a:ext cx="2830096" cy="1885552"/>
          </a:xfrm>
          <a:custGeom>
            <a:avLst/>
            <a:gdLst/>
            <a:ahLst/>
            <a:cxnLst/>
            <a:rect r="r" b="b" t="t" l="l"/>
            <a:pathLst>
              <a:path h="1885552" w="2830096">
                <a:moveTo>
                  <a:pt x="0" y="0"/>
                </a:moveTo>
                <a:lnTo>
                  <a:pt x="2830097" y="0"/>
                </a:lnTo>
                <a:lnTo>
                  <a:pt x="2830097" y="1885552"/>
                </a:lnTo>
                <a:lnTo>
                  <a:pt x="0" y="1885552"/>
                </a:lnTo>
                <a:lnTo>
                  <a:pt x="0" y="0"/>
                </a:lnTo>
                <a:close/>
              </a:path>
            </a:pathLst>
          </a:custGeom>
          <a:blipFill>
            <a:blip r:embed="rId13"/>
            <a:stretch>
              <a:fillRect l="0" t="0" r="0" b="0"/>
            </a:stretch>
          </a:blipFill>
        </p:spPr>
      </p:sp>
      <p:sp>
        <p:nvSpPr>
          <p:cNvPr name="Freeform 11" id="11"/>
          <p:cNvSpPr/>
          <p:nvPr/>
        </p:nvSpPr>
        <p:spPr>
          <a:xfrm flipH="false" flipV="false" rot="0">
            <a:off x="740851" y="3362858"/>
            <a:ext cx="2029856" cy="1885552"/>
          </a:xfrm>
          <a:custGeom>
            <a:avLst/>
            <a:gdLst/>
            <a:ahLst/>
            <a:cxnLst/>
            <a:rect r="r" b="b" t="t" l="l"/>
            <a:pathLst>
              <a:path h="1885552" w="2029856">
                <a:moveTo>
                  <a:pt x="0" y="0"/>
                </a:moveTo>
                <a:lnTo>
                  <a:pt x="2029856" y="0"/>
                </a:lnTo>
                <a:lnTo>
                  <a:pt x="2029856" y="1885552"/>
                </a:lnTo>
                <a:lnTo>
                  <a:pt x="0" y="1885552"/>
                </a:lnTo>
                <a:lnTo>
                  <a:pt x="0" y="0"/>
                </a:lnTo>
                <a:close/>
              </a:path>
            </a:pathLst>
          </a:custGeom>
          <a:blipFill>
            <a:blip r:embed="rId14"/>
            <a:stretch>
              <a:fillRect l="-42566" t="-2254" r="0" b="0"/>
            </a:stretch>
          </a:blipFill>
        </p:spPr>
      </p:sp>
      <p:sp>
        <p:nvSpPr>
          <p:cNvPr name="Freeform 12" id="12"/>
          <p:cNvSpPr/>
          <p:nvPr/>
        </p:nvSpPr>
        <p:spPr>
          <a:xfrm flipH="false" flipV="false" rot="0">
            <a:off x="15013136" y="3137378"/>
            <a:ext cx="2484194" cy="2111032"/>
          </a:xfrm>
          <a:custGeom>
            <a:avLst/>
            <a:gdLst/>
            <a:ahLst/>
            <a:cxnLst/>
            <a:rect r="r" b="b" t="t" l="l"/>
            <a:pathLst>
              <a:path h="2111032" w="2484194">
                <a:moveTo>
                  <a:pt x="0" y="0"/>
                </a:moveTo>
                <a:lnTo>
                  <a:pt x="2484195" y="0"/>
                </a:lnTo>
                <a:lnTo>
                  <a:pt x="2484195" y="2111032"/>
                </a:lnTo>
                <a:lnTo>
                  <a:pt x="0" y="2111032"/>
                </a:lnTo>
                <a:lnTo>
                  <a:pt x="0" y="0"/>
                </a:lnTo>
                <a:close/>
              </a:path>
            </a:pathLst>
          </a:custGeom>
          <a:blipFill>
            <a:blip r:embed="rId15"/>
            <a:stretch>
              <a:fillRect l="-24785" t="-8619" r="-40951" b="-21077"/>
            </a:stretch>
          </a:blipFill>
        </p:spPr>
      </p:sp>
      <p:sp>
        <p:nvSpPr>
          <p:cNvPr name="TextBox 13" id="13"/>
          <p:cNvSpPr txBox="true"/>
          <p:nvPr/>
        </p:nvSpPr>
        <p:spPr>
          <a:xfrm rot="0">
            <a:off x="2203402" y="384382"/>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Examples of plastic pollution</a:t>
            </a:r>
          </a:p>
        </p:txBody>
      </p:sp>
      <p:sp>
        <p:nvSpPr>
          <p:cNvPr name="TextBox 14" id="14"/>
          <p:cNvSpPr txBox="true"/>
          <p:nvPr/>
        </p:nvSpPr>
        <p:spPr>
          <a:xfrm rot="0">
            <a:off x="426630" y="5684727"/>
            <a:ext cx="2981168" cy="1305022"/>
          </a:xfrm>
          <a:prstGeom prst="rect">
            <a:avLst/>
          </a:prstGeom>
        </p:spPr>
        <p:txBody>
          <a:bodyPr anchor="t" rtlCol="false" tIns="0" lIns="0" bIns="0" rIns="0">
            <a:spAutoFit/>
          </a:bodyPr>
          <a:lstStyle/>
          <a:p>
            <a:pPr algn="ctr">
              <a:lnSpc>
                <a:spcPts val="5244"/>
              </a:lnSpc>
            </a:pPr>
            <a:r>
              <a:rPr lang="en-US" sz="3746">
                <a:solidFill>
                  <a:srgbClr val="000000"/>
                </a:solidFill>
                <a:latin typeface="Lato"/>
                <a:ea typeface="Lato"/>
                <a:cs typeface="Lato"/>
                <a:sym typeface="Lato"/>
              </a:rPr>
              <a:t>Litter in parks and streets</a:t>
            </a:r>
          </a:p>
        </p:txBody>
      </p:sp>
      <p:sp>
        <p:nvSpPr>
          <p:cNvPr name="TextBox 15" id="15"/>
          <p:cNvSpPr txBox="true"/>
          <p:nvPr/>
        </p:nvSpPr>
        <p:spPr>
          <a:xfrm rot="0">
            <a:off x="4067295" y="5684727"/>
            <a:ext cx="3200041" cy="1305022"/>
          </a:xfrm>
          <a:prstGeom prst="rect">
            <a:avLst/>
          </a:prstGeom>
        </p:spPr>
        <p:txBody>
          <a:bodyPr anchor="t" rtlCol="false" tIns="0" lIns="0" bIns="0" rIns="0">
            <a:spAutoFit/>
          </a:bodyPr>
          <a:lstStyle/>
          <a:p>
            <a:pPr algn="ctr">
              <a:lnSpc>
                <a:spcPts val="5244"/>
              </a:lnSpc>
            </a:pPr>
            <a:r>
              <a:rPr lang="en-US" sz="3746">
                <a:solidFill>
                  <a:srgbClr val="000000"/>
                </a:solidFill>
                <a:latin typeface="Lato"/>
                <a:ea typeface="Lato"/>
                <a:cs typeface="Lato"/>
                <a:sym typeface="Lato"/>
              </a:rPr>
              <a:t>Plastic in rivers and oceans</a:t>
            </a:r>
          </a:p>
        </p:txBody>
      </p:sp>
      <p:sp>
        <p:nvSpPr>
          <p:cNvPr name="TextBox 16" id="16"/>
          <p:cNvSpPr txBox="true"/>
          <p:nvPr/>
        </p:nvSpPr>
        <p:spPr>
          <a:xfrm rot="0">
            <a:off x="7524526" y="5684727"/>
            <a:ext cx="3325112" cy="2619472"/>
          </a:xfrm>
          <a:prstGeom prst="rect">
            <a:avLst/>
          </a:prstGeom>
        </p:spPr>
        <p:txBody>
          <a:bodyPr anchor="t" rtlCol="false" tIns="0" lIns="0" bIns="0" rIns="0">
            <a:spAutoFit/>
          </a:bodyPr>
          <a:lstStyle/>
          <a:p>
            <a:pPr algn="ctr">
              <a:lnSpc>
                <a:spcPts val="5244"/>
              </a:lnSpc>
            </a:pPr>
            <a:r>
              <a:rPr lang="en-US" sz="3746">
                <a:solidFill>
                  <a:srgbClr val="000000"/>
                </a:solidFill>
                <a:latin typeface="Lato"/>
                <a:ea typeface="Lato"/>
                <a:cs typeface="Lato"/>
                <a:sym typeface="Lato"/>
              </a:rPr>
              <a:t>Non-biodegradable plastic in landfills</a:t>
            </a:r>
          </a:p>
        </p:txBody>
      </p:sp>
      <p:sp>
        <p:nvSpPr>
          <p:cNvPr name="TextBox 17" id="17"/>
          <p:cNvSpPr txBox="true"/>
          <p:nvPr/>
        </p:nvSpPr>
        <p:spPr>
          <a:xfrm rot="0">
            <a:off x="11392562" y="5684727"/>
            <a:ext cx="3106238" cy="1962247"/>
          </a:xfrm>
          <a:prstGeom prst="rect">
            <a:avLst/>
          </a:prstGeom>
        </p:spPr>
        <p:txBody>
          <a:bodyPr anchor="t" rtlCol="false" tIns="0" lIns="0" bIns="0" rIns="0">
            <a:spAutoFit/>
          </a:bodyPr>
          <a:lstStyle/>
          <a:p>
            <a:pPr algn="ctr">
              <a:lnSpc>
                <a:spcPts val="5244"/>
              </a:lnSpc>
            </a:pPr>
            <a:r>
              <a:rPr lang="en-US" sz="3746">
                <a:solidFill>
                  <a:srgbClr val="000000"/>
                </a:solidFill>
                <a:latin typeface="Lato"/>
                <a:ea typeface="Lato"/>
                <a:cs typeface="Lato"/>
                <a:sym typeface="Lato"/>
              </a:rPr>
              <a:t>Burning plastic releases pollution</a:t>
            </a:r>
          </a:p>
        </p:txBody>
      </p:sp>
      <p:sp>
        <p:nvSpPr>
          <p:cNvPr name="TextBox 18" id="18"/>
          <p:cNvSpPr txBox="true"/>
          <p:nvPr/>
        </p:nvSpPr>
        <p:spPr>
          <a:xfrm rot="0">
            <a:off x="15013136" y="5684727"/>
            <a:ext cx="3106238" cy="1962247"/>
          </a:xfrm>
          <a:prstGeom prst="rect">
            <a:avLst/>
          </a:prstGeom>
        </p:spPr>
        <p:txBody>
          <a:bodyPr anchor="t" rtlCol="false" tIns="0" lIns="0" bIns="0" rIns="0">
            <a:spAutoFit/>
          </a:bodyPr>
          <a:lstStyle/>
          <a:p>
            <a:pPr algn="ctr">
              <a:lnSpc>
                <a:spcPts val="5244"/>
              </a:lnSpc>
            </a:pPr>
            <a:r>
              <a:rPr lang="en-US" sz="3746">
                <a:solidFill>
                  <a:srgbClr val="000000"/>
                </a:solidFill>
                <a:latin typeface="Lato"/>
                <a:ea typeface="Lato"/>
                <a:cs typeface="Lato"/>
                <a:sym typeface="Lato"/>
              </a:rPr>
              <a:t>Animals ingest plastic by mistake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4839142" y="5793280"/>
            <a:ext cx="3977768" cy="2798145"/>
          </a:xfrm>
          <a:custGeom>
            <a:avLst/>
            <a:gdLst/>
            <a:ahLst/>
            <a:cxnLst/>
            <a:rect r="r" b="b" t="t" l="l"/>
            <a:pathLst>
              <a:path h="2798145" w="3977768">
                <a:moveTo>
                  <a:pt x="0" y="0"/>
                </a:moveTo>
                <a:lnTo>
                  <a:pt x="3977768" y="0"/>
                </a:lnTo>
                <a:lnTo>
                  <a:pt x="3977768" y="2798145"/>
                </a:lnTo>
                <a:lnTo>
                  <a:pt x="0" y="2798145"/>
                </a:lnTo>
                <a:lnTo>
                  <a:pt x="0" y="0"/>
                </a:lnTo>
                <a:close/>
              </a:path>
            </a:pathLst>
          </a:custGeom>
          <a:blipFill>
            <a:blip r:embed="rId5"/>
            <a:stretch>
              <a:fillRect l="-2791" t="0" r="-2791" b="0"/>
            </a:stretch>
          </a:blipFill>
        </p:spPr>
      </p:sp>
      <p:grpSp>
        <p:nvGrpSpPr>
          <p:cNvPr name="Group 5" id="5"/>
          <p:cNvGrpSpPr/>
          <p:nvPr/>
        </p:nvGrpSpPr>
        <p:grpSpPr>
          <a:xfrm rot="0">
            <a:off x="218459" y="8079337"/>
            <a:ext cx="1620482" cy="2048885"/>
            <a:chOff x="0" y="0"/>
            <a:chExt cx="2160642" cy="2731846"/>
          </a:xfrm>
        </p:grpSpPr>
        <p:sp>
          <p:nvSpPr>
            <p:cNvPr name="Freeform 6" id="6"/>
            <p:cNvSpPr/>
            <p:nvPr/>
          </p:nvSpPr>
          <p:spPr>
            <a:xfrm flipH="false" flipV="false" rot="0">
              <a:off x="0" y="0"/>
              <a:ext cx="2160642" cy="2731846"/>
            </a:xfrm>
            <a:custGeom>
              <a:avLst/>
              <a:gdLst/>
              <a:ahLst/>
              <a:cxnLst/>
              <a:rect r="r" b="b" t="t" l="l"/>
              <a:pathLst>
                <a:path h="2731846" w="2160642">
                  <a:moveTo>
                    <a:pt x="0" y="0"/>
                  </a:moveTo>
                  <a:lnTo>
                    <a:pt x="2160642" y="0"/>
                  </a:lnTo>
                  <a:lnTo>
                    <a:pt x="2160642" y="2731846"/>
                  </a:lnTo>
                  <a:lnTo>
                    <a:pt x="0" y="27318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016522" y="647485"/>
              <a:ext cx="625426" cy="801829"/>
            </a:xfrm>
            <a:custGeom>
              <a:avLst/>
              <a:gdLst/>
              <a:ahLst/>
              <a:cxnLst/>
              <a:rect r="r" b="b" t="t" l="l"/>
              <a:pathLst>
                <a:path h="801829" w="625426">
                  <a:moveTo>
                    <a:pt x="0" y="0"/>
                  </a:moveTo>
                  <a:lnTo>
                    <a:pt x="625427" y="0"/>
                  </a:lnTo>
                  <a:lnTo>
                    <a:pt x="625427" y="801829"/>
                  </a:lnTo>
                  <a:lnTo>
                    <a:pt x="0" y="80182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sp>
        <p:nvSpPr>
          <p:cNvPr name="Freeform 8" id="8"/>
          <p:cNvSpPr/>
          <p:nvPr/>
        </p:nvSpPr>
        <p:spPr>
          <a:xfrm flipH="false" flipV="false" rot="0">
            <a:off x="12148597" y="2116737"/>
            <a:ext cx="3894658" cy="2659243"/>
          </a:xfrm>
          <a:custGeom>
            <a:avLst/>
            <a:gdLst/>
            <a:ahLst/>
            <a:cxnLst/>
            <a:rect r="r" b="b" t="t" l="l"/>
            <a:pathLst>
              <a:path h="2659243" w="3894658">
                <a:moveTo>
                  <a:pt x="0" y="0"/>
                </a:moveTo>
                <a:lnTo>
                  <a:pt x="3894659" y="0"/>
                </a:lnTo>
                <a:lnTo>
                  <a:pt x="3894659" y="2659244"/>
                </a:lnTo>
                <a:lnTo>
                  <a:pt x="0" y="2659244"/>
                </a:lnTo>
                <a:lnTo>
                  <a:pt x="0" y="0"/>
                </a:lnTo>
                <a:close/>
              </a:path>
            </a:pathLst>
          </a:custGeom>
          <a:blipFill>
            <a:blip r:embed="rId10"/>
            <a:stretch>
              <a:fillRect l="0" t="0" r="0" b="-4533"/>
            </a:stretch>
          </a:blipFill>
        </p:spPr>
      </p:sp>
      <p:sp>
        <p:nvSpPr>
          <p:cNvPr name="Freeform 9" id="9"/>
          <p:cNvSpPr/>
          <p:nvPr/>
        </p:nvSpPr>
        <p:spPr>
          <a:xfrm flipH="false" flipV="false" rot="0">
            <a:off x="6932910" y="2116737"/>
            <a:ext cx="3991360" cy="2659243"/>
          </a:xfrm>
          <a:custGeom>
            <a:avLst/>
            <a:gdLst/>
            <a:ahLst/>
            <a:cxnLst/>
            <a:rect r="r" b="b" t="t" l="l"/>
            <a:pathLst>
              <a:path h="2659243" w="3991360">
                <a:moveTo>
                  <a:pt x="0" y="0"/>
                </a:moveTo>
                <a:lnTo>
                  <a:pt x="3991360" y="0"/>
                </a:lnTo>
                <a:lnTo>
                  <a:pt x="3991360" y="2659244"/>
                </a:lnTo>
                <a:lnTo>
                  <a:pt x="0" y="2659244"/>
                </a:lnTo>
                <a:lnTo>
                  <a:pt x="0" y="0"/>
                </a:lnTo>
                <a:close/>
              </a:path>
            </a:pathLst>
          </a:custGeom>
          <a:blipFill>
            <a:blip r:embed="rId11"/>
            <a:stretch>
              <a:fillRect l="0" t="0" r="0" b="0"/>
            </a:stretch>
          </a:blipFill>
        </p:spPr>
      </p:sp>
      <p:sp>
        <p:nvSpPr>
          <p:cNvPr name="Freeform 10" id="10"/>
          <p:cNvSpPr/>
          <p:nvPr/>
        </p:nvSpPr>
        <p:spPr>
          <a:xfrm flipH="false" flipV="false" rot="0">
            <a:off x="2244744" y="2116737"/>
            <a:ext cx="2862760" cy="2659243"/>
          </a:xfrm>
          <a:custGeom>
            <a:avLst/>
            <a:gdLst/>
            <a:ahLst/>
            <a:cxnLst/>
            <a:rect r="r" b="b" t="t" l="l"/>
            <a:pathLst>
              <a:path h="2659243" w="2862760">
                <a:moveTo>
                  <a:pt x="0" y="0"/>
                </a:moveTo>
                <a:lnTo>
                  <a:pt x="2862760" y="0"/>
                </a:lnTo>
                <a:lnTo>
                  <a:pt x="2862760" y="2659244"/>
                </a:lnTo>
                <a:lnTo>
                  <a:pt x="0" y="2659244"/>
                </a:lnTo>
                <a:lnTo>
                  <a:pt x="0" y="0"/>
                </a:lnTo>
                <a:close/>
              </a:path>
            </a:pathLst>
          </a:custGeom>
          <a:blipFill>
            <a:blip r:embed="rId12"/>
            <a:stretch>
              <a:fillRect l="-42566" t="-2254" r="0" b="0"/>
            </a:stretch>
          </a:blipFill>
        </p:spPr>
      </p:sp>
      <p:sp>
        <p:nvSpPr>
          <p:cNvPr name="Freeform 11" id="11"/>
          <p:cNvSpPr/>
          <p:nvPr/>
        </p:nvSpPr>
        <p:spPr>
          <a:xfrm flipH="false" flipV="false" rot="0">
            <a:off x="9945333" y="5614181"/>
            <a:ext cx="3503525" cy="2977244"/>
          </a:xfrm>
          <a:custGeom>
            <a:avLst/>
            <a:gdLst/>
            <a:ahLst/>
            <a:cxnLst/>
            <a:rect r="r" b="b" t="t" l="l"/>
            <a:pathLst>
              <a:path h="2977244" w="3503525">
                <a:moveTo>
                  <a:pt x="0" y="0"/>
                </a:moveTo>
                <a:lnTo>
                  <a:pt x="3503525" y="0"/>
                </a:lnTo>
                <a:lnTo>
                  <a:pt x="3503525" y="2977244"/>
                </a:lnTo>
                <a:lnTo>
                  <a:pt x="0" y="2977244"/>
                </a:lnTo>
                <a:lnTo>
                  <a:pt x="0" y="0"/>
                </a:lnTo>
                <a:close/>
              </a:path>
            </a:pathLst>
          </a:custGeom>
          <a:blipFill>
            <a:blip r:embed="rId13"/>
            <a:stretch>
              <a:fillRect l="-24785" t="-8619" r="-40951" b="-21077"/>
            </a:stretch>
          </a:blipFill>
        </p:spPr>
      </p:sp>
      <p:sp>
        <p:nvSpPr>
          <p:cNvPr name="TextBox 12" id="12"/>
          <p:cNvSpPr txBox="true"/>
          <p:nvPr/>
        </p:nvSpPr>
        <p:spPr>
          <a:xfrm rot="0">
            <a:off x="2203402" y="384382"/>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What are examples of plastic pollution?</a:t>
            </a:r>
          </a:p>
        </p:txBody>
      </p:sp>
      <p:sp>
        <p:nvSpPr>
          <p:cNvPr name="Freeform 13" id="13"/>
          <p:cNvSpPr/>
          <p:nvPr/>
        </p:nvSpPr>
        <p:spPr>
          <a:xfrm flipH="false" flipV="false" rot="0">
            <a:off x="472703" y="339758"/>
            <a:ext cx="1427083" cy="1502192"/>
          </a:xfrm>
          <a:custGeom>
            <a:avLst/>
            <a:gdLst/>
            <a:ahLst/>
            <a:cxnLst/>
            <a:rect r="r" b="b" t="t" l="l"/>
            <a:pathLst>
              <a:path h="1502192" w="1427083">
                <a:moveTo>
                  <a:pt x="0" y="0"/>
                </a:moveTo>
                <a:lnTo>
                  <a:pt x="1427082" y="0"/>
                </a:lnTo>
                <a:lnTo>
                  <a:pt x="1427082" y="1502193"/>
                </a:lnTo>
                <a:lnTo>
                  <a:pt x="0" y="150219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4" id="14"/>
          <p:cNvSpPr txBox="true"/>
          <p:nvPr/>
        </p:nvSpPr>
        <p:spPr>
          <a:xfrm rot="0">
            <a:off x="2418810" y="9018055"/>
            <a:ext cx="15869190" cy="721182"/>
          </a:xfrm>
          <a:prstGeom prst="rect">
            <a:avLst/>
          </a:prstGeom>
        </p:spPr>
        <p:txBody>
          <a:bodyPr anchor="t" rtlCol="false" tIns="0" lIns="0" bIns="0" rIns="0">
            <a:spAutoFit/>
          </a:bodyPr>
          <a:lstStyle/>
          <a:p>
            <a:pPr algn="l">
              <a:lnSpc>
                <a:spcPts val="5924"/>
              </a:lnSpc>
            </a:pPr>
            <a:r>
              <a:rPr lang="en-US" sz="4232" i="true">
                <a:solidFill>
                  <a:srgbClr val="000000"/>
                </a:solidFill>
                <a:latin typeface="Lato Italics"/>
                <a:ea typeface="Lato Italics"/>
                <a:cs typeface="Lato Italics"/>
                <a:sym typeface="Lato Italics"/>
              </a:rPr>
              <a:t>Examples of plastic pollution are _______________.</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55495" y="341707"/>
            <a:ext cx="898409" cy="1097294"/>
          </a:xfrm>
          <a:custGeom>
            <a:avLst/>
            <a:gdLst/>
            <a:ahLst/>
            <a:cxnLst/>
            <a:rect r="r" b="b" t="t" l="l"/>
            <a:pathLst>
              <a:path h="1097294" w="898409">
                <a:moveTo>
                  <a:pt x="0" y="0"/>
                </a:moveTo>
                <a:lnTo>
                  <a:pt x="898410" y="0"/>
                </a:lnTo>
                <a:lnTo>
                  <a:pt x="898410" y="1097294"/>
                </a:lnTo>
                <a:lnTo>
                  <a:pt x="0" y="10972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9276839" y="3015894"/>
            <a:ext cx="4643182" cy="3093520"/>
          </a:xfrm>
          <a:custGeom>
            <a:avLst/>
            <a:gdLst/>
            <a:ahLst/>
            <a:cxnLst/>
            <a:rect r="r" b="b" t="t" l="l"/>
            <a:pathLst>
              <a:path h="3093520" w="4643182">
                <a:moveTo>
                  <a:pt x="0" y="0"/>
                </a:moveTo>
                <a:lnTo>
                  <a:pt x="4643182" y="0"/>
                </a:lnTo>
                <a:lnTo>
                  <a:pt x="4643182" y="3093520"/>
                </a:lnTo>
                <a:lnTo>
                  <a:pt x="0" y="3093520"/>
                </a:lnTo>
                <a:lnTo>
                  <a:pt x="0" y="0"/>
                </a:lnTo>
                <a:close/>
              </a:path>
            </a:pathLst>
          </a:custGeom>
          <a:blipFill>
            <a:blip r:embed="rId7"/>
            <a:stretch>
              <a:fillRect l="0" t="0" r="0" b="0"/>
            </a:stretch>
          </a:blipFill>
        </p:spPr>
      </p:sp>
      <p:sp>
        <p:nvSpPr>
          <p:cNvPr name="Freeform 6" id="6"/>
          <p:cNvSpPr/>
          <p:nvPr/>
        </p:nvSpPr>
        <p:spPr>
          <a:xfrm flipH="false" flipV="false" rot="0">
            <a:off x="0" y="3015894"/>
            <a:ext cx="4643182" cy="3093520"/>
          </a:xfrm>
          <a:custGeom>
            <a:avLst/>
            <a:gdLst/>
            <a:ahLst/>
            <a:cxnLst/>
            <a:rect r="r" b="b" t="t" l="l"/>
            <a:pathLst>
              <a:path h="3093520" w="4643182">
                <a:moveTo>
                  <a:pt x="0" y="0"/>
                </a:moveTo>
                <a:lnTo>
                  <a:pt x="4643182" y="0"/>
                </a:lnTo>
                <a:lnTo>
                  <a:pt x="4643182" y="3093520"/>
                </a:lnTo>
                <a:lnTo>
                  <a:pt x="0" y="3093520"/>
                </a:lnTo>
                <a:lnTo>
                  <a:pt x="0" y="0"/>
                </a:lnTo>
                <a:close/>
              </a:path>
            </a:pathLst>
          </a:custGeom>
          <a:blipFill>
            <a:blip r:embed="rId8"/>
            <a:stretch>
              <a:fillRect l="0" t="0" r="0" b="0"/>
            </a:stretch>
          </a:blipFill>
        </p:spPr>
      </p:sp>
      <p:sp>
        <p:nvSpPr>
          <p:cNvPr name="Freeform 7" id="7"/>
          <p:cNvSpPr/>
          <p:nvPr/>
        </p:nvSpPr>
        <p:spPr>
          <a:xfrm flipH="false" flipV="false" rot="0">
            <a:off x="4643182" y="3015894"/>
            <a:ext cx="4643182" cy="3093520"/>
          </a:xfrm>
          <a:custGeom>
            <a:avLst/>
            <a:gdLst/>
            <a:ahLst/>
            <a:cxnLst/>
            <a:rect r="r" b="b" t="t" l="l"/>
            <a:pathLst>
              <a:path h="3093520" w="4643182">
                <a:moveTo>
                  <a:pt x="0" y="0"/>
                </a:moveTo>
                <a:lnTo>
                  <a:pt x="4643182" y="0"/>
                </a:lnTo>
                <a:lnTo>
                  <a:pt x="4643182" y="3093520"/>
                </a:lnTo>
                <a:lnTo>
                  <a:pt x="0" y="3093520"/>
                </a:lnTo>
                <a:lnTo>
                  <a:pt x="0" y="0"/>
                </a:lnTo>
                <a:close/>
              </a:path>
            </a:pathLst>
          </a:custGeom>
          <a:blipFill>
            <a:blip r:embed="rId9"/>
            <a:stretch>
              <a:fillRect l="0" t="0" r="0" b="0"/>
            </a:stretch>
          </a:blipFill>
        </p:spPr>
      </p:sp>
      <p:sp>
        <p:nvSpPr>
          <p:cNvPr name="Freeform 8" id="8"/>
          <p:cNvSpPr/>
          <p:nvPr/>
        </p:nvSpPr>
        <p:spPr>
          <a:xfrm flipH="false" flipV="false" rot="0">
            <a:off x="13920021" y="3015894"/>
            <a:ext cx="4643182" cy="3093520"/>
          </a:xfrm>
          <a:custGeom>
            <a:avLst/>
            <a:gdLst/>
            <a:ahLst/>
            <a:cxnLst/>
            <a:rect r="r" b="b" t="t" l="l"/>
            <a:pathLst>
              <a:path h="3093520" w="4643182">
                <a:moveTo>
                  <a:pt x="0" y="0"/>
                </a:moveTo>
                <a:lnTo>
                  <a:pt x="4643182" y="0"/>
                </a:lnTo>
                <a:lnTo>
                  <a:pt x="4643182" y="3093520"/>
                </a:lnTo>
                <a:lnTo>
                  <a:pt x="0" y="3093520"/>
                </a:lnTo>
                <a:lnTo>
                  <a:pt x="0" y="0"/>
                </a:lnTo>
                <a:close/>
              </a:path>
            </a:pathLst>
          </a:custGeom>
          <a:blipFill>
            <a:blip r:embed="rId10"/>
            <a:stretch>
              <a:fillRect l="0" t="0" r="0" b="0"/>
            </a:stretch>
          </a:blipFill>
        </p:spPr>
      </p:sp>
      <p:sp>
        <p:nvSpPr>
          <p:cNvPr name="Freeform 9" id="9"/>
          <p:cNvSpPr/>
          <p:nvPr/>
        </p:nvSpPr>
        <p:spPr>
          <a:xfrm flipH="false" flipV="false" rot="0">
            <a:off x="3903996" y="6329099"/>
            <a:ext cx="1478373" cy="596893"/>
          </a:xfrm>
          <a:custGeom>
            <a:avLst/>
            <a:gdLst/>
            <a:ahLst/>
            <a:cxnLst/>
            <a:rect r="r" b="b" t="t" l="l"/>
            <a:pathLst>
              <a:path h="596893" w="1478373">
                <a:moveTo>
                  <a:pt x="0" y="0"/>
                </a:moveTo>
                <a:lnTo>
                  <a:pt x="1478373" y="0"/>
                </a:lnTo>
                <a:lnTo>
                  <a:pt x="1478373" y="596893"/>
                </a:lnTo>
                <a:lnTo>
                  <a:pt x="0" y="5968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0" id="10"/>
          <p:cNvSpPr txBox="true"/>
          <p:nvPr/>
        </p:nvSpPr>
        <p:spPr>
          <a:xfrm rot="0">
            <a:off x="2203402" y="384382"/>
            <a:ext cx="15768379" cy="18120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Plastic pollution </a:t>
            </a:r>
          </a:p>
          <a:p>
            <a:pPr algn="l">
              <a:lnSpc>
                <a:spcPts val="7223"/>
              </a:lnSpc>
            </a:pPr>
            <a:r>
              <a:rPr lang="en-US" sz="5159">
                <a:solidFill>
                  <a:srgbClr val="000000"/>
                </a:solidFill>
                <a:latin typeface="Lato"/>
                <a:ea typeface="Lato"/>
                <a:cs typeface="Lato"/>
                <a:sym typeface="Lato"/>
              </a:rPr>
              <a:t>Sarah and the plastic bag</a:t>
            </a:r>
          </a:p>
        </p:txBody>
      </p:sp>
      <p:sp>
        <p:nvSpPr>
          <p:cNvPr name="Freeform 11" id="11"/>
          <p:cNvSpPr/>
          <p:nvPr/>
        </p:nvSpPr>
        <p:spPr>
          <a:xfrm flipH="false" flipV="false" rot="0">
            <a:off x="8609218" y="6329099"/>
            <a:ext cx="1478373" cy="596893"/>
          </a:xfrm>
          <a:custGeom>
            <a:avLst/>
            <a:gdLst/>
            <a:ahLst/>
            <a:cxnLst/>
            <a:rect r="r" b="b" t="t" l="l"/>
            <a:pathLst>
              <a:path h="596893" w="1478373">
                <a:moveTo>
                  <a:pt x="0" y="0"/>
                </a:moveTo>
                <a:lnTo>
                  <a:pt x="1478373" y="0"/>
                </a:lnTo>
                <a:lnTo>
                  <a:pt x="1478373" y="596893"/>
                </a:lnTo>
                <a:lnTo>
                  <a:pt x="0" y="5968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0">
            <a:off x="13140366" y="6329099"/>
            <a:ext cx="1478373" cy="596893"/>
          </a:xfrm>
          <a:custGeom>
            <a:avLst/>
            <a:gdLst/>
            <a:ahLst/>
            <a:cxnLst/>
            <a:rect r="r" b="b" t="t" l="l"/>
            <a:pathLst>
              <a:path h="596893" w="1478373">
                <a:moveTo>
                  <a:pt x="0" y="0"/>
                </a:moveTo>
                <a:lnTo>
                  <a:pt x="1478373" y="0"/>
                </a:lnTo>
                <a:lnTo>
                  <a:pt x="1478373" y="596893"/>
                </a:lnTo>
                <a:lnTo>
                  <a:pt x="0" y="5968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3" id="13"/>
          <p:cNvSpPr txBox="true"/>
          <p:nvPr/>
        </p:nvSpPr>
        <p:spPr>
          <a:xfrm rot="0">
            <a:off x="98299" y="9237183"/>
            <a:ext cx="15768379" cy="779534"/>
          </a:xfrm>
          <a:prstGeom prst="rect">
            <a:avLst/>
          </a:prstGeom>
        </p:spPr>
        <p:txBody>
          <a:bodyPr anchor="t" rtlCol="false" tIns="0" lIns="0" bIns="0" rIns="0">
            <a:spAutoFit/>
          </a:bodyPr>
          <a:lstStyle/>
          <a:p>
            <a:pPr algn="l">
              <a:lnSpc>
                <a:spcPts val="6383"/>
              </a:lnSpc>
            </a:pPr>
            <a:r>
              <a:rPr lang="en-US" sz="4559" i="true">
                <a:solidFill>
                  <a:srgbClr val="000000"/>
                </a:solidFill>
                <a:latin typeface="Lato Italics"/>
                <a:ea typeface="Lato Italics"/>
                <a:cs typeface="Lato Italics"/>
                <a:sym typeface="Lato Italics"/>
              </a:rPr>
              <a:t>Read story from notes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55495" y="341707"/>
            <a:ext cx="898409" cy="1097294"/>
          </a:xfrm>
          <a:custGeom>
            <a:avLst/>
            <a:gdLst/>
            <a:ahLst/>
            <a:cxnLst/>
            <a:rect r="r" b="b" t="t" l="l"/>
            <a:pathLst>
              <a:path h="1097294" w="898409">
                <a:moveTo>
                  <a:pt x="0" y="0"/>
                </a:moveTo>
                <a:lnTo>
                  <a:pt x="898410" y="0"/>
                </a:lnTo>
                <a:lnTo>
                  <a:pt x="898410" y="1097294"/>
                </a:lnTo>
                <a:lnTo>
                  <a:pt x="0" y="10972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3903996" y="6329099"/>
            <a:ext cx="1478373" cy="596893"/>
          </a:xfrm>
          <a:custGeom>
            <a:avLst/>
            <a:gdLst/>
            <a:ahLst/>
            <a:cxnLst/>
            <a:rect r="r" b="b" t="t" l="l"/>
            <a:pathLst>
              <a:path h="596893" w="1478373">
                <a:moveTo>
                  <a:pt x="0" y="0"/>
                </a:moveTo>
                <a:lnTo>
                  <a:pt x="1478373" y="0"/>
                </a:lnTo>
                <a:lnTo>
                  <a:pt x="1478373" y="596893"/>
                </a:lnTo>
                <a:lnTo>
                  <a:pt x="0" y="5968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8609218" y="6329099"/>
            <a:ext cx="1478373" cy="596893"/>
          </a:xfrm>
          <a:custGeom>
            <a:avLst/>
            <a:gdLst/>
            <a:ahLst/>
            <a:cxnLst/>
            <a:rect r="r" b="b" t="t" l="l"/>
            <a:pathLst>
              <a:path h="596893" w="1478373">
                <a:moveTo>
                  <a:pt x="0" y="0"/>
                </a:moveTo>
                <a:lnTo>
                  <a:pt x="1478373" y="0"/>
                </a:lnTo>
                <a:lnTo>
                  <a:pt x="1478373" y="596893"/>
                </a:lnTo>
                <a:lnTo>
                  <a:pt x="0" y="5968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3140366" y="6329099"/>
            <a:ext cx="1478373" cy="596893"/>
          </a:xfrm>
          <a:custGeom>
            <a:avLst/>
            <a:gdLst/>
            <a:ahLst/>
            <a:cxnLst/>
            <a:rect r="r" b="b" t="t" l="l"/>
            <a:pathLst>
              <a:path h="596893" w="1478373">
                <a:moveTo>
                  <a:pt x="0" y="0"/>
                </a:moveTo>
                <a:lnTo>
                  <a:pt x="1478373" y="0"/>
                </a:lnTo>
                <a:lnTo>
                  <a:pt x="1478373" y="596893"/>
                </a:lnTo>
                <a:lnTo>
                  <a:pt x="0" y="5968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655495" y="3305714"/>
            <a:ext cx="3862034" cy="2573080"/>
          </a:xfrm>
          <a:custGeom>
            <a:avLst/>
            <a:gdLst/>
            <a:ahLst/>
            <a:cxnLst/>
            <a:rect r="r" b="b" t="t" l="l"/>
            <a:pathLst>
              <a:path h="2573080" w="3862034">
                <a:moveTo>
                  <a:pt x="0" y="0"/>
                </a:moveTo>
                <a:lnTo>
                  <a:pt x="3862034" y="0"/>
                </a:lnTo>
                <a:lnTo>
                  <a:pt x="3862034" y="2573080"/>
                </a:lnTo>
                <a:lnTo>
                  <a:pt x="0" y="2573080"/>
                </a:lnTo>
                <a:lnTo>
                  <a:pt x="0" y="0"/>
                </a:lnTo>
                <a:close/>
              </a:path>
            </a:pathLst>
          </a:custGeom>
          <a:blipFill>
            <a:blip r:embed="rId9"/>
            <a:stretch>
              <a:fillRect l="0" t="0" r="0" b="0"/>
            </a:stretch>
          </a:blipFill>
        </p:spPr>
      </p:sp>
      <p:sp>
        <p:nvSpPr>
          <p:cNvPr name="Freeform 9" id="9"/>
          <p:cNvSpPr/>
          <p:nvPr/>
        </p:nvSpPr>
        <p:spPr>
          <a:xfrm flipH="false" flipV="false" rot="0">
            <a:off x="4520521" y="3305714"/>
            <a:ext cx="3975365" cy="2648587"/>
          </a:xfrm>
          <a:custGeom>
            <a:avLst/>
            <a:gdLst/>
            <a:ahLst/>
            <a:cxnLst/>
            <a:rect r="r" b="b" t="t" l="l"/>
            <a:pathLst>
              <a:path h="2648587" w="3975365">
                <a:moveTo>
                  <a:pt x="0" y="0"/>
                </a:moveTo>
                <a:lnTo>
                  <a:pt x="3975365" y="0"/>
                </a:lnTo>
                <a:lnTo>
                  <a:pt x="3975365" y="2648587"/>
                </a:lnTo>
                <a:lnTo>
                  <a:pt x="0" y="2648587"/>
                </a:lnTo>
                <a:lnTo>
                  <a:pt x="0" y="0"/>
                </a:lnTo>
                <a:close/>
              </a:path>
            </a:pathLst>
          </a:custGeom>
          <a:blipFill>
            <a:blip r:embed="rId10"/>
            <a:stretch>
              <a:fillRect l="0" t="0" r="0" b="0"/>
            </a:stretch>
          </a:blipFill>
        </p:spPr>
      </p:sp>
      <p:sp>
        <p:nvSpPr>
          <p:cNvPr name="Freeform 10" id="10"/>
          <p:cNvSpPr/>
          <p:nvPr/>
        </p:nvSpPr>
        <p:spPr>
          <a:xfrm flipH="false" flipV="false" rot="0">
            <a:off x="8495886" y="3305714"/>
            <a:ext cx="3975365" cy="2648587"/>
          </a:xfrm>
          <a:custGeom>
            <a:avLst/>
            <a:gdLst/>
            <a:ahLst/>
            <a:cxnLst/>
            <a:rect r="r" b="b" t="t" l="l"/>
            <a:pathLst>
              <a:path h="2648587" w="3975365">
                <a:moveTo>
                  <a:pt x="0" y="0"/>
                </a:moveTo>
                <a:lnTo>
                  <a:pt x="3975366" y="0"/>
                </a:lnTo>
                <a:lnTo>
                  <a:pt x="3975366" y="2648587"/>
                </a:lnTo>
                <a:lnTo>
                  <a:pt x="0" y="2648587"/>
                </a:lnTo>
                <a:lnTo>
                  <a:pt x="0" y="0"/>
                </a:lnTo>
                <a:close/>
              </a:path>
            </a:pathLst>
          </a:custGeom>
          <a:blipFill>
            <a:blip r:embed="rId11"/>
            <a:stretch>
              <a:fillRect l="0" t="0" r="0" b="0"/>
            </a:stretch>
          </a:blipFill>
        </p:spPr>
      </p:sp>
      <p:sp>
        <p:nvSpPr>
          <p:cNvPr name="Freeform 11" id="11"/>
          <p:cNvSpPr/>
          <p:nvPr/>
        </p:nvSpPr>
        <p:spPr>
          <a:xfrm flipH="false" flipV="false" rot="0">
            <a:off x="12471252" y="3305714"/>
            <a:ext cx="3967921" cy="2648587"/>
          </a:xfrm>
          <a:custGeom>
            <a:avLst/>
            <a:gdLst/>
            <a:ahLst/>
            <a:cxnLst/>
            <a:rect r="r" b="b" t="t" l="l"/>
            <a:pathLst>
              <a:path h="2648587" w="3967921">
                <a:moveTo>
                  <a:pt x="0" y="0"/>
                </a:moveTo>
                <a:lnTo>
                  <a:pt x="3967921" y="0"/>
                </a:lnTo>
                <a:lnTo>
                  <a:pt x="3967921" y="2648587"/>
                </a:lnTo>
                <a:lnTo>
                  <a:pt x="0" y="2648587"/>
                </a:lnTo>
                <a:lnTo>
                  <a:pt x="0" y="0"/>
                </a:lnTo>
                <a:close/>
              </a:path>
            </a:pathLst>
          </a:custGeom>
          <a:blipFill>
            <a:blip r:embed="rId12"/>
            <a:stretch>
              <a:fillRect l="0" t="0" r="0" b="0"/>
            </a:stretch>
          </a:blipFill>
        </p:spPr>
      </p:sp>
      <p:sp>
        <p:nvSpPr>
          <p:cNvPr name="TextBox 12" id="12"/>
          <p:cNvSpPr txBox="true"/>
          <p:nvPr/>
        </p:nvSpPr>
        <p:spPr>
          <a:xfrm rot="0">
            <a:off x="2203402" y="384382"/>
            <a:ext cx="15768379" cy="18120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Plastic pollution </a:t>
            </a:r>
          </a:p>
          <a:p>
            <a:pPr algn="l">
              <a:lnSpc>
                <a:spcPts val="7223"/>
              </a:lnSpc>
            </a:pPr>
            <a:r>
              <a:rPr lang="en-US" sz="5159">
                <a:solidFill>
                  <a:srgbClr val="000000"/>
                </a:solidFill>
                <a:latin typeface="Lato"/>
                <a:ea typeface="Lato"/>
                <a:cs typeface="Lato"/>
                <a:sym typeface="Lato"/>
              </a:rPr>
              <a:t>Emma and the plastic bag</a:t>
            </a:r>
          </a:p>
        </p:txBody>
      </p:sp>
      <p:sp>
        <p:nvSpPr>
          <p:cNvPr name="TextBox 13" id="13"/>
          <p:cNvSpPr txBox="true"/>
          <p:nvPr/>
        </p:nvSpPr>
        <p:spPr>
          <a:xfrm rot="0">
            <a:off x="98299" y="9237183"/>
            <a:ext cx="15768379" cy="779534"/>
          </a:xfrm>
          <a:prstGeom prst="rect">
            <a:avLst/>
          </a:prstGeom>
        </p:spPr>
        <p:txBody>
          <a:bodyPr anchor="t" rtlCol="false" tIns="0" lIns="0" bIns="0" rIns="0">
            <a:spAutoFit/>
          </a:bodyPr>
          <a:lstStyle/>
          <a:p>
            <a:pPr algn="l">
              <a:lnSpc>
                <a:spcPts val="6383"/>
              </a:lnSpc>
            </a:pPr>
            <a:r>
              <a:rPr lang="en-US" sz="4559" i="true">
                <a:solidFill>
                  <a:srgbClr val="000000"/>
                </a:solidFill>
                <a:latin typeface="Lato Italics"/>
                <a:ea typeface="Lato Italics"/>
                <a:cs typeface="Lato Italics"/>
                <a:sym typeface="Lato Italics"/>
              </a:rPr>
              <a:t>Read story from notes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2750154" y="2555229"/>
            <a:ext cx="3209421" cy="2138277"/>
          </a:xfrm>
          <a:custGeom>
            <a:avLst/>
            <a:gdLst/>
            <a:ahLst/>
            <a:cxnLst/>
            <a:rect r="r" b="b" t="t" l="l"/>
            <a:pathLst>
              <a:path h="2138277" w="3209421">
                <a:moveTo>
                  <a:pt x="0" y="0"/>
                </a:moveTo>
                <a:lnTo>
                  <a:pt x="3209420" y="0"/>
                </a:lnTo>
                <a:lnTo>
                  <a:pt x="3209420" y="2138276"/>
                </a:lnTo>
                <a:lnTo>
                  <a:pt x="0" y="2138276"/>
                </a:lnTo>
                <a:lnTo>
                  <a:pt x="0" y="0"/>
                </a:lnTo>
                <a:close/>
              </a:path>
            </a:pathLst>
          </a:custGeom>
          <a:blipFill>
            <a:blip r:embed="rId5"/>
            <a:stretch>
              <a:fillRect l="0" t="0" r="0" b="0"/>
            </a:stretch>
          </a:blipFill>
        </p:spPr>
      </p:sp>
      <p:sp>
        <p:nvSpPr>
          <p:cNvPr name="Freeform 5" id="5"/>
          <p:cNvSpPr/>
          <p:nvPr/>
        </p:nvSpPr>
        <p:spPr>
          <a:xfrm flipH="false" flipV="false" rot="0">
            <a:off x="5962060" y="2555229"/>
            <a:ext cx="3303601" cy="2201024"/>
          </a:xfrm>
          <a:custGeom>
            <a:avLst/>
            <a:gdLst/>
            <a:ahLst/>
            <a:cxnLst/>
            <a:rect r="r" b="b" t="t" l="l"/>
            <a:pathLst>
              <a:path h="2201024" w="3303601">
                <a:moveTo>
                  <a:pt x="0" y="0"/>
                </a:moveTo>
                <a:lnTo>
                  <a:pt x="3303602" y="0"/>
                </a:lnTo>
                <a:lnTo>
                  <a:pt x="3303602" y="2201024"/>
                </a:lnTo>
                <a:lnTo>
                  <a:pt x="0" y="2201024"/>
                </a:lnTo>
                <a:lnTo>
                  <a:pt x="0" y="0"/>
                </a:lnTo>
                <a:close/>
              </a:path>
            </a:pathLst>
          </a:custGeom>
          <a:blipFill>
            <a:blip r:embed="rId6"/>
            <a:stretch>
              <a:fillRect l="0" t="0" r="0" b="0"/>
            </a:stretch>
          </a:blipFill>
        </p:spPr>
      </p:sp>
      <p:sp>
        <p:nvSpPr>
          <p:cNvPr name="Freeform 6" id="6"/>
          <p:cNvSpPr/>
          <p:nvPr/>
        </p:nvSpPr>
        <p:spPr>
          <a:xfrm flipH="false" flipV="false" rot="0">
            <a:off x="9265662" y="2555229"/>
            <a:ext cx="3303601" cy="2201024"/>
          </a:xfrm>
          <a:custGeom>
            <a:avLst/>
            <a:gdLst/>
            <a:ahLst/>
            <a:cxnLst/>
            <a:rect r="r" b="b" t="t" l="l"/>
            <a:pathLst>
              <a:path h="2201024" w="3303601">
                <a:moveTo>
                  <a:pt x="0" y="0"/>
                </a:moveTo>
                <a:lnTo>
                  <a:pt x="3303601" y="0"/>
                </a:lnTo>
                <a:lnTo>
                  <a:pt x="3303601" y="2201024"/>
                </a:lnTo>
                <a:lnTo>
                  <a:pt x="0" y="2201024"/>
                </a:lnTo>
                <a:lnTo>
                  <a:pt x="0" y="0"/>
                </a:lnTo>
                <a:close/>
              </a:path>
            </a:pathLst>
          </a:custGeom>
          <a:blipFill>
            <a:blip r:embed="rId7"/>
            <a:stretch>
              <a:fillRect l="0" t="0" r="0" b="0"/>
            </a:stretch>
          </a:blipFill>
        </p:spPr>
      </p:sp>
      <p:sp>
        <p:nvSpPr>
          <p:cNvPr name="Freeform 7" id="7"/>
          <p:cNvSpPr/>
          <p:nvPr/>
        </p:nvSpPr>
        <p:spPr>
          <a:xfrm flipH="false" flipV="false" rot="0">
            <a:off x="12569263" y="2555229"/>
            <a:ext cx="3297415" cy="2201024"/>
          </a:xfrm>
          <a:custGeom>
            <a:avLst/>
            <a:gdLst/>
            <a:ahLst/>
            <a:cxnLst/>
            <a:rect r="r" b="b" t="t" l="l"/>
            <a:pathLst>
              <a:path h="2201024" w="3297415">
                <a:moveTo>
                  <a:pt x="0" y="0"/>
                </a:moveTo>
                <a:lnTo>
                  <a:pt x="3297415" y="0"/>
                </a:lnTo>
                <a:lnTo>
                  <a:pt x="3297415" y="2201024"/>
                </a:lnTo>
                <a:lnTo>
                  <a:pt x="0" y="2201024"/>
                </a:lnTo>
                <a:lnTo>
                  <a:pt x="0" y="0"/>
                </a:lnTo>
                <a:close/>
              </a:path>
            </a:pathLst>
          </a:custGeom>
          <a:blipFill>
            <a:blip r:embed="rId8"/>
            <a:stretch>
              <a:fillRect l="0" t="0" r="0" b="0"/>
            </a:stretch>
          </a:blipFill>
        </p:spPr>
      </p:sp>
      <p:sp>
        <p:nvSpPr>
          <p:cNvPr name="TextBox 8" id="8"/>
          <p:cNvSpPr txBox="true"/>
          <p:nvPr/>
        </p:nvSpPr>
        <p:spPr>
          <a:xfrm rot="0">
            <a:off x="2203402" y="384382"/>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Tell your partners the stories of plastic pollution</a:t>
            </a:r>
          </a:p>
        </p:txBody>
      </p:sp>
      <p:sp>
        <p:nvSpPr>
          <p:cNvPr name="Freeform 9" id="9"/>
          <p:cNvSpPr/>
          <p:nvPr/>
        </p:nvSpPr>
        <p:spPr>
          <a:xfrm flipH="false" flipV="false" rot="0">
            <a:off x="472703" y="339758"/>
            <a:ext cx="1427083" cy="1502192"/>
          </a:xfrm>
          <a:custGeom>
            <a:avLst/>
            <a:gdLst/>
            <a:ahLst/>
            <a:cxnLst/>
            <a:rect r="r" b="b" t="t" l="l"/>
            <a:pathLst>
              <a:path h="1502192" w="1427083">
                <a:moveTo>
                  <a:pt x="0" y="0"/>
                </a:moveTo>
                <a:lnTo>
                  <a:pt x="1427082" y="0"/>
                </a:lnTo>
                <a:lnTo>
                  <a:pt x="1427082" y="1502193"/>
                </a:lnTo>
                <a:lnTo>
                  <a:pt x="0" y="150219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9541686" y="6029455"/>
            <a:ext cx="3399253" cy="2264752"/>
          </a:xfrm>
          <a:custGeom>
            <a:avLst/>
            <a:gdLst/>
            <a:ahLst/>
            <a:cxnLst/>
            <a:rect r="r" b="b" t="t" l="l"/>
            <a:pathLst>
              <a:path h="2264752" w="3399253">
                <a:moveTo>
                  <a:pt x="0" y="0"/>
                </a:moveTo>
                <a:lnTo>
                  <a:pt x="3399253" y="0"/>
                </a:lnTo>
                <a:lnTo>
                  <a:pt x="3399253" y="2264753"/>
                </a:lnTo>
                <a:lnTo>
                  <a:pt x="0" y="2264753"/>
                </a:lnTo>
                <a:lnTo>
                  <a:pt x="0" y="0"/>
                </a:lnTo>
                <a:close/>
              </a:path>
            </a:pathLst>
          </a:custGeom>
          <a:blipFill>
            <a:blip r:embed="rId11"/>
            <a:stretch>
              <a:fillRect l="0" t="0" r="0" b="0"/>
            </a:stretch>
          </a:blipFill>
        </p:spPr>
      </p:sp>
      <p:sp>
        <p:nvSpPr>
          <p:cNvPr name="Freeform 11" id="11"/>
          <p:cNvSpPr/>
          <p:nvPr/>
        </p:nvSpPr>
        <p:spPr>
          <a:xfrm flipH="false" flipV="false" rot="0">
            <a:off x="2750154" y="6029455"/>
            <a:ext cx="3399253" cy="2264752"/>
          </a:xfrm>
          <a:custGeom>
            <a:avLst/>
            <a:gdLst/>
            <a:ahLst/>
            <a:cxnLst/>
            <a:rect r="r" b="b" t="t" l="l"/>
            <a:pathLst>
              <a:path h="2264752" w="3399253">
                <a:moveTo>
                  <a:pt x="0" y="0"/>
                </a:moveTo>
                <a:lnTo>
                  <a:pt x="3399253" y="0"/>
                </a:lnTo>
                <a:lnTo>
                  <a:pt x="3399253" y="2264753"/>
                </a:lnTo>
                <a:lnTo>
                  <a:pt x="0" y="2264753"/>
                </a:lnTo>
                <a:lnTo>
                  <a:pt x="0" y="0"/>
                </a:lnTo>
                <a:close/>
              </a:path>
            </a:pathLst>
          </a:custGeom>
          <a:blipFill>
            <a:blip r:embed="rId12"/>
            <a:stretch>
              <a:fillRect l="0" t="0" r="0" b="0"/>
            </a:stretch>
          </a:blipFill>
        </p:spPr>
      </p:sp>
      <p:sp>
        <p:nvSpPr>
          <p:cNvPr name="Freeform 12" id="12"/>
          <p:cNvSpPr/>
          <p:nvPr/>
        </p:nvSpPr>
        <p:spPr>
          <a:xfrm flipH="false" flipV="false" rot="0">
            <a:off x="6149407" y="6029455"/>
            <a:ext cx="3399253" cy="2264752"/>
          </a:xfrm>
          <a:custGeom>
            <a:avLst/>
            <a:gdLst/>
            <a:ahLst/>
            <a:cxnLst/>
            <a:rect r="r" b="b" t="t" l="l"/>
            <a:pathLst>
              <a:path h="2264752" w="3399253">
                <a:moveTo>
                  <a:pt x="0" y="0"/>
                </a:moveTo>
                <a:lnTo>
                  <a:pt x="3399253" y="0"/>
                </a:lnTo>
                <a:lnTo>
                  <a:pt x="3399253" y="2264753"/>
                </a:lnTo>
                <a:lnTo>
                  <a:pt x="0" y="2264753"/>
                </a:lnTo>
                <a:lnTo>
                  <a:pt x="0" y="0"/>
                </a:lnTo>
                <a:close/>
              </a:path>
            </a:pathLst>
          </a:custGeom>
          <a:blipFill>
            <a:blip r:embed="rId13"/>
            <a:stretch>
              <a:fillRect l="0" t="0" r="0" b="0"/>
            </a:stretch>
          </a:blipFill>
        </p:spPr>
      </p:sp>
      <p:sp>
        <p:nvSpPr>
          <p:cNvPr name="Freeform 13" id="13"/>
          <p:cNvSpPr/>
          <p:nvPr/>
        </p:nvSpPr>
        <p:spPr>
          <a:xfrm flipH="false" flipV="false" rot="0">
            <a:off x="12940939" y="6029455"/>
            <a:ext cx="3399253" cy="2264752"/>
          </a:xfrm>
          <a:custGeom>
            <a:avLst/>
            <a:gdLst/>
            <a:ahLst/>
            <a:cxnLst/>
            <a:rect r="r" b="b" t="t" l="l"/>
            <a:pathLst>
              <a:path h="2264752" w="3399253">
                <a:moveTo>
                  <a:pt x="0" y="0"/>
                </a:moveTo>
                <a:lnTo>
                  <a:pt x="3399253" y="0"/>
                </a:lnTo>
                <a:lnTo>
                  <a:pt x="3399253" y="2264753"/>
                </a:lnTo>
                <a:lnTo>
                  <a:pt x="0" y="2264753"/>
                </a:lnTo>
                <a:lnTo>
                  <a:pt x="0" y="0"/>
                </a:lnTo>
                <a:close/>
              </a:path>
            </a:pathLst>
          </a:custGeom>
          <a:blipFill>
            <a:blip r:embed="rId14"/>
            <a:stretch>
              <a:fillRect l="0" t="0" r="0" b="0"/>
            </a:stretch>
          </a:blipFill>
        </p:spPr>
      </p:sp>
      <p:sp>
        <p:nvSpPr>
          <p:cNvPr name="TextBox 14" id="14"/>
          <p:cNvSpPr txBox="true"/>
          <p:nvPr/>
        </p:nvSpPr>
        <p:spPr>
          <a:xfrm rot="0">
            <a:off x="98299" y="3146970"/>
            <a:ext cx="15768379"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Partner 1</a:t>
            </a:r>
          </a:p>
        </p:txBody>
      </p:sp>
      <p:sp>
        <p:nvSpPr>
          <p:cNvPr name="TextBox 15" id="15"/>
          <p:cNvSpPr txBox="true"/>
          <p:nvPr/>
        </p:nvSpPr>
        <p:spPr>
          <a:xfrm rot="0">
            <a:off x="98299" y="6737457"/>
            <a:ext cx="15768379"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Partner 2</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55495" y="788901"/>
            <a:ext cx="898409" cy="1097294"/>
          </a:xfrm>
          <a:custGeom>
            <a:avLst/>
            <a:gdLst/>
            <a:ahLst/>
            <a:cxnLst/>
            <a:rect r="r" b="b" t="t" l="l"/>
            <a:pathLst>
              <a:path h="1097294" w="898409">
                <a:moveTo>
                  <a:pt x="0" y="0"/>
                </a:moveTo>
                <a:lnTo>
                  <a:pt x="898410" y="0"/>
                </a:lnTo>
                <a:lnTo>
                  <a:pt x="898410" y="1097293"/>
                </a:lnTo>
                <a:lnTo>
                  <a:pt x="0" y="10972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5376028" y="3154130"/>
            <a:ext cx="9866681" cy="2726444"/>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Don’t worry! There is lots we can do to prevent plastic pollution. Let’s find out what you can do!</a:t>
            </a:r>
          </a:p>
        </p:txBody>
      </p:sp>
      <p:grpSp>
        <p:nvGrpSpPr>
          <p:cNvPr name="Group 6" id="6"/>
          <p:cNvGrpSpPr/>
          <p:nvPr/>
        </p:nvGrpSpPr>
        <p:grpSpPr>
          <a:xfrm rot="0">
            <a:off x="655495" y="2531356"/>
            <a:ext cx="4388569" cy="5548765"/>
            <a:chOff x="0" y="0"/>
            <a:chExt cx="5851425" cy="7398354"/>
          </a:xfrm>
        </p:grpSpPr>
        <p:sp>
          <p:nvSpPr>
            <p:cNvPr name="Freeform 7" id="7"/>
            <p:cNvSpPr/>
            <p:nvPr/>
          </p:nvSpPr>
          <p:spPr>
            <a:xfrm flipH="false" flipV="false" rot="0">
              <a:off x="0" y="0"/>
              <a:ext cx="5851425" cy="7398354"/>
            </a:xfrm>
            <a:custGeom>
              <a:avLst/>
              <a:gdLst/>
              <a:ahLst/>
              <a:cxnLst/>
              <a:rect r="r" b="b" t="t" l="l"/>
              <a:pathLst>
                <a:path h="7398354" w="5851425">
                  <a:moveTo>
                    <a:pt x="0" y="0"/>
                  </a:moveTo>
                  <a:lnTo>
                    <a:pt x="5851425" y="0"/>
                  </a:lnTo>
                  <a:lnTo>
                    <a:pt x="5851425" y="7398354"/>
                  </a:lnTo>
                  <a:lnTo>
                    <a:pt x="0" y="73983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true" flipV="false" rot="0">
              <a:off x="1738953" y="1252255"/>
              <a:ext cx="1693773" cy="2171503"/>
            </a:xfrm>
            <a:custGeom>
              <a:avLst/>
              <a:gdLst/>
              <a:ahLst/>
              <a:cxnLst/>
              <a:rect r="r" b="b" t="t" l="l"/>
              <a:pathLst>
                <a:path h="2171503" w="1693773">
                  <a:moveTo>
                    <a:pt x="1693772" y="0"/>
                  </a:moveTo>
                  <a:lnTo>
                    <a:pt x="0" y="0"/>
                  </a:lnTo>
                  <a:lnTo>
                    <a:pt x="0" y="2171503"/>
                  </a:lnTo>
                  <a:lnTo>
                    <a:pt x="1693772" y="2171503"/>
                  </a:lnTo>
                  <a:lnTo>
                    <a:pt x="1693772"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55495" y="788901"/>
            <a:ext cx="898409" cy="1097294"/>
          </a:xfrm>
          <a:custGeom>
            <a:avLst/>
            <a:gdLst/>
            <a:ahLst/>
            <a:cxnLst/>
            <a:rect r="r" b="b" t="t" l="l"/>
            <a:pathLst>
              <a:path h="1097294" w="898409">
                <a:moveTo>
                  <a:pt x="0" y="0"/>
                </a:moveTo>
                <a:lnTo>
                  <a:pt x="898410" y="0"/>
                </a:lnTo>
                <a:lnTo>
                  <a:pt x="898410" y="1097293"/>
                </a:lnTo>
                <a:lnTo>
                  <a:pt x="0" y="10972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655495" y="5389791"/>
            <a:ext cx="3069212" cy="3880613"/>
            <a:chOff x="0" y="0"/>
            <a:chExt cx="4092283" cy="5174150"/>
          </a:xfrm>
        </p:grpSpPr>
        <p:sp>
          <p:nvSpPr>
            <p:cNvPr name="Freeform 6" id="6"/>
            <p:cNvSpPr/>
            <p:nvPr/>
          </p:nvSpPr>
          <p:spPr>
            <a:xfrm flipH="false" flipV="false" rot="0">
              <a:off x="0" y="0"/>
              <a:ext cx="4092283" cy="5174150"/>
            </a:xfrm>
            <a:custGeom>
              <a:avLst/>
              <a:gdLst/>
              <a:ahLst/>
              <a:cxnLst/>
              <a:rect r="r" b="b" t="t" l="l"/>
              <a:pathLst>
                <a:path h="5174150" w="4092283">
                  <a:moveTo>
                    <a:pt x="0" y="0"/>
                  </a:moveTo>
                  <a:lnTo>
                    <a:pt x="4092283" y="0"/>
                  </a:lnTo>
                  <a:lnTo>
                    <a:pt x="4092283" y="5174150"/>
                  </a:lnTo>
                  <a:lnTo>
                    <a:pt x="0" y="51741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true" flipV="false" rot="0">
              <a:off x="1216163" y="875783"/>
              <a:ext cx="1184565" cy="1518674"/>
            </a:xfrm>
            <a:custGeom>
              <a:avLst/>
              <a:gdLst/>
              <a:ahLst/>
              <a:cxnLst/>
              <a:rect r="r" b="b" t="t" l="l"/>
              <a:pathLst>
                <a:path h="1518674" w="1184565">
                  <a:moveTo>
                    <a:pt x="1184565" y="0"/>
                  </a:moveTo>
                  <a:lnTo>
                    <a:pt x="0" y="0"/>
                  </a:lnTo>
                  <a:lnTo>
                    <a:pt x="0" y="1518674"/>
                  </a:lnTo>
                  <a:lnTo>
                    <a:pt x="1184565" y="1518674"/>
                  </a:lnTo>
                  <a:lnTo>
                    <a:pt x="1184565"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8" id="8"/>
          <p:cNvSpPr/>
          <p:nvPr/>
        </p:nvSpPr>
        <p:spPr>
          <a:xfrm flipH="false" flipV="false" rot="0">
            <a:off x="2909260" y="2531356"/>
            <a:ext cx="3203805" cy="2134535"/>
          </a:xfrm>
          <a:custGeom>
            <a:avLst/>
            <a:gdLst/>
            <a:ahLst/>
            <a:cxnLst/>
            <a:rect r="r" b="b" t="t" l="l"/>
            <a:pathLst>
              <a:path h="2134535" w="3203805">
                <a:moveTo>
                  <a:pt x="0" y="0"/>
                </a:moveTo>
                <a:lnTo>
                  <a:pt x="3203805" y="0"/>
                </a:lnTo>
                <a:lnTo>
                  <a:pt x="3203805" y="2134535"/>
                </a:lnTo>
                <a:lnTo>
                  <a:pt x="0" y="2134535"/>
                </a:lnTo>
                <a:lnTo>
                  <a:pt x="0" y="0"/>
                </a:lnTo>
                <a:close/>
              </a:path>
            </a:pathLst>
          </a:custGeom>
          <a:blipFill>
            <a:blip r:embed="rId11"/>
            <a:stretch>
              <a:fillRect l="0" t="0" r="0" b="0"/>
            </a:stretch>
          </a:blipFill>
        </p:spPr>
      </p:sp>
      <p:sp>
        <p:nvSpPr>
          <p:cNvPr name="Freeform 9" id="9"/>
          <p:cNvSpPr/>
          <p:nvPr/>
        </p:nvSpPr>
        <p:spPr>
          <a:xfrm flipH="false" flipV="false" rot="0">
            <a:off x="6113065" y="2570420"/>
            <a:ext cx="3145172" cy="2095471"/>
          </a:xfrm>
          <a:custGeom>
            <a:avLst/>
            <a:gdLst/>
            <a:ahLst/>
            <a:cxnLst/>
            <a:rect r="r" b="b" t="t" l="l"/>
            <a:pathLst>
              <a:path h="2095471" w="3145172">
                <a:moveTo>
                  <a:pt x="0" y="0"/>
                </a:moveTo>
                <a:lnTo>
                  <a:pt x="3145172" y="0"/>
                </a:lnTo>
                <a:lnTo>
                  <a:pt x="3145172" y="2095471"/>
                </a:lnTo>
                <a:lnTo>
                  <a:pt x="0" y="2095471"/>
                </a:lnTo>
                <a:lnTo>
                  <a:pt x="0" y="0"/>
                </a:lnTo>
                <a:close/>
              </a:path>
            </a:pathLst>
          </a:custGeom>
          <a:blipFill>
            <a:blip r:embed="rId12"/>
            <a:stretch>
              <a:fillRect l="0" t="0" r="0" b="0"/>
            </a:stretch>
          </a:blipFill>
        </p:spPr>
      </p:sp>
      <p:sp>
        <p:nvSpPr>
          <p:cNvPr name="Freeform 10" id="10"/>
          <p:cNvSpPr/>
          <p:nvPr/>
        </p:nvSpPr>
        <p:spPr>
          <a:xfrm flipH="false" flipV="false" rot="0">
            <a:off x="9144000" y="3552929"/>
            <a:ext cx="1478373" cy="596893"/>
          </a:xfrm>
          <a:custGeom>
            <a:avLst/>
            <a:gdLst/>
            <a:ahLst/>
            <a:cxnLst/>
            <a:rect r="r" b="b" t="t" l="l"/>
            <a:pathLst>
              <a:path h="596893" w="1478373">
                <a:moveTo>
                  <a:pt x="0" y="0"/>
                </a:moveTo>
                <a:lnTo>
                  <a:pt x="1478373" y="0"/>
                </a:lnTo>
                <a:lnTo>
                  <a:pt x="1478373" y="596893"/>
                </a:lnTo>
                <a:lnTo>
                  <a:pt x="0" y="59689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0">
            <a:off x="11205093" y="2391549"/>
            <a:ext cx="3413645" cy="2274341"/>
          </a:xfrm>
          <a:custGeom>
            <a:avLst/>
            <a:gdLst/>
            <a:ahLst/>
            <a:cxnLst/>
            <a:rect r="r" b="b" t="t" l="l"/>
            <a:pathLst>
              <a:path h="2274341" w="3413645">
                <a:moveTo>
                  <a:pt x="0" y="0"/>
                </a:moveTo>
                <a:lnTo>
                  <a:pt x="3413646" y="0"/>
                </a:lnTo>
                <a:lnTo>
                  <a:pt x="3413646" y="2274342"/>
                </a:lnTo>
                <a:lnTo>
                  <a:pt x="0" y="2274342"/>
                </a:lnTo>
                <a:lnTo>
                  <a:pt x="0" y="0"/>
                </a:lnTo>
                <a:close/>
              </a:path>
            </a:pathLst>
          </a:custGeom>
          <a:blipFill>
            <a:blip r:embed="rId15"/>
            <a:stretch>
              <a:fillRect l="0" t="0" r="0" b="0"/>
            </a:stretch>
          </a:blipFill>
        </p:spPr>
      </p:sp>
      <p:sp>
        <p:nvSpPr>
          <p:cNvPr name="TextBox 12" id="12"/>
          <p:cNvSpPr txBox="true"/>
          <p:nvPr/>
        </p:nvSpPr>
        <p:spPr>
          <a:xfrm rot="0">
            <a:off x="2271439" y="914400"/>
            <a:ext cx="9866681"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Reducing plastic pollution</a:t>
            </a:r>
          </a:p>
        </p:txBody>
      </p:sp>
      <p:sp>
        <p:nvSpPr>
          <p:cNvPr name="TextBox 13" id="13"/>
          <p:cNvSpPr txBox="true"/>
          <p:nvPr/>
        </p:nvSpPr>
        <p:spPr>
          <a:xfrm rot="0">
            <a:off x="4503831" y="5518053"/>
            <a:ext cx="13105779" cy="2726444"/>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Always have a reusable bottle and bag with you to prevent plastic use. The less plastic we use, the less plastic pollution we have!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55495" y="788901"/>
            <a:ext cx="898409" cy="1097294"/>
          </a:xfrm>
          <a:custGeom>
            <a:avLst/>
            <a:gdLst/>
            <a:ahLst/>
            <a:cxnLst/>
            <a:rect r="r" b="b" t="t" l="l"/>
            <a:pathLst>
              <a:path h="1097294" w="898409">
                <a:moveTo>
                  <a:pt x="0" y="0"/>
                </a:moveTo>
                <a:lnTo>
                  <a:pt x="898410" y="0"/>
                </a:lnTo>
                <a:lnTo>
                  <a:pt x="898410" y="1097293"/>
                </a:lnTo>
                <a:lnTo>
                  <a:pt x="0" y="10972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655495" y="5389791"/>
            <a:ext cx="3069212" cy="3880613"/>
            <a:chOff x="0" y="0"/>
            <a:chExt cx="4092283" cy="5174150"/>
          </a:xfrm>
        </p:grpSpPr>
        <p:sp>
          <p:nvSpPr>
            <p:cNvPr name="Freeform 6" id="6"/>
            <p:cNvSpPr/>
            <p:nvPr/>
          </p:nvSpPr>
          <p:spPr>
            <a:xfrm flipH="false" flipV="false" rot="0">
              <a:off x="0" y="0"/>
              <a:ext cx="4092283" cy="5174150"/>
            </a:xfrm>
            <a:custGeom>
              <a:avLst/>
              <a:gdLst/>
              <a:ahLst/>
              <a:cxnLst/>
              <a:rect r="r" b="b" t="t" l="l"/>
              <a:pathLst>
                <a:path h="5174150" w="4092283">
                  <a:moveTo>
                    <a:pt x="0" y="0"/>
                  </a:moveTo>
                  <a:lnTo>
                    <a:pt x="4092283" y="0"/>
                  </a:lnTo>
                  <a:lnTo>
                    <a:pt x="4092283" y="5174150"/>
                  </a:lnTo>
                  <a:lnTo>
                    <a:pt x="0" y="51741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true" flipV="false" rot="0">
              <a:off x="1216163" y="875783"/>
              <a:ext cx="1184565" cy="1518674"/>
            </a:xfrm>
            <a:custGeom>
              <a:avLst/>
              <a:gdLst/>
              <a:ahLst/>
              <a:cxnLst/>
              <a:rect r="r" b="b" t="t" l="l"/>
              <a:pathLst>
                <a:path h="1518674" w="1184565">
                  <a:moveTo>
                    <a:pt x="1184565" y="0"/>
                  </a:moveTo>
                  <a:lnTo>
                    <a:pt x="0" y="0"/>
                  </a:lnTo>
                  <a:lnTo>
                    <a:pt x="0" y="1518674"/>
                  </a:lnTo>
                  <a:lnTo>
                    <a:pt x="1184565" y="1518674"/>
                  </a:lnTo>
                  <a:lnTo>
                    <a:pt x="1184565"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8" id="8"/>
          <p:cNvSpPr/>
          <p:nvPr/>
        </p:nvSpPr>
        <p:spPr>
          <a:xfrm flipH="false" flipV="false" rot="0">
            <a:off x="2909260" y="2531356"/>
            <a:ext cx="3203805" cy="2134535"/>
          </a:xfrm>
          <a:custGeom>
            <a:avLst/>
            <a:gdLst/>
            <a:ahLst/>
            <a:cxnLst/>
            <a:rect r="r" b="b" t="t" l="l"/>
            <a:pathLst>
              <a:path h="2134535" w="3203805">
                <a:moveTo>
                  <a:pt x="0" y="0"/>
                </a:moveTo>
                <a:lnTo>
                  <a:pt x="3203805" y="0"/>
                </a:lnTo>
                <a:lnTo>
                  <a:pt x="3203805" y="2134535"/>
                </a:lnTo>
                <a:lnTo>
                  <a:pt x="0" y="2134535"/>
                </a:lnTo>
                <a:lnTo>
                  <a:pt x="0" y="0"/>
                </a:lnTo>
                <a:close/>
              </a:path>
            </a:pathLst>
          </a:custGeom>
          <a:blipFill>
            <a:blip r:embed="rId11"/>
            <a:stretch>
              <a:fillRect l="0" t="0" r="0" b="0"/>
            </a:stretch>
          </a:blipFill>
        </p:spPr>
      </p:sp>
      <p:sp>
        <p:nvSpPr>
          <p:cNvPr name="Freeform 9" id="9"/>
          <p:cNvSpPr/>
          <p:nvPr/>
        </p:nvSpPr>
        <p:spPr>
          <a:xfrm flipH="false" flipV="false" rot="0">
            <a:off x="6113065" y="2570420"/>
            <a:ext cx="3145172" cy="2095471"/>
          </a:xfrm>
          <a:custGeom>
            <a:avLst/>
            <a:gdLst/>
            <a:ahLst/>
            <a:cxnLst/>
            <a:rect r="r" b="b" t="t" l="l"/>
            <a:pathLst>
              <a:path h="2095471" w="3145172">
                <a:moveTo>
                  <a:pt x="0" y="0"/>
                </a:moveTo>
                <a:lnTo>
                  <a:pt x="3145172" y="0"/>
                </a:lnTo>
                <a:lnTo>
                  <a:pt x="3145172" y="2095471"/>
                </a:lnTo>
                <a:lnTo>
                  <a:pt x="0" y="2095471"/>
                </a:lnTo>
                <a:lnTo>
                  <a:pt x="0" y="0"/>
                </a:lnTo>
                <a:close/>
              </a:path>
            </a:pathLst>
          </a:custGeom>
          <a:blipFill>
            <a:blip r:embed="rId12"/>
            <a:stretch>
              <a:fillRect l="0" t="0" r="0" b="0"/>
            </a:stretch>
          </a:blipFill>
        </p:spPr>
      </p:sp>
      <p:sp>
        <p:nvSpPr>
          <p:cNvPr name="Freeform 10" id="10"/>
          <p:cNvSpPr/>
          <p:nvPr/>
        </p:nvSpPr>
        <p:spPr>
          <a:xfrm flipH="false" flipV="false" rot="0">
            <a:off x="9144000" y="3552929"/>
            <a:ext cx="1478373" cy="596893"/>
          </a:xfrm>
          <a:custGeom>
            <a:avLst/>
            <a:gdLst/>
            <a:ahLst/>
            <a:cxnLst/>
            <a:rect r="r" b="b" t="t" l="l"/>
            <a:pathLst>
              <a:path h="596893" w="1478373">
                <a:moveTo>
                  <a:pt x="0" y="0"/>
                </a:moveTo>
                <a:lnTo>
                  <a:pt x="1478373" y="0"/>
                </a:lnTo>
                <a:lnTo>
                  <a:pt x="1478373" y="596893"/>
                </a:lnTo>
                <a:lnTo>
                  <a:pt x="0" y="59689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0">
            <a:off x="11212728" y="2141591"/>
            <a:ext cx="2618032" cy="2822676"/>
          </a:xfrm>
          <a:custGeom>
            <a:avLst/>
            <a:gdLst/>
            <a:ahLst/>
            <a:cxnLst/>
            <a:rect r="r" b="b" t="t" l="l"/>
            <a:pathLst>
              <a:path h="2822676" w="2618032">
                <a:moveTo>
                  <a:pt x="0" y="0"/>
                </a:moveTo>
                <a:lnTo>
                  <a:pt x="2618032" y="0"/>
                </a:lnTo>
                <a:lnTo>
                  <a:pt x="2618032" y="2822676"/>
                </a:lnTo>
                <a:lnTo>
                  <a:pt x="0" y="2822676"/>
                </a:lnTo>
                <a:lnTo>
                  <a:pt x="0" y="0"/>
                </a:lnTo>
                <a:close/>
              </a:path>
            </a:pathLst>
          </a:custGeom>
          <a:blipFill>
            <a:blip r:embed="rId15"/>
            <a:stretch>
              <a:fillRect l="0" t="0" r="0" b="0"/>
            </a:stretch>
          </a:blipFill>
        </p:spPr>
      </p:sp>
      <p:sp>
        <p:nvSpPr>
          <p:cNvPr name="TextBox 12" id="12"/>
          <p:cNvSpPr txBox="true"/>
          <p:nvPr/>
        </p:nvSpPr>
        <p:spPr>
          <a:xfrm rot="0">
            <a:off x="2271439" y="914400"/>
            <a:ext cx="9866681"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Reducing plastic pollution</a:t>
            </a:r>
          </a:p>
        </p:txBody>
      </p:sp>
      <p:sp>
        <p:nvSpPr>
          <p:cNvPr name="TextBox 13" id="13"/>
          <p:cNvSpPr txBox="true"/>
          <p:nvPr/>
        </p:nvSpPr>
        <p:spPr>
          <a:xfrm rot="0">
            <a:off x="3876813" y="5192867"/>
            <a:ext cx="13491119" cy="3263019"/>
          </a:xfrm>
          <a:prstGeom prst="rect">
            <a:avLst/>
          </a:prstGeom>
        </p:spPr>
        <p:txBody>
          <a:bodyPr anchor="t" rtlCol="false" tIns="0" lIns="0" bIns="0" rIns="0">
            <a:spAutoFit/>
          </a:bodyPr>
          <a:lstStyle/>
          <a:p>
            <a:pPr algn="l">
              <a:lnSpc>
                <a:spcPts val="6523"/>
              </a:lnSpc>
            </a:pPr>
            <a:r>
              <a:rPr lang="en-US" sz="4659">
                <a:solidFill>
                  <a:srgbClr val="000000"/>
                </a:solidFill>
                <a:latin typeface="Lato"/>
                <a:ea typeface="Lato"/>
                <a:cs typeface="Lato"/>
                <a:sym typeface="Lato"/>
              </a:rPr>
              <a:t>If you do have plastic, recycle it correctly. Plastic bottles can be recycled at home. Plastic bags can be recycled at big supermarkets. If we recycle plastic, we use less crude oil - a limited natural resource!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2"/>
            <a:stretch>
              <a:fillRect l="0" t="0" r="0" b="0"/>
            </a:stretch>
          </a:blipFill>
        </p:spPr>
      </p:sp>
      <p:sp>
        <p:nvSpPr>
          <p:cNvPr name="TextBox 3" id="3"/>
          <p:cNvSpPr txBox="true"/>
          <p:nvPr/>
        </p:nvSpPr>
        <p:spPr>
          <a:xfrm rot="0">
            <a:off x="1447520" y="1643891"/>
            <a:ext cx="15450370" cy="1616491"/>
          </a:xfrm>
          <a:prstGeom prst="rect">
            <a:avLst/>
          </a:prstGeom>
        </p:spPr>
        <p:txBody>
          <a:bodyPr anchor="t" rtlCol="false" tIns="0" lIns="0" bIns="0" rIns="0">
            <a:spAutoFit/>
          </a:bodyPr>
          <a:lstStyle/>
          <a:p>
            <a:pPr algn="l">
              <a:lnSpc>
                <a:spcPts val="6452"/>
              </a:lnSpc>
            </a:pPr>
            <a:r>
              <a:rPr lang="en-US" sz="4608" b="true">
                <a:solidFill>
                  <a:srgbClr val="31401C"/>
                </a:solidFill>
                <a:latin typeface="Lato Bold"/>
                <a:ea typeface="Lato Bold"/>
                <a:cs typeface="Lato Bold"/>
                <a:sym typeface="Lato Bold"/>
              </a:rPr>
              <a:t>LO: To understand how plastic waste affects animals and their habitats, and explore ways to reduce its impact.</a:t>
            </a:r>
          </a:p>
        </p:txBody>
      </p:sp>
      <p:sp>
        <p:nvSpPr>
          <p:cNvPr name="TextBox 4" id="4"/>
          <p:cNvSpPr txBox="true"/>
          <p:nvPr/>
        </p:nvSpPr>
        <p:spPr>
          <a:xfrm rot="0">
            <a:off x="1244511" y="4193603"/>
            <a:ext cx="16217099" cy="3786507"/>
          </a:xfrm>
          <a:prstGeom prst="rect">
            <a:avLst/>
          </a:prstGeom>
        </p:spPr>
        <p:txBody>
          <a:bodyPr anchor="t" rtlCol="false" tIns="0" lIns="0" bIns="0" rIns="0">
            <a:spAutoFit/>
          </a:bodyPr>
          <a:lstStyle/>
          <a:p>
            <a:pPr algn="just" marL="928353" indent="-464177" lvl="1">
              <a:lnSpc>
                <a:spcPts val="6019"/>
              </a:lnSpc>
              <a:buFont typeface="Arial"/>
              <a:buChar char="•"/>
            </a:pPr>
            <a:r>
              <a:rPr lang="en-US" sz="4299">
                <a:solidFill>
                  <a:srgbClr val="31401C"/>
                </a:solidFill>
                <a:latin typeface="Lato"/>
                <a:ea typeface="Lato"/>
                <a:cs typeface="Lato"/>
                <a:sym typeface="Lato"/>
              </a:rPr>
              <a:t>I can explain what biodegradable and non-biodegradable mean</a:t>
            </a:r>
          </a:p>
          <a:p>
            <a:pPr algn="just" marL="928353" indent="-464177" lvl="1">
              <a:lnSpc>
                <a:spcPts val="6019"/>
              </a:lnSpc>
              <a:buFont typeface="Arial"/>
              <a:buChar char="•"/>
            </a:pPr>
            <a:r>
              <a:rPr lang="en-US" sz="4299">
                <a:solidFill>
                  <a:srgbClr val="31401C"/>
                </a:solidFill>
                <a:latin typeface="Lato"/>
                <a:ea typeface="Lato"/>
                <a:cs typeface="Lato"/>
                <a:sym typeface="Lato"/>
              </a:rPr>
              <a:t>I can give examples of plastic pollution</a:t>
            </a:r>
          </a:p>
          <a:p>
            <a:pPr algn="just" marL="928353" indent="-464177" lvl="1">
              <a:lnSpc>
                <a:spcPts val="6019"/>
              </a:lnSpc>
              <a:buFont typeface="Arial"/>
              <a:buChar char="•"/>
            </a:pPr>
            <a:r>
              <a:rPr lang="en-US" sz="4299">
                <a:solidFill>
                  <a:srgbClr val="31401C"/>
                </a:solidFill>
                <a:latin typeface="Lato"/>
                <a:ea typeface="Lato"/>
                <a:cs typeface="Lato"/>
                <a:sym typeface="Lato"/>
              </a:rPr>
              <a:t>I can describe how plastic harms animals and their habitats</a:t>
            </a:r>
          </a:p>
          <a:p>
            <a:pPr algn="just" marL="928353" indent="-464177" lvl="1">
              <a:lnSpc>
                <a:spcPts val="6019"/>
              </a:lnSpc>
              <a:buFont typeface="Arial"/>
              <a:buChar char="•"/>
            </a:pPr>
            <a:r>
              <a:rPr lang="en-US" sz="4299">
                <a:solidFill>
                  <a:srgbClr val="31401C"/>
                </a:solidFill>
                <a:latin typeface="Lato"/>
                <a:ea typeface="Lato"/>
                <a:cs typeface="Lato"/>
                <a:sym typeface="Lato"/>
              </a:rPr>
              <a:t>I can suggest ways to reduce plastic pollution</a:t>
            </a:r>
          </a:p>
          <a:p>
            <a:pPr algn="just">
              <a:lnSpc>
                <a:spcPts val="6019"/>
              </a:lnSpc>
            </a:pPr>
          </a:p>
        </p:txBody>
      </p:sp>
      <p:sp>
        <p:nvSpPr>
          <p:cNvPr name="Freeform 5" id="5"/>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3"/>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55495" y="788901"/>
            <a:ext cx="898409" cy="1097294"/>
          </a:xfrm>
          <a:custGeom>
            <a:avLst/>
            <a:gdLst/>
            <a:ahLst/>
            <a:cxnLst/>
            <a:rect r="r" b="b" t="t" l="l"/>
            <a:pathLst>
              <a:path h="1097294" w="898409">
                <a:moveTo>
                  <a:pt x="0" y="0"/>
                </a:moveTo>
                <a:lnTo>
                  <a:pt x="898410" y="0"/>
                </a:lnTo>
                <a:lnTo>
                  <a:pt x="898410" y="1097293"/>
                </a:lnTo>
                <a:lnTo>
                  <a:pt x="0" y="10972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655495" y="5389791"/>
            <a:ext cx="3069212" cy="3880613"/>
            <a:chOff x="0" y="0"/>
            <a:chExt cx="4092283" cy="5174150"/>
          </a:xfrm>
        </p:grpSpPr>
        <p:sp>
          <p:nvSpPr>
            <p:cNvPr name="Freeform 6" id="6"/>
            <p:cNvSpPr/>
            <p:nvPr/>
          </p:nvSpPr>
          <p:spPr>
            <a:xfrm flipH="false" flipV="false" rot="0">
              <a:off x="0" y="0"/>
              <a:ext cx="4092283" cy="5174150"/>
            </a:xfrm>
            <a:custGeom>
              <a:avLst/>
              <a:gdLst/>
              <a:ahLst/>
              <a:cxnLst/>
              <a:rect r="r" b="b" t="t" l="l"/>
              <a:pathLst>
                <a:path h="5174150" w="4092283">
                  <a:moveTo>
                    <a:pt x="0" y="0"/>
                  </a:moveTo>
                  <a:lnTo>
                    <a:pt x="4092283" y="0"/>
                  </a:lnTo>
                  <a:lnTo>
                    <a:pt x="4092283" y="5174150"/>
                  </a:lnTo>
                  <a:lnTo>
                    <a:pt x="0" y="51741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true" flipV="false" rot="0">
              <a:off x="1216163" y="875783"/>
              <a:ext cx="1184565" cy="1518674"/>
            </a:xfrm>
            <a:custGeom>
              <a:avLst/>
              <a:gdLst/>
              <a:ahLst/>
              <a:cxnLst/>
              <a:rect r="r" b="b" t="t" l="l"/>
              <a:pathLst>
                <a:path h="1518674" w="1184565">
                  <a:moveTo>
                    <a:pt x="1184565" y="0"/>
                  </a:moveTo>
                  <a:lnTo>
                    <a:pt x="0" y="0"/>
                  </a:lnTo>
                  <a:lnTo>
                    <a:pt x="0" y="1518674"/>
                  </a:lnTo>
                  <a:lnTo>
                    <a:pt x="1184565" y="1518674"/>
                  </a:lnTo>
                  <a:lnTo>
                    <a:pt x="1184565"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8" id="8"/>
          <p:cNvSpPr/>
          <p:nvPr/>
        </p:nvSpPr>
        <p:spPr>
          <a:xfrm flipH="false" flipV="false" rot="0">
            <a:off x="8844309" y="3412066"/>
            <a:ext cx="1478373" cy="596893"/>
          </a:xfrm>
          <a:custGeom>
            <a:avLst/>
            <a:gdLst/>
            <a:ahLst/>
            <a:cxnLst/>
            <a:rect r="r" b="b" t="t" l="l"/>
            <a:pathLst>
              <a:path h="596893" w="1478373">
                <a:moveTo>
                  <a:pt x="0" y="0"/>
                </a:moveTo>
                <a:lnTo>
                  <a:pt x="1478373" y="0"/>
                </a:lnTo>
                <a:lnTo>
                  <a:pt x="1478373" y="596893"/>
                </a:lnTo>
                <a:lnTo>
                  <a:pt x="0" y="5968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15031106" y="2244403"/>
            <a:ext cx="2618032" cy="2822676"/>
          </a:xfrm>
          <a:custGeom>
            <a:avLst/>
            <a:gdLst/>
            <a:ahLst/>
            <a:cxnLst/>
            <a:rect r="r" b="b" t="t" l="l"/>
            <a:pathLst>
              <a:path h="2822676" w="2618032">
                <a:moveTo>
                  <a:pt x="0" y="0"/>
                </a:moveTo>
                <a:lnTo>
                  <a:pt x="2618031" y="0"/>
                </a:lnTo>
                <a:lnTo>
                  <a:pt x="2618031" y="2822676"/>
                </a:lnTo>
                <a:lnTo>
                  <a:pt x="0" y="2822676"/>
                </a:lnTo>
                <a:lnTo>
                  <a:pt x="0" y="0"/>
                </a:lnTo>
                <a:close/>
              </a:path>
            </a:pathLst>
          </a:custGeom>
          <a:blipFill>
            <a:blip r:embed="rId13"/>
            <a:stretch>
              <a:fillRect l="0" t="0" r="0" b="0"/>
            </a:stretch>
          </a:blipFill>
        </p:spPr>
      </p:sp>
      <p:sp>
        <p:nvSpPr>
          <p:cNvPr name="TextBox 10" id="10"/>
          <p:cNvSpPr txBox="true"/>
          <p:nvPr/>
        </p:nvSpPr>
        <p:spPr>
          <a:xfrm rot="0">
            <a:off x="2271439" y="914400"/>
            <a:ext cx="9866681"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Reducing plastic pollution</a:t>
            </a:r>
          </a:p>
        </p:txBody>
      </p:sp>
      <p:sp>
        <p:nvSpPr>
          <p:cNvPr name="TextBox 11" id="11"/>
          <p:cNvSpPr txBox="true"/>
          <p:nvPr/>
        </p:nvSpPr>
        <p:spPr>
          <a:xfrm rot="0">
            <a:off x="4158018" y="5406321"/>
            <a:ext cx="13491119" cy="2443869"/>
          </a:xfrm>
          <a:prstGeom prst="rect">
            <a:avLst/>
          </a:prstGeom>
        </p:spPr>
        <p:txBody>
          <a:bodyPr anchor="t" rtlCol="false" tIns="0" lIns="0" bIns="0" rIns="0">
            <a:spAutoFit/>
          </a:bodyPr>
          <a:lstStyle/>
          <a:p>
            <a:pPr algn="l">
              <a:lnSpc>
                <a:spcPts val="6523"/>
              </a:lnSpc>
            </a:pPr>
            <a:r>
              <a:rPr lang="en-US" sz="4659">
                <a:solidFill>
                  <a:srgbClr val="000000"/>
                </a:solidFill>
                <a:latin typeface="Lato"/>
                <a:ea typeface="Lato"/>
                <a:cs typeface="Lato"/>
                <a:sym typeface="Lato"/>
              </a:rPr>
              <a:t>If you do see litter, help our planet and pick it up. Put it in the recycle bin if it is recyclable. This will stop animals eating it and getting sick!</a:t>
            </a:r>
          </a:p>
        </p:txBody>
      </p:sp>
      <p:sp>
        <p:nvSpPr>
          <p:cNvPr name="Freeform 12" id="12"/>
          <p:cNvSpPr/>
          <p:nvPr/>
        </p:nvSpPr>
        <p:spPr>
          <a:xfrm flipH="false" flipV="false" rot="0">
            <a:off x="5370279" y="2555229"/>
            <a:ext cx="3303601" cy="2201024"/>
          </a:xfrm>
          <a:custGeom>
            <a:avLst/>
            <a:gdLst/>
            <a:ahLst/>
            <a:cxnLst/>
            <a:rect r="r" b="b" t="t" l="l"/>
            <a:pathLst>
              <a:path h="2201024" w="3303601">
                <a:moveTo>
                  <a:pt x="0" y="0"/>
                </a:moveTo>
                <a:lnTo>
                  <a:pt x="3303602" y="0"/>
                </a:lnTo>
                <a:lnTo>
                  <a:pt x="3303602" y="2201024"/>
                </a:lnTo>
                <a:lnTo>
                  <a:pt x="0" y="2201024"/>
                </a:lnTo>
                <a:lnTo>
                  <a:pt x="0" y="0"/>
                </a:lnTo>
                <a:close/>
              </a:path>
            </a:pathLst>
          </a:custGeom>
          <a:blipFill>
            <a:blip r:embed="rId14"/>
            <a:stretch>
              <a:fillRect l="0" t="0" r="0" b="0"/>
            </a:stretch>
          </a:blipFill>
        </p:spPr>
      </p:sp>
      <p:sp>
        <p:nvSpPr>
          <p:cNvPr name="Freeform 13" id="13"/>
          <p:cNvSpPr/>
          <p:nvPr/>
        </p:nvSpPr>
        <p:spPr>
          <a:xfrm flipH="false" flipV="false" rot="0">
            <a:off x="1971026" y="2555229"/>
            <a:ext cx="3303601" cy="2201024"/>
          </a:xfrm>
          <a:custGeom>
            <a:avLst/>
            <a:gdLst/>
            <a:ahLst/>
            <a:cxnLst/>
            <a:rect r="r" b="b" t="t" l="l"/>
            <a:pathLst>
              <a:path h="2201024" w="3303601">
                <a:moveTo>
                  <a:pt x="0" y="0"/>
                </a:moveTo>
                <a:lnTo>
                  <a:pt x="3303602" y="0"/>
                </a:lnTo>
                <a:lnTo>
                  <a:pt x="3303602" y="2201024"/>
                </a:lnTo>
                <a:lnTo>
                  <a:pt x="0" y="2201024"/>
                </a:lnTo>
                <a:lnTo>
                  <a:pt x="0" y="0"/>
                </a:lnTo>
                <a:close/>
              </a:path>
            </a:pathLst>
          </a:custGeom>
          <a:blipFill>
            <a:blip r:embed="rId15"/>
            <a:stretch>
              <a:fillRect l="0" t="0" r="0" b="0"/>
            </a:stretch>
          </a:blipFill>
        </p:spPr>
      </p:sp>
      <p:sp>
        <p:nvSpPr>
          <p:cNvPr name="Freeform 14" id="14"/>
          <p:cNvSpPr/>
          <p:nvPr/>
        </p:nvSpPr>
        <p:spPr>
          <a:xfrm flipH="false" flipV="false" rot="0">
            <a:off x="10465557" y="2664772"/>
            <a:ext cx="3137222" cy="2091481"/>
          </a:xfrm>
          <a:custGeom>
            <a:avLst/>
            <a:gdLst/>
            <a:ahLst/>
            <a:cxnLst/>
            <a:rect r="r" b="b" t="t" l="l"/>
            <a:pathLst>
              <a:path h="2091481" w="3137222">
                <a:moveTo>
                  <a:pt x="0" y="0"/>
                </a:moveTo>
                <a:lnTo>
                  <a:pt x="3137222" y="0"/>
                </a:lnTo>
                <a:lnTo>
                  <a:pt x="3137222" y="2091481"/>
                </a:lnTo>
                <a:lnTo>
                  <a:pt x="0" y="2091481"/>
                </a:lnTo>
                <a:lnTo>
                  <a:pt x="0" y="0"/>
                </a:lnTo>
                <a:close/>
              </a:path>
            </a:pathLst>
          </a:custGeom>
          <a:blipFill>
            <a:blip r:embed="rId16"/>
            <a:stretch>
              <a:fillRect l="0" t="0" r="0" b="0"/>
            </a:stretch>
          </a:blipFill>
        </p:spPr>
      </p:sp>
      <p:sp>
        <p:nvSpPr>
          <p:cNvPr name="Freeform 15" id="15"/>
          <p:cNvSpPr/>
          <p:nvPr/>
        </p:nvSpPr>
        <p:spPr>
          <a:xfrm flipH="false" flipV="false" rot="0">
            <a:off x="13668432" y="3412066"/>
            <a:ext cx="1478373" cy="596893"/>
          </a:xfrm>
          <a:custGeom>
            <a:avLst/>
            <a:gdLst/>
            <a:ahLst/>
            <a:cxnLst/>
            <a:rect r="r" b="b" t="t" l="l"/>
            <a:pathLst>
              <a:path h="596893" w="1478373">
                <a:moveTo>
                  <a:pt x="0" y="0"/>
                </a:moveTo>
                <a:lnTo>
                  <a:pt x="1478373" y="0"/>
                </a:lnTo>
                <a:lnTo>
                  <a:pt x="1478373" y="596893"/>
                </a:lnTo>
                <a:lnTo>
                  <a:pt x="0" y="5968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1899785" y="3737794"/>
            <a:ext cx="4087529" cy="2725019"/>
          </a:xfrm>
          <a:custGeom>
            <a:avLst/>
            <a:gdLst/>
            <a:ahLst/>
            <a:cxnLst/>
            <a:rect r="r" b="b" t="t" l="l"/>
            <a:pathLst>
              <a:path h="2725019" w="4087529">
                <a:moveTo>
                  <a:pt x="0" y="0"/>
                </a:moveTo>
                <a:lnTo>
                  <a:pt x="4087529" y="0"/>
                </a:lnTo>
                <a:lnTo>
                  <a:pt x="4087529" y="2725019"/>
                </a:lnTo>
                <a:lnTo>
                  <a:pt x="0" y="2725019"/>
                </a:lnTo>
                <a:lnTo>
                  <a:pt x="0" y="0"/>
                </a:lnTo>
                <a:close/>
              </a:path>
            </a:pathLst>
          </a:custGeom>
          <a:blipFill>
            <a:blip r:embed="rId5"/>
            <a:stretch>
              <a:fillRect l="0" t="0" r="0" b="0"/>
            </a:stretch>
          </a:blipFill>
        </p:spPr>
      </p:sp>
      <p:sp>
        <p:nvSpPr>
          <p:cNvPr name="Freeform 5" id="5"/>
          <p:cNvSpPr/>
          <p:nvPr/>
        </p:nvSpPr>
        <p:spPr>
          <a:xfrm flipH="false" flipV="false" rot="0">
            <a:off x="7484796" y="3666971"/>
            <a:ext cx="3318407" cy="2725019"/>
          </a:xfrm>
          <a:custGeom>
            <a:avLst/>
            <a:gdLst/>
            <a:ahLst/>
            <a:cxnLst/>
            <a:rect r="r" b="b" t="t" l="l"/>
            <a:pathLst>
              <a:path h="2725019" w="3318407">
                <a:moveTo>
                  <a:pt x="0" y="0"/>
                </a:moveTo>
                <a:lnTo>
                  <a:pt x="3318408" y="0"/>
                </a:lnTo>
                <a:lnTo>
                  <a:pt x="3318408" y="2725019"/>
                </a:lnTo>
                <a:lnTo>
                  <a:pt x="0" y="2725019"/>
                </a:lnTo>
                <a:lnTo>
                  <a:pt x="0" y="0"/>
                </a:lnTo>
                <a:close/>
              </a:path>
            </a:pathLst>
          </a:custGeom>
          <a:blipFill>
            <a:blip r:embed="rId6"/>
            <a:stretch>
              <a:fillRect l="0" t="0" r="-23177" b="0"/>
            </a:stretch>
          </a:blipFill>
        </p:spPr>
      </p:sp>
      <p:sp>
        <p:nvSpPr>
          <p:cNvPr name="TextBox 6" id="6"/>
          <p:cNvSpPr txBox="true"/>
          <p:nvPr/>
        </p:nvSpPr>
        <p:spPr>
          <a:xfrm rot="0">
            <a:off x="2203402" y="384382"/>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What can you do to help our environment?</a:t>
            </a:r>
          </a:p>
        </p:txBody>
      </p:sp>
      <p:sp>
        <p:nvSpPr>
          <p:cNvPr name="Freeform 7" id="7"/>
          <p:cNvSpPr/>
          <p:nvPr/>
        </p:nvSpPr>
        <p:spPr>
          <a:xfrm flipH="false" flipV="false" rot="0">
            <a:off x="472703" y="339758"/>
            <a:ext cx="1427083" cy="1502192"/>
          </a:xfrm>
          <a:custGeom>
            <a:avLst/>
            <a:gdLst/>
            <a:ahLst/>
            <a:cxnLst/>
            <a:rect r="r" b="b" t="t" l="l"/>
            <a:pathLst>
              <a:path h="1502192" w="1427083">
                <a:moveTo>
                  <a:pt x="0" y="0"/>
                </a:moveTo>
                <a:lnTo>
                  <a:pt x="1427082" y="0"/>
                </a:lnTo>
                <a:lnTo>
                  <a:pt x="1427082" y="1502193"/>
                </a:lnTo>
                <a:lnTo>
                  <a:pt x="0" y="15021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1746795" y="3596148"/>
            <a:ext cx="4302686" cy="2866665"/>
          </a:xfrm>
          <a:custGeom>
            <a:avLst/>
            <a:gdLst/>
            <a:ahLst/>
            <a:cxnLst/>
            <a:rect r="r" b="b" t="t" l="l"/>
            <a:pathLst>
              <a:path h="2866665" w="4302686">
                <a:moveTo>
                  <a:pt x="0" y="0"/>
                </a:moveTo>
                <a:lnTo>
                  <a:pt x="4302686" y="0"/>
                </a:lnTo>
                <a:lnTo>
                  <a:pt x="4302686" y="2866665"/>
                </a:lnTo>
                <a:lnTo>
                  <a:pt x="0" y="2866665"/>
                </a:lnTo>
                <a:lnTo>
                  <a:pt x="0" y="0"/>
                </a:lnTo>
                <a:close/>
              </a:path>
            </a:pathLst>
          </a:custGeom>
          <a:blipFill>
            <a:blip r:embed="rId9"/>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279736" y="279736"/>
            <a:ext cx="1497929" cy="1497929"/>
          </a:xfrm>
          <a:custGeom>
            <a:avLst/>
            <a:gdLst/>
            <a:ahLst/>
            <a:cxnLst/>
            <a:rect r="r" b="b" t="t" l="l"/>
            <a:pathLst>
              <a:path h="1497929" w="1497929">
                <a:moveTo>
                  <a:pt x="0" y="0"/>
                </a:moveTo>
                <a:lnTo>
                  <a:pt x="1497928" y="0"/>
                </a:lnTo>
                <a:lnTo>
                  <a:pt x="1497928" y="1497928"/>
                </a:lnTo>
                <a:lnTo>
                  <a:pt x="0" y="14979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290412" y="880020"/>
            <a:ext cx="11444471"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Plastic harms our environment.</a:t>
            </a:r>
          </a:p>
        </p:txBody>
      </p:sp>
      <p:sp>
        <p:nvSpPr>
          <p:cNvPr name="TextBox 6" id="6"/>
          <p:cNvSpPr txBox="true"/>
          <p:nvPr/>
        </p:nvSpPr>
        <p:spPr>
          <a:xfrm rot="0">
            <a:off x="1850665" y="3587181"/>
            <a:ext cx="16194117" cy="2988812"/>
          </a:xfrm>
          <a:prstGeom prst="rect">
            <a:avLst/>
          </a:prstGeom>
        </p:spPr>
        <p:txBody>
          <a:bodyPr anchor="t" rtlCol="false" tIns="0" lIns="0" bIns="0" rIns="0">
            <a:spAutoFit/>
          </a:bodyPr>
          <a:lstStyle/>
          <a:p>
            <a:pPr algn="l">
              <a:lnSpc>
                <a:spcPts val="7987"/>
              </a:lnSpc>
            </a:pPr>
            <a:r>
              <a:rPr lang="en-US" sz="5705" i="true">
                <a:solidFill>
                  <a:srgbClr val="000000"/>
                </a:solidFill>
                <a:latin typeface="Lato Italics"/>
                <a:ea typeface="Lato Italics"/>
                <a:cs typeface="Lato Italics"/>
                <a:sym typeface="Lato Italics"/>
              </a:rPr>
              <a:t>What do you think would happen if all plastic was biodegradable?</a:t>
            </a:r>
          </a:p>
          <a:p>
            <a:pPr algn="l">
              <a:lnSpc>
                <a:spcPts val="7987"/>
              </a:lnSpc>
            </a:pPr>
          </a:p>
        </p:txBody>
      </p:sp>
      <p:sp>
        <p:nvSpPr>
          <p:cNvPr name="Freeform 7" id="7"/>
          <p:cNvSpPr/>
          <p:nvPr/>
        </p:nvSpPr>
        <p:spPr>
          <a:xfrm flipH="false" flipV="false" rot="0">
            <a:off x="139868" y="3830948"/>
            <a:ext cx="1427083" cy="1502192"/>
          </a:xfrm>
          <a:custGeom>
            <a:avLst/>
            <a:gdLst/>
            <a:ahLst/>
            <a:cxnLst/>
            <a:rect r="r" b="b" t="t" l="l"/>
            <a:pathLst>
              <a:path h="1502192" w="1427083">
                <a:moveTo>
                  <a:pt x="0" y="0"/>
                </a:moveTo>
                <a:lnTo>
                  <a:pt x="1427082" y="0"/>
                </a:lnTo>
                <a:lnTo>
                  <a:pt x="1427082" y="1502192"/>
                </a:lnTo>
                <a:lnTo>
                  <a:pt x="0" y="15021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1954015" y="6686521"/>
            <a:ext cx="16194117" cy="2988812"/>
          </a:xfrm>
          <a:prstGeom prst="rect">
            <a:avLst/>
          </a:prstGeom>
        </p:spPr>
        <p:txBody>
          <a:bodyPr anchor="t" rtlCol="false" tIns="0" lIns="0" bIns="0" rIns="0">
            <a:spAutoFit/>
          </a:bodyPr>
          <a:lstStyle/>
          <a:p>
            <a:pPr algn="l">
              <a:lnSpc>
                <a:spcPts val="7987"/>
              </a:lnSpc>
            </a:pPr>
            <a:r>
              <a:rPr lang="en-US" sz="5705" i="true">
                <a:solidFill>
                  <a:srgbClr val="000000"/>
                </a:solidFill>
                <a:latin typeface="Lato Italics"/>
                <a:ea typeface="Lato Italics"/>
                <a:cs typeface="Lato Italics"/>
                <a:sym typeface="Lato Italics"/>
              </a:rPr>
              <a:t>Do you think we can live without plastic? Why or why not?</a:t>
            </a:r>
          </a:p>
          <a:p>
            <a:pPr algn="l">
              <a:lnSpc>
                <a:spcPts val="7987"/>
              </a:lnSpc>
            </a:pPr>
          </a:p>
        </p:txBody>
      </p:sp>
      <p:sp>
        <p:nvSpPr>
          <p:cNvPr name="Freeform 9" id="9"/>
          <p:cNvSpPr/>
          <p:nvPr/>
        </p:nvSpPr>
        <p:spPr>
          <a:xfrm flipH="false" flipV="false" rot="0">
            <a:off x="139868" y="6956012"/>
            <a:ext cx="1427083" cy="1502192"/>
          </a:xfrm>
          <a:custGeom>
            <a:avLst/>
            <a:gdLst/>
            <a:ahLst/>
            <a:cxnLst/>
            <a:rect r="r" b="b" t="t" l="l"/>
            <a:pathLst>
              <a:path h="1502192" w="1427083">
                <a:moveTo>
                  <a:pt x="0" y="0"/>
                </a:moveTo>
                <a:lnTo>
                  <a:pt x="1427082" y="0"/>
                </a:lnTo>
                <a:lnTo>
                  <a:pt x="1427082" y="1502192"/>
                </a:lnTo>
                <a:lnTo>
                  <a:pt x="0" y="15021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40055" y="611028"/>
            <a:ext cx="1850474" cy="707806"/>
          </a:xfrm>
          <a:custGeom>
            <a:avLst/>
            <a:gdLst/>
            <a:ahLst/>
            <a:cxnLst/>
            <a:rect r="r" b="b" t="t" l="l"/>
            <a:pathLst>
              <a:path h="707806" w="1850474">
                <a:moveTo>
                  <a:pt x="0" y="0"/>
                </a:moveTo>
                <a:lnTo>
                  <a:pt x="1850475" y="0"/>
                </a:lnTo>
                <a:lnTo>
                  <a:pt x="1850475" y="707806"/>
                </a:lnTo>
                <a:lnTo>
                  <a:pt x="0" y="7078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3243401" y="5765982"/>
            <a:ext cx="4519253" cy="3010952"/>
          </a:xfrm>
          <a:custGeom>
            <a:avLst/>
            <a:gdLst/>
            <a:ahLst/>
            <a:cxnLst/>
            <a:rect r="r" b="b" t="t" l="l"/>
            <a:pathLst>
              <a:path h="3010952" w="4519253">
                <a:moveTo>
                  <a:pt x="0" y="0"/>
                </a:moveTo>
                <a:lnTo>
                  <a:pt x="4519252" y="0"/>
                </a:lnTo>
                <a:lnTo>
                  <a:pt x="4519252" y="3010952"/>
                </a:lnTo>
                <a:lnTo>
                  <a:pt x="0" y="3010952"/>
                </a:lnTo>
                <a:lnTo>
                  <a:pt x="0" y="0"/>
                </a:lnTo>
                <a:close/>
              </a:path>
            </a:pathLst>
          </a:custGeom>
          <a:blipFill>
            <a:blip r:embed="rId7"/>
            <a:stretch>
              <a:fillRect l="0" t="0" r="0" b="0"/>
            </a:stretch>
          </a:blipFill>
        </p:spPr>
      </p:sp>
      <p:sp>
        <p:nvSpPr>
          <p:cNvPr name="TextBox 6" id="6"/>
          <p:cNvSpPr txBox="true"/>
          <p:nvPr/>
        </p:nvSpPr>
        <p:spPr>
          <a:xfrm rot="0">
            <a:off x="2827373" y="458959"/>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Extension activity 1</a:t>
            </a:r>
          </a:p>
        </p:txBody>
      </p:sp>
      <p:sp>
        <p:nvSpPr>
          <p:cNvPr name="TextBox 7" id="7"/>
          <p:cNvSpPr txBox="true"/>
          <p:nvPr/>
        </p:nvSpPr>
        <p:spPr>
          <a:xfrm rot="0">
            <a:off x="640055" y="2541561"/>
            <a:ext cx="16867758" cy="2180344"/>
          </a:xfrm>
          <a:prstGeom prst="rect">
            <a:avLst/>
          </a:prstGeom>
        </p:spPr>
        <p:txBody>
          <a:bodyPr anchor="t" rtlCol="false" tIns="0" lIns="0" bIns="0" rIns="0">
            <a:spAutoFit/>
          </a:bodyPr>
          <a:lstStyle/>
          <a:p>
            <a:pPr algn="l">
              <a:lnSpc>
                <a:spcPts val="5823"/>
              </a:lnSpc>
            </a:pPr>
            <a:r>
              <a:rPr lang="en-US" sz="4159" b="true">
                <a:solidFill>
                  <a:srgbClr val="000000"/>
                </a:solidFill>
                <a:latin typeface="Lato Bold"/>
                <a:ea typeface="Lato Bold"/>
                <a:cs typeface="Lato Bold"/>
                <a:sym typeface="Lato Bold"/>
              </a:rPr>
              <a:t>Persuasive writing activity:</a:t>
            </a:r>
            <a:r>
              <a:rPr lang="en-US" sz="4159">
                <a:solidFill>
                  <a:srgbClr val="000000"/>
                </a:solidFill>
                <a:latin typeface="Lato"/>
                <a:ea typeface="Lato"/>
                <a:cs typeface="Lato"/>
                <a:sym typeface="Lato"/>
              </a:rPr>
              <a:t> Children create a persuasive poster with a strong message like “Say No to Plastic!” or “Protect Our Oceans!” using facts from the lesson to convince others to reduce plastic use.</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40055" y="611028"/>
            <a:ext cx="1850474" cy="707806"/>
          </a:xfrm>
          <a:custGeom>
            <a:avLst/>
            <a:gdLst/>
            <a:ahLst/>
            <a:cxnLst/>
            <a:rect r="r" b="b" t="t" l="l"/>
            <a:pathLst>
              <a:path h="707806" w="1850474">
                <a:moveTo>
                  <a:pt x="0" y="0"/>
                </a:moveTo>
                <a:lnTo>
                  <a:pt x="1850475" y="0"/>
                </a:lnTo>
                <a:lnTo>
                  <a:pt x="1850475" y="707806"/>
                </a:lnTo>
                <a:lnTo>
                  <a:pt x="0" y="7078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3847304" y="5294692"/>
            <a:ext cx="5226630" cy="3482242"/>
          </a:xfrm>
          <a:custGeom>
            <a:avLst/>
            <a:gdLst/>
            <a:ahLst/>
            <a:cxnLst/>
            <a:rect r="r" b="b" t="t" l="l"/>
            <a:pathLst>
              <a:path h="3482242" w="5226630">
                <a:moveTo>
                  <a:pt x="0" y="0"/>
                </a:moveTo>
                <a:lnTo>
                  <a:pt x="5226630" y="0"/>
                </a:lnTo>
                <a:lnTo>
                  <a:pt x="5226630" y="3482242"/>
                </a:lnTo>
                <a:lnTo>
                  <a:pt x="0" y="3482242"/>
                </a:lnTo>
                <a:lnTo>
                  <a:pt x="0" y="0"/>
                </a:lnTo>
                <a:close/>
              </a:path>
            </a:pathLst>
          </a:custGeom>
          <a:blipFill>
            <a:blip r:embed="rId7"/>
            <a:stretch>
              <a:fillRect l="0" t="0" r="0" b="0"/>
            </a:stretch>
          </a:blipFill>
        </p:spPr>
      </p:sp>
      <p:sp>
        <p:nvSpPr>
          <p:cNvPr name="Freeform 6" id="6"/>
          <p:cNvSpPr/>
          <p:nvPr/>
        </p:nvSpPr>
        <p:spPr>
          <a:xfrm flipH="false" flipV="false" rot="0">
            <a:off x="9442272" y="5294692"/>
            <a:ext cx="4642990" cy="3482242"/>
          </a:xfrm>
          <a:custGeom>
            <a:avLst/>
            <a:gdLst/>
            <a:ahLst/>
            <a:cxnLst/>
            <a:rect r="r" b="b" t="t" l="l"/>
            <a:pathLst>
              <a:path h="3482242" w="4642990">
                <a:moveTo>
                  <a:pt x="0" y="0"/>
                </a:moveTo>
                <a:lnTo>
                  <a:pt x="4642990" y="0"/>
                </a:lnTo>
                <a:lnTo>
                  <a:pt x="4642990" y="3482242"/>
                </a:lnTo>
                <a:lnTo>
                  <a:pt x="0" y="3482242"/>
                </a:lnTo>
                <a:lnTo>
                  <a:pt x="0" y="0"/>
                </a:lnTo>
                <a:close/>
              </a:path>
            </a:pathLst>
          </a:custGeom>
          <a:blipFill>
            <a:blip r:embed="rId8"/>
            <a:stretch>
              <a:fillRect l="0" t="0" r="0" b="0"/>
            </a:stretch>
          </a:blipFill>
        </p:spPr>
      </p:sp>
      <p:sp>
        <p:nvSpPr>
          <p:cNvPr name="TextBox 7" id="7"/>
          <p:cNvSpPr txBox="true"/>
          <p:nvPr/>
        </p:nvSpPr>
        <p:spPr>
          <a:xfrm rot="0">
            <a:off x="2827373" y="458959"/>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Extension activity 2</a:t>
            </a:r>
          </a:p>
        </p:txBody>
      </p:sp>
      <p:sp>
        <p:nvSpPr>
          <p:cNvPr name="TextBox 8" id="8"/>
          <p:cNvSpPr txBox="true"/>
          <p:nvPr/>
        </p:nvSpPr>
        <p:spPr>
          <a:xfrm rot="0">
            <a:off x="640055" y="2433664"/>
            <a:ext cx="16867758" cy="2180344"/>
          </a:xfrm>
          <a:prstGeom prst="rect">
            <a:avLst/>
          </a:prstGeom>
        </p:spPr>
        <p:txBody>
          <a:bodyPr anchor="t" rtlCol="false" tIns="0" lIns="0" bIns="0" rIns="0">
            <a:spAutoFit/>
          </a:bodyPr>
          <a:lstStyle/>
          <a:p>
            <a:pPr algn="l">
              <a:lnSpc>
                <a:spcPts val="5823"/>
              </a:lnSpc>
            </a:pPr>
            <a:r>
              <a:rPr lang="en-US" sz="4159" b="true">
                <a:solidFill>
                  <a:srgbClr val="000000"/>
                </a:solidFill>
                <a:latin typeface="Lato Bold"/>
                <a:ea typeface="Lato Bold"/>
                <a:cs typeface="Lato Bold"/>
                <a:sym typeface="Lato Bold"/>
              </a:rPr>
              <a:t>Geography activity:</a:t>
            </a:r>
            <a:r>
              <a:rPr lang="en-US" sz="4159">
                <a:solidFill>
                  <a:srgbClr val="000000"/>
                </a:solidFill>
                <a:latin typeface="Lato"/>
                <a:ea typeface="Lato"/>
                <a:cs typeface="Lato"/>
                <a:sym typeface="Lato"/>
              </a:rPr>
              <a:t> Children research where plastic pollution is worst around the world (e.g. oceans, rivers, cities) and mark these places on a map. They discuss why these areas are affected and what can be done.</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40055" y="611028"/>
            <a:ext cx="1850474" cy="707806"/>
          </a:xfrm>
          <a:custGeom>
            <a:avLst/>
            <a:gdLst/>
            <a:ahLst/>
            <a:cxnLst/>
            <a:rect r="r" b="b" t="t" l="l"/>
            <a:pathLst>
              <a:path h="707806" w="1850474">
                <a:moveTo>
                  <a:pt x="0" y="0"/>
                </a:moveTo>
                <a:lnTo>
                  <a:pt x="1850475" y="0"/>
                </a:lnTo>
                <a:lnTo>
                  <a:pt x="1850475" y="707806"/>
                </a:lnTo>
                <a:lnTo>
                  <a:pt x="0" y="7078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3370115" y="5143500"/>
            <a:ext cx="5180414" cy="3451451"/>
          </a:xfrm>
          <a:custGeom>
            <a:avLst/>
            <a:gdLst/>
            <a:ahLst/>
            <a:cxnLst/>
            <a:rect r="r" b="b" t="t" l="l"/>
            <a:pathLst>
              <a:path h="3451451" w="5180414">
                <a:moveTo>
                  <a:pt x="0" y="0"/>
                </a:moveTo>
                <a:lnTo>
                  <a:pt x="5180414" y="0"/>
                </a:lnTo>
                <a:lnTo>
                  <a:pt x="5180414" y="3451451"/>
                </a:lnTo>
                <a:lnTo>
                  <a:pt x="0" y="3451451"/>
                </a:lnTo>
                <a:lnTo>
                  <a:pt x="0" y="0"/>
                </a:lnTo>
                <a:close/>
              </a:path>
            </a:pathLst>
          </a:custGeom>
          <a:blipFill>
            <a:blip r:embed="rId7"/>
            <a:stretch>
              <a:fillRect l="0" t="0" r="0" b="0"/>
            </a:stretch>
          </a:blipFill>
        </p:spPr>
      </p:sp>
      <p:sp>
        <p:nvSpPr>
          <p:cNvPr name="Freeform 6" id="6"/>
          <p:cNvSpPr/>
          <p:nvPr/>
        </p:nvSpPr>
        <p:spPr>
          <a:xfrm flipH="false" flipV="false" rot="0">
            <a:off x="9038360" y="5143500"/>
            <a:ext cx="5180414" cy="3451451"/>
          </a:xfrm>
          <a:custGeom>
            <a:avLst/>
            <a:gdLst/>
            <a:ahLst/>
            <a:cxnLst/>
            <a:rect r="r" b="b" t="t" l="l"/>
            <a:pathLst>
              <a:path h="3451451" w="5180414">
                <a:moveTo>
                  <a:pt x="0" y="0"/>
                </a:moveTo>
                <a:lnTo>
                  <a:pt x="5180414" y="0"/>
                </a:lnTo>
                <a:lnTo>
                  <a:pt x="5180414" y="3451451"/>
                </a:lnTo>
                <a:lnTo>
                  <a:pt x="0" y="3451451"/>
                </a:lnTo>
                <a:lnTo>
                  <a:pt x="0" y="0"/>
                </a:lnTo>
                <a:close/>
              </a:path>
            </a:pathLst>
          </a:custGeom>
          <a:blipFill>
            <a:blip r:embed="rId8"/>
            <a:stretch>
              <a:fillRect l="0" t="0" r="0" b="0"/>
            </a:stretch>
          </a:blipFill>
        </p:spPr>
      </p:sp>
      <p:sp>
        <p:nvSpPr>
          <p:cNvPr name="TextBox 7" id="7"/>
          <p:cNvSpPr txBox="true"/>
          <p:nvPr/>
        </p:nvSpPr>
        <p:spPr>
          <a:xfrm rot="0">
            <a:off x="2827373" y="458959"/>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Extension activity 3</a:t>
            </a:r>
          </a:p>
        </p:txBody>
      </p:sp>
      <p:sp>
        <p:nvSpPr>
          <p:cNvPr name="TextBox 8" id="8"/>
          <p:cNvSpPr txBox="true"/>
          <p:nvPr/>
        </p:nvSpPr>
        <p:spPr>
          <a:xfrm rot="0">
            <a:off x="1028700" y="1883329"/>
            <a:ext cx="15869190" cy="2913769"/>
          </a:xfrm>
          <a:prstGeom prst="rect">
            <a:avLst/>
          </a:prstGeom>
        </p:spPr>
        <p:txBody>
          <a:bodyPr anchor="t" rtlCol="false" tIns="0" lIns="0" bIns="0" rIns="0">
            <a:spAutoFit/>
          </a:bodyPr>
          <a:lstStyle/>
          <a:p>
            <a:pPr algn="l">
              <a:lnSpc>
                <a:spcPts val="5823"/>
              </a:lnSpc>
            </a:pPr>
            <a:r>
              <a:rPr lang="en-US" sz="4159" b="true">
                <a:solidFill>
                  <a:srgbClr val="000000"/>
                </a:solidFill>
                <a:latin typeface="Lato Bold"/>
                <a:ea typeface="Lato Bold"/>
                <a:cs typeface="Lato Bold"/>
                <a:sym typeface="Lato Bold"/>
              </a:rPr>
              <a:t>Maths activity:</a:t>
            </a:r>
            <a:r>
              <a:rPr lang="en-US" sz="4159">
                <a:solidFill>
                  <a:srgbClr val="000000"/>
                </a:solidFill>
                <a:latin typeface="Lato"/>
                <a:ea typeface="Lato"/>
                <a:cs typeface="Lato"/>
                <a:sym typeface="Lato"/>
              </a:rPr>
              <a:t> Children count how many plastic items they use in a day or week (e.g. bottles, wrappers). They record the data in a table or bar chart and discuss ways to reduce their plastic use.</a:t>
            </a:r>
          </a:p>
          <a:p>
            <a:pPr algn="l">
              <a:lnSpc>
                <a:spcPts val="5823"/>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565103" y="4513231"/>
            <a:ext cx="1497929" cy="1497929"/>
          </a:xfrm>
          <a:custGeom>
            <a:avLst/>
            <a:gdLst/>
            <a:ahLst/>
            <a:cxnLst/>
            <a:rect r="r" b="b" t="t" l="l"/>
            <a:pathLst>
              <a:path h="1497929" w="1497929">
                <a:moveTo>
                  <a:pt x="0" y="0"/>
                </a:moveTo>
                <a:lnTo>
                  <a:pt x="1497929" y="0"/>
                </a:lnTo>
                <a:lnTo>
                  <a:pt x="1497929" y="1497929"/>
                </a:lnTo>
                <a:lnTo>
                  <a:pt x="0" y="14979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59618" y="7423167"/>
            <a:ext cx="1147793" cy="1401884"/>
          </a:xfrm>
          <a:custGeom>
            <a:avLst/>
            <a:gdLst/>
            <a:ahLst/>
            <a:cxnLst/>
            <a:rect r="r" b="b" t="t" l="l"/>
            <a:pathLst>
              <a:path h="1401884" w="1147793">
                <a:moveTo>
                  <a:pt x="0" y="0"/>
                </a:moveTo>
                <a:lnTo>
                  <a:pt x="1147793" y="0"/>
                </a:lnTo>
                <a:lnTo>
                  <a:pt x="1147793" y="1401885"/>
                </a:lnTo>
                <a:lnTo>
                  <a:pt x="0" y="14018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786872" y="1767257"/>
            <a:ext cx="1427083" cy="1502192"/>
          </a:xfrm>
          <a:custGeom>
            <a:avLst/>
            <a:gdLst/>
            <a:ahLst/>
            <a:cxnLst/>
            <a:rect r="r" b="b" t="t" l="l"/>
            <a:pathLst>
              <a:path h="1502192" w="1427083">
                <a:moveTo>
                  <a:pt x="0" y="0"/>
                </a:moveTo>
                <a:lnTo>
                  <a:pt x="1427083" y="0"/>
                </a:lnTo>
                <a:lnTo>
                  <a:pt x="1427083" y="1502193"/>
                </a:lnTo>
                <a:lnTo>
                  <a:pt x="0" y="15021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8997494" y="4692286"/>
            <a:ext cx="1429230" cy="1225565"/>
          </a:xfrm>
          <a:custGeom>
            <a:avLst/>
            <a:gdLst/>
            <a:ahLst/>
            <a:cxnLst/>
            <a:rect r="r" b="b" t="t" l="l"/>
            <a:pathLst>
              <a:path h="1225565" w="1429230">
                <a:moveTo>
                  <a:pt x="0" y="0"/>
                </a:moveTo>
                <a:lnTo>
                  <a:pt x="1429230" y="0"/>
                </a:lnTo>
                <a:lnTo>
                  <a:pt x="1429230" y="1225565"/>
                </a:lnTo>
                <a:lnTo>
                  <a:pt x="0" y="12255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8888711" y="7832974"/>
            <a:ext cx="1776584" cy="679543"/>
          </a:xfrm>
          <a:custGeom>
            <a:avLst/>
            <a:gdLst/>
            <a:ahLst/>
            <a:cxnLst/>
            <a:rect r="r" b="b" t="t" l="l"/>
            <a:pathLst>
              <a:path h="679543" w="1776584">
                <a:moveTo>
                  <a:pt x="0" y="0"/>
                </a:moveTo>
                <a:lnTo>
                  <a:pt x="1776584" y="0"/>
                </a:lnTo>
                <a:lnTo>
                  <a:pt x="1776584" y="679544"/>
                </a:lnTo>
                <a:lnTo>
                  <a:pt x="0" y="67954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682640" y="1725495"/>
            <a:ext cx="1428017" cy="1378036"/>
          </a:xfrm>
          <a:custGeom>
            <a:avLst/>
            <a:gdLst/>
            <a:ahLst/>
            <a:cxnLst/>
            <a:rect r="r" b="b" t="t" l="l"/>
            <a:pathLst>
              <a:path h="1378036" w="1428017">
                <a:moveTo>
                  <a:pt x="0" y="0"/>
                </a:moveTo>
                <a:lnTo>
                  <a:pt x="1428017" y="0"/>
                </a:lnTo>
                <a:lnTo>
                  <a:pt x="1428017" y="1378036"/>
                </a:lnTo>
                <a:lnTo>
                  <a:pt x="0" y="137803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511471" y="212309"/>
            <a:ext cx="16747829" cy="995461"/>
          </a:xfrm>
          <a:prstGeom prst="rect">
            <a:avLst/>
          </a:prstGeom>
        </p:spPr>
        <p:txBody>
          <a:bodyPr anchor="t" rtlCol="false" tIns="0" lIns="0" bIns="0" rIns="0">
            <a:spAutoFit/>
          </a:bodyPr>
          <a:lstStyle/>
          <a:p>
            <a:pPr algn="ctr">
              <a:lnSpc>
                <a:spcPts val="8132"/>
              </a:lnSpc>
            </a:pPr>
            <a:r>
              <a:rPr lang="en-US" sz="5808" b="true">
                <a:solidFill>
                  <a:srgbClr val="2C291C"/>
                </a:solidFill>
                <a:latin typeface="Lato Bold"/>
                <a:ea typeface="Lato Bold"/>
                <a:cs typeface="Lato Bold"/>
                <a:sym typeface="Lato Bold"/>
              </a:rPr>
              <a:t>Lesson Prep</a:t>
            </a:r>
          </a:p>
        </p:txBody>
      </p:sp>
      <p:sp>
        <p:nvSpPr>
          <p:cNvPr name="TextBox 9" id="9"/>
          <p:cNvSpPr txBox="true"/>
          <p:nvPr/>
        </p:nvSpPr>
        <p:spPr>
          <a:xfrm rot="0">
            <a:off x="2489911" y="7497965"/>
            <a:ext cx="3490391"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The knowledge</a:t>
            </a:r>
          </a:p>
        </p:txBody>
      </p:sp>
      <p:sp>
        <p:nvSpPr>
          <p:cNvPr name="TextBox 10" id="10"/>
          <p:cNvSpPr txBox="true"/>
          <p:nvPr/>
        </p:nvSpPr>
        <p:spPr>
          <a:xfrm rot="0">
            <a:off x="2489911" y="1924535"/>
            <a:ext cx="2630671"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Vocabulary</a:t>
            </a:r>
          </a:p>
        </p:txBody>
      </p:sp>
      <p:sp>
        <p:nvSpPr>
          <p:cNvPr name="TextBox 11" id="11"/>
          <p:cNvSpPr txBox="true"/>
          <p:nvPr/>
        </p:nvSpPr>
        <p:spPr>
          <a:xfrm rot="0">
            <a:off x="2736958" y="4668377"/>
            <a:ext cx="2630671"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Big question</a:t>
            </a:r>
          </a:p>
        </p:txBody>
      </p:sp>
      <p:sp>
        <p:nvSpPr>
          <p:cNvPr name="TextBox 12" id="12"/>
          <p:cNvSpPr txBox="true"/>
          <p:nvPr/>
        </p:nvSpPr>
        <p:spPr>
          <a:xfrm rot="0">
            <a:off x="9777003" y="1842075"/>
            <a:ext cx="4527985"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Discussion</a:t>
            </a:r>
          </a:p>
        </p:txBody>
      </p:sp>
      <p:sp>
        <p:nvSpPr>
          <p:cNvPr name="TextBox 13" id="13"/>
          <p:cNvSpPr txBox="true"/>
          <p:nvPr/>
        </p:nvSpPr>
        <p:spPr>
          <a:xfrm rot="0">
            <a:off x="9338176" y="4549682"/>
            <a:ext cx="4527985"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Task</a:t>
            </a:r>
          </a:p>
        </p:txBody>
      </p:sp>
      <p:sp>
        <p:nvSpPr>
          <p:cNvPr name="TextBox 14" id="14"/>
          <p:cNvSpPr txBox="true"/>
          <p:nvPr/>
        </p:nvSpPr>
        <p:spPr>
          <a:xfrm rot="0">
            <a:off x="9777003" y="7354185"/>
            <a:ext cx="4527985"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Extension</a:t>
            </a:r>
          </a:p>
        </p:txBody>
      </p:sp>
      <p:sp>
        <p:nvSpPr>
          <p:cNvPr name="TextBox 15" id="15"/>
          <p:cNvSpPr txBox="true"/>
          <p:nvPr/>
        </p:nvSpPr>
        <p:spPr>
          <a:xfrm rot="0">
            <a:off x="2736958" y="2550193"/>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Keywords that children need to understand and use during the lesson. </a:t>
            </a:r>
          </a:p>
        </p:txBody>
      </p:sp>
      <p:sp>
        <p:nvSpPr>
          <p:cNvPr name="TextBox 16" id="16"/>
          <p:cNvSpPr txBox="true"/>
          <p:nvPr/>
        </p:nvSpPr>
        <p:spPr>
          <a:xfrm rot="0">
            <a:off x="2806130" y="5354754"/>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A central question that sparks curiosity and frames the lesson’s theme.</a:t>
            </a:r>
          </a:p>
        </p:txBody>
      </p:sp>
      <p:sp>
        <p:nvSpPr>
          <p:cNvPr name="TextBox 17" id="17"/>
          <p:cNvSpPr txBox="true"/>
          <p:nvPr/>
        </p:nvSpPr>
        <p:spPr>
          <a:xfrm rot="0">
            <a:off x="2806130" y="8206084"/>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Essential facts and concepts children need to know.</a:t>
            </a:r>
          </a:p>
        </p:txBody>
      </p:sp>
      <p:sp>
        <p:nvSpPr>
          <p:cNvPr name="TextBox 18" id="18"/>
          <p:cNvSpPr txBox="true"/>
          <p:nvPr/>
        </p:nvSpPr>
        <p:spPr>
          <a:xfrm rot="0">
            <a:off x="11179645" y="8125121"/>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Optional tasks to deepen or stretch learning beyond the core lesson.</a:t>
            </a:r>
          </a:p>
        </p:txBody>
      </p:sp>
      <p:sp>
        <p:nvSpPr>
          <p:cNvPr name="TextBox 19" id="19"/>
          <p:cNvSpPr txBox="true"/>
          <p:nvPr/>
        </p:nvSpPr>
        <p:spPr>
          <a:xfrm rot="0">
            <a:off x="11169674" y="5097038"/>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To assess learning and give children time to practise independently.</a:t>
            </a:r>
          </a:p>
        </p:txBody>
      </p:sp>
      <p:sp>
        <p:nvSpPr>
          <p:cNvPr name="TextBox 20" id="20"/>
          <p:cNvSpPr txBox="true"/>
          <p:nvPr/>
        </p:nvSpPr>
        <p:spPr>
          <a:xfrm rot="0">
            <a:off x="11083298" y="2550193"/>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An opportunity for children to practice the knowledge learnt.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TextBox 4" id="4"/>
          <p:cNvSpPr txBox="true"/>
          <p:nvPr/>
        </p:nvSpPr>
        <p:spPr>
          <a:xfrm rot="0">
            <a:off x="511471" y="232850"/>
            <a:ext cx="16747829" cy="995461"/>
          </a:xfrm>
          <a:prstGeom prst="rect">
            <a:avLst/>
          </a:prstGeom>
        </p:spPr>
        <p:txBody>
          <a:bodyPr anchor="t" rtlCol="false" tIns="0" lIns="0" bIns="0" rIns="0">
            <a:spAutoFit/>
          </a:bodyPr>
          <a:lstStyle/>
          <a:p>
            <a:pPr algn="ctr">
              <a:lnSpc>
                <a:spcPts val="8132"/>
              </a:lnSpc>
            </a:pPr>
            <a:r>
              <a:rPr lang="en-US" sz="5808" b="true">
                <a:solidFill>
                  <a:srgbClr val="2C291C"/>
                </a:solidFill>
                <a:latin typeface="Lato Bold"/>
                <a:ea typeface="Lato Bold"/>
                <a:cs typeface="Lato Bold"/>
                <a:sym typeface="Lato Bold"/>
              </a:rPr>
              <a:t>Key Words </a:t>
            </a:r>
          </a:p>
        </p:txBody>
      </p:sp>
      <p:sp>
        <p:nvSpPr>
          <p:cNvPr name="Freeform 5" id="5"/>
          <p:cNvSpPr/>
          <p:nvPr/>
        </p:nvSpPr>
        <p:spPr>
          <a:xfrm flipH="false" flipV="false" rot="0">
            <a:off x="205611" y="166542"/>
            <a:ext cx="1287439" cy="1242379"/>
          </a:xfrm>
          <a:custGeom>
            <a:avLst/>
            <a:gdLst/>
            <a:ahLst/>
            <a:cxnLst/>
            <a:rect r="r" b="b" t="t" l="l"/>
            <a:pathLst>
              <a:path h="1242379" w="1287439">
                <a:moveTo>
                  <a:pt x="0" y="0"/>
                </a:moveTo>
                <a:lnTo>
                  <a:pt x="1287439" y="0"/>
                </a:lnTo>
                <a:lnTo>
                  <a:pt x="1287439" y="1242378"/>
                </a:lnTo>
                <a:lnTo>
                  <a:pt x="0" y="12423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507625" y="6566529"/>
            <a:ext cx="2319324" cy="2019744"/>
          </a:xfrm>
          <a:custGeom>
            <a:avLst/>
            <a:gdLst/>
            <a:ahLst/>
            <a:cxnLst/>
            <a:rect r="r" b="b" t="t" l="l"/>
            <a:pathLst>
              <a:path h="2019744" w="2319324">
                <a:moveTo>
                  <a:pt x="0" y="0"/>
                </a:moveTo>
                <a:lnTo>
                  <a:pt x="2319324" y="0"/>
                </a:lnTo>
                <a:lnTo>
                  <a:pt x="2319324" y="2019745"/>
                </a:lnTo>
                <a:lnTo>
                  <a:pt x="0" y="2019745"/>
                </a:lnTo>
                <a:lnTo>
                  <a:pt x="0" y="0"/>
                </a:lnTo>
                <a:close/>
              </a:path>
            </a:pathLst>
          </a:custGeom>
          <a:blipFill>
            <a:blip r:embed="rId7"/>
            <a:stretch>
              <a:fillRect l="0" t="0" r="0" b="0"/>
            </a:stretch>
          </a:blipFill>
        </p:spPr>
      </p:sp>
      <p:sp>
        <p:nvSpPr>
          <p:cNvPr name="Freeform 7" id="7"/>
          <p:cNvSpPr/>
          <p:nvPr/>
        </p:nvSpPr>
        <p:spPr>
          <a:xfrm flipH="false" flipV="false" rot="0">
            <a:off x="1443571" y="2900383"/>
            <a:ext cx="2467003" cy="2467003"/>
          </a:xfrm>
          <a:custGeom>
            <a:avLst/>
            <a:gdLst/>
            <a:ahLst/>
            <a:cxnLst/>
            <a:rect r="r" b="b" t="t" l="l"/>
            <a:pathLst>
              <a:path h="2467003" w="2467003">
                <a:moveTo>
                  <a:pt x="0" y="0"/>
                </a:moveTo>
                <a:lnTo>
                  <a:pt x="2467003" y="0"/>
                </a:lnTo>
                <a:lnTo>
                  <a:pt x="2467003" y="2467003"/>
                </a:lnTo>
                <a:lnTo>
                  <a:pt x="0" y="2467003"/>
                </a:lnTo>
                <a:lnTo>
                  <a:pt x="0" y="0"/>
                </a:lnTo>
                <a:close/>
              </a:path>
            </a:pathLst>
          </a:custGeom>
          <a:blipFill>
            <a:blip r:embed="rId8"/>
            <a:stretch>
              <a:fillRect l="0" t="0" r="0" b="0"/>
            </a:stretch>
          </a:blipFill>
        </p:spPr>
      </p:sp>
      <p:sp>
        <p:nvSpPr>
          <p:cNvPr name="Freeform 8" id="8"/>
          <p:cNvSpPr/>
          <p:nvPr/>
        </p:nvSpPr>
        <p:spPr>
          <a:xfrm flipH="false" flipV="false" rot="0">
            <a:off x="5234890" y="3128879"/>
            <a:ext cx="2810469" cy="1872475"/>
          </a:xfrm>
          <a:custGeom>
            <a:avLst/>
            <a:gdLst/>
            <a:ahLst/>
            <a:cxnLst/>
            <a:rect r="r" b="b" t="t" l="l"/>
            <a:pathLst>
              <a:path h="1872475" w="2810469">
                <a:moveTo>
                  <a:pt x="0" y="0"/>
                </a:moveTo>
                <a:lnTo>
                  <a:pt x="2810470" y="0"/>
                </a:lnTo>
                <a:lnTo>
                  <a:pt x="2810470" y="1872475"/>
                </a:lnTo>
                <a:lnTo>
                  <a:pt x="0" y="1872475"/>
                </a:lnTo>
                <a:lnTo>
                  <a:pt x="0" y="0"/>
                </a:lnTo>
                <a:close/>
              </a:path>
            </a:pathLst>
          </a:custGeom>
          <a:blipFill>
            <a:blip r:embed="rId9"/>
            <a:stretch>
              <a:fillRect l="0" t="0" r="0" b="0"/>
            </a:stretch>
          </a:blipFill>
        </p:spPr>
      </p:sp>
      <p:sp>
        <p:nvSpPr>
          <p:cNvPr name="Freeform 9" id="9"/>
          <p:cNvSpPr/>
          <p:nvPr/>
        </p:nvSpPr>
        <p:spPr>
          <a:xfrm flipH="false" flipV="false" rot="0">
            <a:off x="13750173" y="3128879"/>
            <a:ext cx="2821055" cy="1872475"/>
          </a:xfrm>
          <a:custGeom>
            <a:avLst/>
            <a:gdLst/>
            <a:ahLst/>
            <a:cxnLst/>
            <a:rect r="r" b="b" t="t" l="l"/>
            <a:pathLst>
              <a:path h="1872475" w="2821055">
                <a:moveTo>
                  <a:pt x="0" y="0"/>
                </a:moveTo>
                <a:lnTo>
                  <a:pt x="2821055" y="0"/>
                </a:lnTo>
                <a:lnTo>
                  <a:pt x="2821055" y="1872475"/>
                </a:lnTo>
                <a:lnTo>
                  <a:pt x="0" y="1872475"/>
                </a:lnTo>
                <a:lnTo>
                  <a:pt x="0" y="0"/>
                </a:lnTo>
                <a:close/>
              </a:path>
            </a:pathLst>
          </a:custGeom>
          <a:blipFill>
            <a:blip r:embed="rId10"/>
            <a:stretch>
              <a:fillRect l="0" t="0" r="0" b="0"/>
            </a:stretch>
          </a:blipFill>
        </p:spPr>
      </p:sp>
      <p:sp>
        <p:nvSpPr>
          <p:cNvPr name="Freeform 10" id="10"/>
          <p:cNvSpPr/>
          <p:nvPr/>
        </p:nvSpPr>
        <p:spPr>
          <a:xfrm flipH="false" flipV="false" rot="0">
            <a:off x="12229620" y="6518103"/>
            <a:ext cx="2978266" cy="1987993"/>
          </a:xfrm>
          <a:custGeom>
            <a:avLst/>
            <a:gdLst/>
            <a:ahLst/>
            <a:cxnLst/>
            <a:rect r="r" b="b" t="t" l="l"/>
            <a:pathLst>
              <a:path h="1987993" w="2978266">
                <a:moveTo>
                  <a:pt x="0" y="0"/>
                </a:moveTo>
                <a:lnTo>
                  <a:pt x="2978266" y="0"/>
                </a:lnTo>
                <a:lnTo>
                  <a:pt x="2978266" y="1987993"/>
                </a:lnTo>
                <a:lnTo>
                  <a:pt x="0" y="1987993"/>
                </a:lnTo>
                <a:lnTo>
                  <a:pt x="0" y="0"/>
                </a:lnTo>
                <a:close/>
              </a:path>
            </a:pathLst>
          </a:custGeom>
          <a:blipFill>
            <a:blip r:embed="rId11"/>
            <a:stretch>
              <a:fillRect l="0" t="0" r="0" b="0"/>
            </a:stretch>
          </a:blipFill>
        </p:spPr>
      </p:sp>
      <p:sp>
        <p:nvSpPr>
          <p:cNvPr name="Freeform 11" id="11"/>
          <p:cNvSpPr/>
          <p:nvPr/>
        </p:nvSpPr>
        <p:spPr>
          <a:xfrm flipH="false" flipV="false" rot="0">
            <a:off x="6831342" y="6614955"/>
            <a:ext cx="2909447" cy="1891140"/>
          </a:xfrm>
          <a:custGeom>
            <a:avLst/>
            <a:gdLst/>
            <a:ahLst/>
            <a:cxnLst/>
            <a:rect r="r" b="b" t="t" l="l"/>
            <a:pathLst>
              <a:path h="1891140" w="2909447">
                <a:moveTo>
                  <a:pt x="0" y="0"/>
                </a:moveTo>
                <a:lnTo>
                  <a:pt x="2909446" y="0"/>
                </a:lnTo>
                <a:lnTo>
                  <a:pt x="2909446" y="1891141"/>
                </a:lnTo>
                <a:lnTo>
                  <a:pt x="0" y="1891141"/>
                </a:lnTo>
                <a:lnTo>
                  <a:pt x="0" y="0"/>
                </a:lnTo>
                <a:close/>
              </a:path>
            </a:pathLst>
          </a:custGeom>
          <a:blipFill>
            <a:blip r:embed="rId12"/>
            <a:stretch>
              <a:fillRect l="0" t="0" r="0" b="0"/>
            </a:stretch>
          </a:blipFill>
        </p:spPr>
      </p:sp>
      <p:sp>
        <p:nvSpPr>
          <p:cNvPr name="Freeform 12" id="12"/>
          <p:cNvSpPr/>
          <p:nvPr/>
        </p:nvSpPr>
        <p:spPr>
          <a:xfrm flipH="false" flipV="false" rot="0">
            <a:off x="9464585" y="3128879"/>
            <a:ext cx="2868480" cy="1871683"/>
          </a:xfrm>
          <a:custGeom>
            <a:avLst/>
            <a:gdLst/>
            <a:ahLst/>
            <a:cxnLst/>
            <a:rect r="r" b="b" t="t" l="l"/>
            <a:pathLst>
              <a:path h="1871683" w="2868480">
                <a:moveTo>
                  <a:pt x="0" y="0"/>
                </a:moveTo>
                <a:lnTo>
                  <a:pt x="2868480" y="0"/>
                </a:lnTo>
                <a:lnTo>
                  <a:pt x="2868480" y="1871684"/>
                </a:lnTo>
                <a:lnTo>
                  <a:pt x="0" y="1871684"/>
                </a:lnTo>
                <a:lnTo>
                  <a:pt x="0" y="0"/>
                </a:lnTo>
                <a:close/>
              </a:path>
            </a:pathLst>
          </a:custGeom>
          <a:blipFill>
            <a:blip r:embed="rId13"/>
            <a:stretch>
              <a:fillRect l="0" t="0" r="0" b="0"/>
            </a:stretch>
          </a:blipFill>
        </p:spPr>
      </p:sp>
      <p:sp>
        <p:nvSpPr>
          <p:cNvPr name="TextBox 13" id="13"/>
          <p:cNvSpPr txBox="true"/>
          <p:nvPr/>
        </p:nvSpPr>
        <p:spPr>
          <a:xfrm rot="0">
            <a:off x="1436550" y="2162599"/>
            <a:ext cx="2652494"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recycle</a:t>
            </a:r>
          </a:p>
        </p:txBody>
      </p:sp>
      <p:sp>
        <p:nvSpPr>
          <p:cNvPr name="TextBox 14" id="14"/>
          <p:cNvSpPr txBox="true"/>
          <p:nvPr/>
        </p:nvSpPr>
        <p:spPr>
          <a:xfrm rot="0">
            <a:off x="5587784" y="2162599"/>
            <a:ext cx="1947466"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reuse</a:t>
            </a:r>
          </a:p>
        </p:txBody>
      </p:sp>
      <p:sp>
        <p:nvSpPr>
          <p:cNvPr name="TextBox 15" id="15"/>
          <p:cNvSpPr txBox="true"/>
          <p:nvPr/>
        </p:nvSpPr>
        <p:spPr>
          <a:xfrm rot="0">
            <a:off x="2326855" y="5551718"/>
            <a:ext cx="2652494"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landfill</a:t>
            </a:r>
          </a:p>
        </p:txBody>
      </p:sp>
      <p:sp>
        <p:nvSpPr>
          <p:cNvPr name="TextBox 16" id="16"/>
          <p:cNvSpPr txBox="true"/>
          <p:nvPr/>
        </p:nvSpPr>
        <p:spPr>
          <a:xfrm rot="0">
            <a:off x="6602141" y="5551718"/>
            <a:ext cx="3569268"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biodegradable</a:t>
            </a:r>
          </a:p>
        </p:txBody>
      </p:sp>
      <p:sp>
        <p:nvSpPr>
          <p:cNvPr name="TextBox 17" id="17"/>
          <p:cNvSpPr txBox="true"/>
          <p:nvPr/>
        </p:nvSpPr>
        <p:spPr>
          <a:xfrm rot="0">
            <a:off x="13514233" y="2162599"/>
            <a:ext cx="3133195"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pollution</a:t>
            </a:r>
          </a:p>
        </p:txBody>
      </p:sp>
      <p:sp>
        <p:nvSpPr>
          <p:cNvPr name="TextBox 18" id="18"/>
          <p:cNvSpPr txBox="true"/>
          <p:nvPr/>
        </p:nvSpPr>
        <p:spPr>
          <a:xfrm rot="0">
            <a:off x="9769363" y="2162599"/>
            <a:ext cx="1947466"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ingest</a:t>
            </a:r>
          </a:p>
        </p:txBody>
      </p:sp>
      <p:sp>
        <p:nvSpPr>
          <p:cNvPr name="TextBox 19" id="19"/>
          <p:cNvSpPr txBox="true"/>
          <p:nvPr/>
        </p:nvSpPr>
        <p:spPr>
          <a:xfrm rot="0">
            <a:off x="10833076" y="5551718"/>
            <a:ext cx="6266654"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non- biodegradable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TextBox 4" id="4"/>
          <p:cNvSpPr txBox="true"/>
          <p:nvPr/>
        </p:nvSpPr>
        <p:spPr>
          <a:xfrm rot="0">
            <a:off x="511471" y="232850"/>
            <a:ext cx="16747829" cy="995461"/>
          </a:xfrm>
          <a:prstGeom prst="rect">
            <a:avLst/>
          </a:prstGeom>
        </p:spPr>
        <p:txBody>
          <a:bodyPr anchor="t" rtlCol="false" tIns="0" lIns="0" bIns="0" rIns="0">
            <a:spAutoFit/>
          </a:bodyPr>
          <a:lstStyle/>
          <a:p>
            <a:pPr algn="ctr">
              <a:lnSpc>
                <a:spcPts val="8132"/>
              </a:lnSpc>
            </a:pPr>
            <a:r>
              <a:rPr lang="en-US" sz="5808" b="true">
                <a:solidFill>
                  <a:srgbClr val="2C291C"/>
                </a:solidFill>
                <a:latin typeface="Lato Bold"/>
                <a:ea typeface="Lato Bold"/>
                <a:cs typeface="Lato Bold"/>
                <a:sym typeface="Lato Bold"/>
              </a:rPr>
              <a:t>Vocabulary task</a:t>
            </a:r>
          </a:p>
        </p:txBody>
      </p:sp>
      <p:sp>
        <p:nvSpPr>
          <p:cNvPr name="Freeform 5" id="5"/>
          <p:cNvSpPr/>
          <p:nvPr/>
        </p:nvSpPr>
        <p:spPr>
          <a:xfrm flipH="false" flipV="false" rot="0">
            <a:off x="1034396" y="7557945"/>
            <a:ext cx="2001562" cy="2001562"/>
          </a:xfrm>
          <a:custGeom>
            <a:avLst/>
            <a:gdLst/>
            <a:ahLst/>
            <a:cxnLst/>
            <a:rect r="r" b="b" t="t" l="l"/>
            <a:pathLst>
              <a:path h="2001562" w="2001562">
                <a:moveTo>
                  <a:pt x="0" y="0"/>
                </a:moveTo>
                <a:lnTo>
                  <a:pt x="2001562" y="0"/>
                </a:lnTo>
                <a:lnTo>
                  <a:pt x="2001562" y="2001563"/>
                </a:lnTo>
                <a:lnTo>
                  <a:pt x="0" y="2001563"/>
                </a:lnTo>
                <a:lnTo>
                  <a:pt x="0" y="0"/>
                </a:lnTo>
                <a:close/>
              </a:path>
            </a:pathLst>
          </a:custGeom>
          <a:blipFill>
            <a:blip r:embed="rId5"/>
            <a:stretch>
              <a:fillRect l="0" t="0" r="0" b="0"/>
            </a:stretch>
          </a:blipFill>
        </p:spPr>
      </p:sp>
      <p:sp>
        <p:nvSpPr>
          <p:cNvPr name="Freeform 6" id="6"/>
          <p:cNvSpPr/>
          <p:nvPr/>
        </p:nvSpPr>
        <p:spPr>
          <a:xfrm flipH="false" flipV="false" rot="0">
            <a:off x="4110421" y="7743332"/>
            <a:ext cx="2280228" cy="1519202"/>
          </a:xfrm>
          <a:custGeom>
            <a:avLst/>
            <a:gdLst/>
            <a:ahLst/>
            <a:cxnLst/>
            <a:rect r="r" b="b" t="t" l="l"/>
            <a:pathLst>
              <a:path h="1519202" w="2280228">
                <a:moveTo>
                  <a:pt x="0" y="0"/>
                </a:moveTo>
                <a:lnTo>
                  <a:pt x="2280228" y="0"/>
                </a:lnTo>
                <a:lnTo>
                  <a:pt x="2280228" y="1519202"/>
                </a:lnTo>
                <a:lnTo>
                  <a:pt x="0" y="1519202"/>
                </a:lnTo>
                <a:lnTo>
                  <a:pt x="0" y="0"/>
                </a:lnTo>
                <a:close/>
              </a:path>
            </a:pathLst>
          </a:custGeom>
          <a:blipFill>
            <a:blip r:embed="rId6"/>
            <a:stretch>
              <a:fillRect l="0" t="0" r="0" b="0"/>
            </a:stretch>
          </a:blipFill>
        </p:spPr>
      </p:sp>
      <p:sp>
        <p:nvSpPr>
          <p:cNvPr name="Freeform 7" id="7"/>
          <p:cNvSpPr/>
          <p:nvPr/>
        </p:nvSpPr>
        <p:spPr>
          <a:xfrm flipH="false" flipV="false" rot="0">
            <a:off x="11019156" y="7743332"/>
            <a:ext cx="2288817" cy="1519202"/>
          </a:xfrm>
          <a:custGeom>
            <a:avLst/>
            <a:gdLst/>
            <a:ahLst/>
            <a:cxnLst/>
            <a:rect r="r" b="b" t="t" l="l"/>
            <a:pathLst>
              <a:path h="1519202" w="2288817">
                <a:moveTo>
                  <a:pt x="0" y="0"/>
                </a:moveTo>
                <a:lnTo>
                  <a:pt x="2288816" y="0"/>
                </a:lnTo>
                <a:lnTo>
                  <a:pt x="2288816" y="1519202"/>
                </a:lnTo>
                <a:lnTo>
                  <a:pt x="0" y="1519202"/>
                </a:lnTo>
                <a:lnTo>
                  <a:pt x="0" y="0"/>
                </a:lnTo>
                <a:close/>
              </a:path>
            </a:pathLst>
          </a:custGeom>
          <a:blipFill>
            <a:blip r:embed="rId7"/>
            <a:stretch>
              <a:fillRect l="0" t="0" r="0" b="0"/>
            </a:stretch>
          </a:blipFill>
        </p:spPr>
      </p:sp>
      <p:sp>
        <p:nvSpPr>
          <p:cNvPr name="Freeform 8" id="8"/>
          <p:cNvSpPr/>
          <p:nvPr/>
        </p:nvSpPr>
        <p:spPr>
          <a:xfrm flipH="false" flipV="false" rot="0">
            <a:off x="7542114" y="7743332"/>
            <a:ext cx="2327294" cy="1518560"/>
          </a:xfrm>
          <a:custGeom>
            <a:avLst/>
            <a:gdLst/>
            <a:ahLst/>
            <a:cxnLst/>
            <a:rect r="r" b="b" t="t" l="l"/>
            <a:pathLst>
              <a:path h="1518560" w="2327294">
                <a:moveTo>
                  <a:pt x="0" y="0"/>
                </a:moveTo>
                <a:lnTo>
                  <a:pt x="2327294" y="0"/>
                </a:lnTo>
                <a:lnTo>
                  <a:pt x="2327294" y="1518559"/>
                </a:lnTo>
                <a:lnTo>
                  <a:pt x="0" y="1518559"/>
                </a:lnTo>
                <a:lnTo>
                  <a:pt x="0" y="0"/>
                </a:lnTo>
                <a:close/>
              </a:path>
            </a:pathLst>
          </a:custGeom>
          <a:blipFill>
            <a:blip r:embed="rId8"/>
            <a:stretch>
              <a:fillRect l="0" t="0" r="0" b="0"/>
            </a:stretch>
          </a:blipFill>
        </p:spPr>
      </p:sp>
      <p:sp>
        <p:nvSpPr>
          <p:cNvPr name="TextBox 9" id="9"/>
          <p:cNvSpPr txBox="true"/>
          <p:nvPr/>
        </p:nvSpPr>
        <p:spPr>
          <a:xfrm rot="0">
            <a:off x="1028700" y="6952707"/>
            <a:ext cx="2152057" cy="605238"/>
          </a:xfrm>
          <a:prstGeom prst="rect">
            <a:avLst/>
          </a:prstGeom>
        </p:spPr>
        <p:txBody>
          <a:bodyPr anchor="t" rtlCol="false" tIns="0" lIns="0" bIns="0" rIns="0">
            <a:spAutoFit/>
          </a:bodyPr>
          <a:lstStyle/>
          <a:p>
            <a:pPr algn="ctr">
              <a:lnSpc>
                <a:spcPts val="4916"/>
              </a:lnSpc>
            </a:pPr>
            <a:r>
              <a:rPr lang="en-US" sz="3511">
                <a:solidFill>
                  <a:srgbClr val="31401C"/>
                </a:solidFill>
                <a:latin typeface="Lato"/>
                <a:ea typeface="Lato"/>
                <a:cs typeface="Lato"/>
                <a:sym typeface="Lato"/>
              </a:rPr>
              <a:t>recycle</a:t>
            </a:r>
          </a:p>
        </p:txBody>
      </p:sp>
      <p:sp>
        <p:nvSpPr>
          <p:cNvPr name="TextBox 10" id="10"/>
          <p:cNvSpPr txBox="true"/>
          <p:nvPr/>
        </p:nvSpPr>
        <p:spPr>
          <a:xfrm rot="0">
            <a:off x="4396735" y="6952707"/>
            <a:ext cx="1580044" cy="605238"/>
          </a:xfrm>
          <a:prstGeom prst="rect">
            <a:avLst/>
          </a:prstGeom>
        </p:spPr>
        <p:txBody>
          <a:bodyPr anchor="t" rtlCol="false" tIns="0" lIns="0" bIns="0" rIns="0">
            <a:spAutoFit/>
          </a:bodyPr>
          <a:lstStyle/>
          <a:p>
            <a:pPr algn="ctr">
              <a:lnSpc>
                <a:spcPts val="4916"/>
              </a:lnSpc>
            </a:pPr>
            <a:r>
              <a:rPr lang="en-US" sz="3511">
                <a:solidFill>
                  <a:srgbClr val="31401C"/>
                </a:solidFill>
                <a:latin typeface="Lato"/>
                <a:ea typeface="Lato"/>
                <a:cs typeface="Lato"/>
                <a:sym typeface="Lato"/>
              </a:rPr>
              <a:t>reuse</a:t>
            </a:r>
          </a:p>
        </p:txBody>
      </p:sp>
      <p:sp>
        <p:nvSpPr>
          <p:cNvPr name="TextBox 11" id="11"/>
          <p:cNvSpPr txBox="true"/>
          <p:nvPr/>
        </p:nvSpPr>
        <p:spPr>
          <a:xfrm rot="0">
            <a:off x="10827730" y="6952707"/>
            <a:ext cx="2542066" cy="605238"/>
          </a:xfrm>
          <a:prstGeom prst="rect">
            <a:avLst/>
          </a:prstGeom>
        </p:spPr>
        <p:txBody>
          <a:bodyPr anchor="t" rtlCol="false" tIns="0" lIns="0" bIns="0" rIns="0">
            <a:spAutoFit/>
          </a:bodyPr>
          <a:lstStyle/>
          <a:p>
            <a:pPr algn="ctr">
              <a:lnSpc>
                <a:spcPts val="4916"/>
              </a:lnSpc>
            </a:pPr>
            <a:r>
              <a:rPr lang="en-US" sz="3511">
                <a:solidFill>
                  <a:srgbClr val="31401C"/>
                </a:solidFill>
                <a:latin typeface="Lato"/>
                <a:ea typeface="Lato"/>
                <a:cs typeface="Lato"/>
                <a:sym typeface="Lato"/>
              </a:rPr>
              <a:t>pollution</a:t>
            </a:r>
          </a:p>
        </p:txBody>
      </p:sp>
      <p:sp>
        <p:nvSpPr>
          <p:cNvPr name="TextBox 12" id="12"/>
          <p:cNvSpPr txBox="true"/>
          <p:nvPr/>
        </p:nvSpPr>
        <p:spPr>
          <a:xfrm rot="0">
            <a:off x="7789391" y="6952707"/>
            <a:ext cx="1580044" cy="605238"/>
          </a:xfrm>
          <a:prstGeom prst="rect">
            <a:avLst/>
          </a:prstGeom>
        </p:spPr>
        <p:txBody>
          <a:bodyPr anchor="t" rtlCol="false" tIns="0" lIns="0" bIns="0" rIns="0">
            <a:spAutoFit/>
          </a:bodyPr>
          <a:lstStyle/>
          <a:p>
            <a:pPr algn="ctr">
              <a:lnSpc>
                <a:spcPts val="4916"/>
              </a:lnSpc>
            </a:pPr>
            <a:r>
              <a:rPr lang="en-US" sz="3511">
                <a:solidFill>
                  <a:srgbClr val="31401C"/>
                </a:solidFill>
                <a:latin typeface="Lato"/>
                <a:ea typeface="Lato"/>
                <a:cs typeface="Lato"/>
                <a:sym typeface="Lato"/>
              </a:rPr>
              <a:t>ingest</a:t>
            </a:r>
          </a:p>
        </p:txBody>
      </p:sp>
      <p:sp>
        <p:nvSpPr>
          <p:cNvPr name="Freeform 13" id="13"/>
          <p:cNvSpPr/>
          <p:nvPr/>
        </p:nvSpPr>
        <p:spPr>
          <a:xfrm flipH="false" flipV="false" rot="0">
            <a:off x="655495" y="341707"/>
            <a:ext cx="898409" cy="1097294"/>
          </a:xfrm>
          <a:custGeom>
            <a:avLst/>
            <a:gdLst/>
            <a:ahLst/>
            <a:cxnLst/>
            <a:rect r="r" b="b" t="t" l="l"/>
            <a:pathLst>
              <a:path h="1097294" w="898409">
                <a:moveTo>
                  <a:pt x="0" y="0"/>
                </a:moveTo>
                <a:lnTo>
                  <a:pt x="898410" y="0"/>
                </a:lnTo>
                <a:lnTo>
                  <a:pt x="898410" y="1097294"/>
                </a:lnTo>
                <a:lnTo>
                  <a:pt x="0" y="109729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0">
            <a:off x="1028700" y="2742688"/>
            <a:ext cx="15869190" cy="39253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1) Some rubbish goes to a _____ where it is buried.</a:t>
            </a:r>
          </a:p>
          <a:p>
            <a:pPr algn="l">
              <a:lnSpc>
                <a:spcPts val="6243"/>
              </a:lnSpc>
              <a:spcBef>
                <a:spcPct val="0"/>
              </a:spcBef>
            </a:pPr>
            <a:r>
              <a:rPr lang="en-US" sz="4459">
                <a:solidFill>
                  <a:srgbClr val="000000"/>
                </a:solidFill>
                <a:latin typeface="Lato"/>
                <a:ea typeface="Lato"/>
                <a:cs typeface="Lato"/>
                <a:sym typeface="Lato"/>
              </a:rPr>
              <a:t>2) </a:t>
            </a:r>
            <a:r>
              <a:rPr lang="en-US" sz="4459">
                <a:solidFill>
                  <a:srgbClr val="000000"/>
                </a:solidFill>
                <a:latin typeface="Lato"/>
                <a:ea typeface="Lato"/>
                <a:cs typeface="Lato"/>
                <a:sym typeface="Lato"/>
              </a:rPr>
              <a:t>We _____ old bottles to make new ones.</a:t>
            </a:r>
          </a:p>
          <a:p>
            <a:pPr algn="l">
              <a:lnSpc>
                <a:spcPts val="6243"/>
              </a:lnSpc>
              <a:spcBef>
                <a:spcPct val="0"/>
              </a:spcBef>
            </a:pPr>
            <a:r>
              <a:rPr lang="en-US" sz="4459">
                <a:solidFill>
                  <a:srgbClr val="000000"/>
                </a:solidFill>
                <a:latin typeface="Lato"/>
                <a:ea typeface="Lato"/>
                <a:cs typeface="Lato"/>
                <a:sym typeface="Lato"/>
              </a:rPr>
              <a:t>3) The turtle ______ed a plastic bag because it looked like food.</a:t>
            </a:r>
          </a:p>
          <a:p>
            <a:pPr algn="l">
              <a:lnSpc>
                <a:spcPts val="6243"/>
              </a:lnSpc>
              <a:spcBef>
                <a:spcPct val="0"/>
              </a:spcBef>
            </a:pPr>
            <a:r>
              <a:rPr lang="en-US" sz="4459">
                <a:solidFill>
                  <a:srgbClr val="000000"/>
                </a:solidFill>
                <a:latin typeface="Lato"/>
                <a:ea typeface="Lato"/>
                <a:cs typeface="Lato"/>
                <a:sym typeface="Lato"/>
              </a:rPr>
              <a:t>4) I ______ my lunchbox every day instead of throwing it away.</a:t>
            </a:r>
          </a:p>
          <a:p>
            <a:pPr algn="l">
              <a:lnSpc>
                <a:spcPts val="6243"/>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TextBox 4" id="4"/>
          <p:cNvSpPr txBox="true"/>
          <p:nvPr/>
        </p:nvSpPr>
        <p:spPr>
          <a:xfrm rot="0">
            <a:off x="511471" y="232850"/>
            <a:ext cx="16747829" cy="995461"/>
          </a:xfrm>
          <a:prstGeom prst="rect">
            <a:avLst/>
          </a:prstGeom>
        </p:spPr>
        <p:txBody>
          <a:bodyPr anchor="t" rtlCol="false" tIns="0" lIns="0" bIns="0" rIns="0">
            <a:spAutoFit/>
          </a:bodyPr>
          <a:lstStyle/>
          <a:p>
            <a:pPr algn="ctr">
              <a:lnSpc>
                <a:spcPts val="8132"/>
              </a:lnSpc>
            </a:pPr>
            <a:r>
              <a:rPr lang="en-US" sz="5808" b="true">
                <a:solidFill>
                  <a:srgbClr val="2C291C"/>
                </a:solidFill>
                <a:latin typeface="Lato Bold"/>
                <a:ea typeface="Lato Bold"/>
                <a:cs typeface="Lato Bold"/>
                <a:sym typeface="Lato Bold"/>
              </a:rPr>
              <a:t>Vocabulary task</a:t>
            </a:r>
          </a:p>
        </p:txBody>
      </p:sp>
      <p:sp>
        <p:nvSpPr>
          <p:cNvPr name="Freeform 5" id="5"/>
          <p:cNvSpPr/>
          <p:nvPr/>
        </p:nvSpPr>
        <p:spPr>
          <a:xfrm flipH="false" flipV="false" rot="0">
            <a:off x="655495" y="341707"/>
            <a:ext cx="898409" cy="1097294"/>
          </a:xfrm>
          <a:custGeom>
            <a:avLst/>
            <a:gdLst/>
            <a:ahLst/>
            <a:cxnLst/>
            <a:rect r="r" b="b" t="t" l="l"/>
            <a:pathLst>
              <a:path h="1097294" w="898409">
                <a:moveTo>
                  <a:pt x="0" y="0"/>
                </a:moveTo>
                <a:lnTo>
                  <a:pt x="898410" y="0"/>
                </a:lnTo>
                <a:lnTo>
                  <a:pt x="898410" y="1097294"/>
                </a:lnTo>
                <a:lnTo>
                  <a:pt x="0" y="10972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028700" y="2456938"/>
            <a:ext cx="15869190" cy="3387785"/>
          </a:xfrm>
          <a:prstGeom prst="rect">
            <a:avLst/>
          </a:prstGeom>
        </p:spPr>
        <p:txBody>
          <a:bodyPr anchor="t" rtlCol="false" tIns="0" lIns="0" bIns="0" rIns="0">
            <a:spAutoFit/>
          </a:bodyPr>
          <a:lstStyle/>
          <a:p>
            <a:pPr algn="l">
              <a:lnSpc>
                <a:spcPts val="9276"/>
              </a:lnSpc>
            </a:pPr>
            <a:r>
              <a:rPr lang="en-US" sz="4459">
                <a:solidFill>
                  <a:srgbClr val="000000"/>
                </a:solidFill>
                <a:latin typeface="Lato"/>
                <a:ea typeface="Lato"/>
                <a:cs typeface="Lato"/>
                <a:sym typeface="Lato"/>
              </a:rPr>
              <a:t>1) ____________ packaging is better for the environment. </a:t>
            </a:r>
          </a:p>
          <a:p>
            <a:pPr algn="l">
              <a:lnSpc>
                <a:spcPts val="9276"/>
              </a:lnSpc>
            </a:pPr>
            <a:r>
              <a:rPr lang="en-US" sz="4459">
                <a:solidFill>
                  <a:srgbClr val="000000"/>
                </a:solidFill>
                <a:latin typeface="Lato"/>
                <a:ea typeface="Lato"/>
                <a:cs typeface="Lato"/>
                <a:sym typeface="Lato"/>
              </a:rPr>
              <a:t>2) Rubbish that cannot be recycled sometimes goes to ________.</a:t>
            </a:r>
          </a:p>
          <a:p>
            <a:pPr algn="l">
              <a:lnSpc>
                <a:spcPts val="9276"/>
              </a:lnSpc>
            </a:pPr>
            <a:r>
              <a:rPr lang="en-US" sz="4459">
                <a:solidFill>
                  <a:srgbClr val="000000"/>
                </a:solidFill>
                <a:latin typeface="Lato"/>
                <a:ea typeface="Lato"/>
                <a:cs typeface="Lato"/>
                <a:sym typeface="Lato"/>
              </a:rPr>
              <a:t>3) __________________ materials cannot break down naturally. </a:t>
            </a:r>
          </a:p>
        </p:txBody>
      </p:sp>
      <p:sp>
        <p:nvSpPr>
          <p:cNvPr name="Freeform 7" id="7"/>
          <p:cNvSpPr/>
          <p:nvPr/>
        </p:nvSpPr>
        <p:spPr>
          <a:xfrm flipH="false" flipV="false" rot="0">
            <a:off x="1966581" y="6869256"/>
            <a:ext cx="11269679" cy="2453652"/>
          </a:xfrm>
          <a:custGeom>
            <a:avLst/>
            <a:gdLst/>
            <a:ahLst/>
            <a:cxnLst/>
            <a:rect r="r" b="b" t="t" l="l"/>
            <a:pathLst>
              <a:path h="2453652" w="11269679">
                <a:moveTo>
                  <a:pt x="0" y="0"/>
                </a:moveTo>
                <a:lnTo>
                  <a:pt x="11269679" y="0"/>
                </a:lnTo>
                <a:lnTo>
                  <a:pt x="11269679" y="2453652"/>
                </a:lnTo>
                <a:lnTo>
                  <a:pt x="0" y="2453652"/>
                </a:lnTo>
                <a:lnTo>
                  <a:pt x="0" y="0"/>
                </a:lnTo>
                <a:close/>
              </a:path>
            </a:pathLst>
          </a:custGeom>
          <a:blipFill>
            <a:blip r:embed="rId7"/>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3636414" y="1408441"/>
            <a:ext cx="4230968" cy="7170911"/>
            <a:chOff x="0" y="0"/>
            <a:chExt cx="5641291" cy="9561215"/>
          </a:xfrm>
        </p:grpSpPr>
        <p:sp>
          <p:nvSpPr>
            <p:cNvPr name="Freeform 5" id="5"/>
            <p:cNvSpPr/>
            <p:nvPr/>
          </p:nvSpPr>
          <p:spPr>
            <a:xfrm flipH="false" flipV="false" rot="0">
              <a:off x="0" y="1060639"/>
              <a:ext cx="5641291" cy="8500576"/>
            </a:xfrm>
            <a:custGeom>
              <a:avLst/>
              <a:gdLst/>
              <a:ahLst/>
              <a:cxnLst/>
              <a:rect r="r" b="b" t="t" l="l"/>
              <a:pathLst>
                <a:path h="8500576" w="5641291">
                  <a:moveTo>
                    <a:pt x="0" y="0"/>
                  </a:moveTo>
                  <a:lnTo>
                    <a:pt x="5641291" y="0"/>
                  </a:lnTo>
                  <a:lnTo>
                    <a:pt x="5641291" y="8500576"/>
                  </a:lnTo>
                  <a:lnTo>
                    <a:pt x="0" y="85005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493688">
              <a:off x="2230646" y="189676"/>
              <a:ext cx="2775976" cy="1741925"/>
            </a:xfrm>
            <a:custGeom>
              <a:avLst/>
              <a:gdLst/>
              <a:ahLst/>
              <a:cxnLst/>
              <a:rect r="r" b="b" t="t" l="l"/>
              <a:pathLst>
                <a:path h="1741925" w="2775976">
                  <a:moveTo>
                    <a:pt x="0" y="0"/>
                  </a:moveTo>
                  <a:lnTo>
                    <a:pt x="2775976" y="0"/>
                  </a:lnTo>
                  <a:lnTo>
                    <a:pt x="2775976" y="1741925"/>
                  </a:lnTo>
                  <a:lnTo>
                    <a:pt x="0" y="1741925"/>
                  </a:lnTo>
                  <a:lnTo>
                    <a:pt x="0" y="0"/>
                  </a:lnTo>
                  <a:close/>
                </a:path>
              </a:pathLst>
            </a:custGeom>
            <a:blipFill>
              <a:blip r:embed="rId7">
                <a:extLst>
                  <a:ext uri="{96DAC541-7B7A-43D3-8B79-37D633B846F1}">
                    <asvg:svgBlip xmlns:asvg="http://schemas.microsoft.com/office/drawing/2016/SVG/main" r:embed="rId8"/>
                  </a:ext>
                </a:extLst>
              </a:blip>
              <a:stretch>
                <a:fillRect l="-6432" t="0" r="0" b="-6432"/>
              </a:stretch>
            </a:blipFill>
            <a:ln cap="sq">
              <a:noFill/>
              <a:prstDash val="solid"/>
              <a:miter/>
            </a:ln>
          </p:spPr>
        </p:sp>
        <p:sp>
          <p:nvSpPr>
            <p:cNvPr name="Freeform 7" id="7"/>
            <p:cNvSpPr/>
            <p:nvPr/>
          </p:nvSpPr>
          <p:spPr>
            <a:xfrm flipH="false" flipV="false" rot="0">
              <a:off x="1602779" y="2121278"/>
              <a:ext cx="2435732" cy="1536726"/>
            </a:xfrm>
            <a:custGeom>
              <a:avLst/>
              <a:gdLst/>
              <a:ahLst/>
              <a:cxnLst/>
              <a:rect r="r" b="b" t="t" l="l"/>
              <a:pathLst>
                <a:path h="1536726" w="2435732">
                  <a:moveTo>
                    <a:pt x="0" y="0"/>
                  </a:moveTo>
                  <a:lnTo>
                    <a:pt x="2435733" y="0"/>
                  </a:lnTo>
                  <a:lnTo>
                    <a:pt x="2435733" y="1536726"/>
                  </a:lnTo>
                  <a:lnTo>
                    <a:pt x="0" y="153672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8" id="8"/>
          <p:cNvGrpSpPr/>
          <p:nvPr/>
        </p:nvGrpSpPr>
        <p:grpSpPr>
          <a:xfrm rot="0">
            <a:off x="323811" y="2947583"/>
            <a:ext cx="4673104" cy="6921298"/>
            <a:chOff x="0" y="0"/>
            <a:chExt cx="6230806" cy="9228397"/>
          </a:xfrm>
        </p:grpSpPr>
        <p:sp>
          <p:nvSpPr>
            <p:cNvPr name="Freeform 9" id="9"/>
            <p:cNvSpPr/>
            <p:nvPr/>
          </p:nvSpPr>
          <p:spPr>
            <a:xfrm flipH="false" flipV="false" rot="0">
              <a:off x="0" y="1350367"/>
              <a:ext cx="6230806" cy="7878030"/>
            </a:xfrm>
            <a:custGeom>
              <a:avLst/>
              <a:gdLst/>
              <a:ahLst/>
              <a:cxnLst/>
              <a:rect r="r" b="b" t="t" l="l"/>
              <a:pathLst>
                <a:path h="7878030" w="6230806">
                  <a:moveTo>
                    <a:pt x="0" y="0"/>
                  </a:moveTo>
                  <a:lnTo>
                    <a:pt x="6230806" y="0"/>
                  </a:lnTo>
                  <a:lnTo>
                    <a:pt x="6230806" y="7878030"/>
                  </a:lnTo>
                  <a:lnTo>
                    <a:pt x="0" y="787803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2560156" y="3158403"/>
              <a:ext cx="2273077" cy="1599420"/>
            </a:xfrm>
            <a:custGeom>
              <a:avLst/>
              <a:gdLst/>
              <a:ahLst/>
              <a:cxnLst/>
              <a:rect r="r" b="b" t="t" l="l"/>
              <a:pathLst>
                <a:path h="1599420" w="2273077">
                  <a:moveTo>
                    <a:pt x="0" y="0"/>
                  </a:moveTo>
                  <a:lnTo>
                    <a:pt x="2273077" y="0"/>
                  </a:lnTo>
                  <a:lnTo>
                    <a:pt x="2273077" y="1599420"/>
                  </a:lnTo>
                  <a:lnTo>
                    <a:pt x="0" y="1599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140674">
              <a:off x="1046095" y="97694"/>
              <a:ext cx="4841195" cy="3177584"/>
            </a:xfrm>
            <a:custGeom>
              <a:avLst/>
              <a:gdLst/>
              <a:ahLst/>
              <a:cxnLst/>
              <a:rect r="r" b="b" t="t" l="l"/>
              <a:pathLst>
                <a:path h="3177584" w="4841195">
                  <a:moveTo>
                    <a:pt x="0" y="0"/>
                  </a:moveTo>
                  <a:lnTo>
                    <a:pt x="4841195" y="0"/>
                  </a:lnTo>
                  <a:lnTo>
                    <a:pt x="4841195" y="3177585"/>
                  </a:lnTo>
                  <a:lnTo>
                    <a:pt x="0" y="317758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sp>
        <p:nvSpPr>
          <p:cNvPr name="Freeform 12" id="12"/>
          <p:cNvSpPr/>
          <p:nvPr/>
        </p:nvSpPr>
        <p:spPr>
          <a:xfrm flipH="true" flipV="false" rot="0">
            <a:off x="7677541" y="0"/>
            <a:ext cx="6502113" cy="4941606"/>
          </a:xfrm>
          <a:custGeom>
            <a:avLst/>
            <a:gdLst/>
            <a:ahLst/>
            <a:cxnLst/>
            <a:rect r="r" b="b" t="t" l="l"/>
            <a:pathLst>
              <a:path h="4941606" w="6502113">
                <a:moveTo>
                  <a:pt x="6502113" y="0"/>
                </a:moveTo>
                <a:lnTo>
                  <a:pt x="0" y="0"/>
                </a:lnTo>
                <a:lnTo>
                  <a:pt x="0" y="4941606"/>
                </a:lnTo>
                <a:lnTo>
                  <a:pt x="6502113" y="4941606"/>
                </a:lnTo>
                <a:lnTo>
                  <a:pt x="6502113"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3" id="13"/>
          <p:cNvSpPr/>
          <p:nvPr/>
        </p:nvSpPr>
        <p:spPr>
          <a:xfrm flipH="false" flipV="false" rot="0">
            <a:off x="4434865" y="6334701"/>
            <a:ext cx="9418269" cy="2613570"/>
          </a:xfrm>
          <a:custGeom>
            <a:avLst/>
            <a:gdLst/>
            <a:ahLst/>
            <a:cxnLst/>
            <a:rect r="r" b="b" t="t" l="l"/>
            <a:pathLst>
              <a:path h="2613570" w="9418269">
                <a:moveTo>
                  <a:pt x="0" y="0"/>
                </a:moveTo>
                <a:lnTo>
                  <a:pt x="9418270" y="0"/>
                </a:lnTo>
                <a:lnTo>
                  <a:pt x="9418270" y="2613570"/>
                </a:lnTo>
                <a:lnTo>
                  <a:pt x="0" y="261357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14" id="14"/>
          <p:cNvSpPr txBox="true"/>
          <p:nvPr/>
        </p:nvSpPr>
        <p:spPr>
          <a:xfrm rot="0">
            <a:off x="8526147" y="1032594"/>
            <a:ext cx="4804901" cy="1426610"/>
          </a:xfrm>
          <a:prstGeom prst="rect">
            <a:avLst/>
          </a:prstGeom>
        </p:spPr>
        <p:txBody>
          <a:bodyPr anchor="t" rtlCol="false" tIns="0" lIns="0" bIns="0" rIns="0">
            <a:spAutoFit/>
          </a:bodyPr>
          <a:lstStyle/>
          <a:p>
            <a:pPr algn="ctr">
              <a:lnSpc>
                <a:spcPts val="3841"/>
              </a:lnSpc>
              <a:spcBef>
                <a:spcPct val="0"/>
              </a:spcBef>
            </a:pPr>
            <a:r>
              <a:rPr lang="en-US" sz="2743">
                <a:solidFill>
                  <a:srgbClr val="000000"/>
                </a:solidFill>
                <a:latin typeface="Lato"/>
                <a:ea typeface="Lato"/>
                <a:cs typeface="Lato"/>
                <a:sym typeface="Lato"/>
              </a:rPr>
              <a:t>I still don’t get it—how can something as small as a plastic wrapper hurt animals?</a:t>
            </a:r>
          </a:p>
        </p:txBody>
      </p:sp>
      <p:sp>
        <p:nvSpPr>
          <p:cNvPr name="TextBox 15" id="15"/>
          <p:cNvSpPr txBox="true"/>
          <p:nvPr/>
        </p:nvSpPr>
        <p:spPr>
          <a:xfrm rot="0">
            <a:off x="6073566" y="6648860"/>
            <a:ext cx="7257482" cy="1442918"/>
          </a:xfrm>
          <a:prstGeom prst="rect">
            <a:avLst/>
          </a:prstGeom>
        </p:spPr>
        <p:txBody>
          <a:bodyPr anchor="t" rtlCol="false" tIns="0" lIns="0" bIns="0" rIns="0">
            <a:spAutoFit/>
          </a:bodyPr>
          <a:lstStyle/>
          <a:p>
            <a:pPr algn="ctr">
              <a:lnSpc>
                <a:spcPts val="3846"/>
              </a:lnSpc>
              <a:spcBef>
                <a:spcPct val="0"/>
              </a:spcBef>
            </a:pPr>
            <a:r>
              <a:rPr lang="en-US" sz="2747">
                <a:solidFill>
                  <a:srgbClr val="000000"/>
                </a:solidFill>
                <a:latin typeface="Lato"/>
                <a:ea typeface="Lato"/>
                <a:cs typeface="Lato"/>
                <a:sym typeface="Lato"/>
              </a:rPr>
              <a:t>It might seem small, Nancy,</a:t>
            </a:r>
            <a:r>
              <a:rPr lang="en-US" sz="2747">
                <a:solidFill>
                  <a:srgbClr val="000000"/>
                </a:solidFill>
                <a:latin typeface="Lato"/>
                <a:ea typeface="Lato"/>
                <a:cs typeface="Lato"/>
                <a:sym typeface="Lato"/>
              </a:rPr>
              <a:t> but there are many ways in which that can harm an animal or our environment. Let’s find out!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55495" y="788901"/>
            <a:ext cx="898409" cy="1097294"/>
          </a:xfrm>
          <a:custGeom>
            <a:avLst/>
            <a:gdLst/>
            <a:ahLst/>
            <a:cxnLst/>
            <a:rect r="r" b="b" t="t" l="l"/>
            <a:pathLst>
              <a:path h="1097294" w="898409">
                <a:moveTo>
                  <a:pt x="0" y="0"/>
                </a:moveTo>
                <a:lnTo>
                  <a:pt x="898410" y="0"/>
                </a:lnTo>
                <a:lnTo>
                  <a:pt x="898410" y="1097293"/>
                </a:lnTo>
                <a:lnTo>
                  <a:pt x="0" y="10972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877082" y="1886194"/>
            <a:ext cx="2652639" cy="3353911"/>
            <a:chOff x="0" y="0"/>
            <a:chExt cx="3536852" cy="4471881"/>
          </a:xfrm>
        </p:grpSpPr>
        <p:sp>
          <p:nvSpPr>
            <p:cNvPr name="Freeform 6" id="6"/>
            <p:cNvSpPr/>
            <p:nvPr/>
          </p:nvSpPr>
          <p:spPr>
            <a:xfrm flipH="false" flipV="false" rot="0">
              <a:off x="0" y="0"/>
              <a:ext cx="3536852" cy="4471881"/>
            </a:xfrm>
            <a:custGeom>
              <a:avLst/>
              <a:gdLst/>
              <a:ahLst/>
              <a:cxnLst/>
              <a:rect r="r" b="b" t="t" l="l"/>
              <a:pathLst>
                <a:path h="4471881" w="3536852">
                  <a:moveTo>
                    <a:pt x="0" y="0"/>
                  </a:moveTo>
                  <a:lnTo>
                    <a:pt x="3536852" y="0"/>
                  </a:lnTo>
                  <a:lnTo>
                    <a:pt x="3536852" y="4471881"/>
                  </a:lnTo>
                  <a:lnTo>
                    <a:pt x="0" y="447188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663991" y="1059897"/>
              <a:ext cx="1023789" cy="1312549"/>
            </a:xfrm>
            <a:custGeom>
              <a:avLst/>
              <a:gdLst/>
              <a:ahLst/>
              <a:cxnLst/>
              <a:rect r="r" b="b" t="t" l="l"/>
              <a:pathLst>
                <a:path h="1312549" w="1023789">
                  <a:moveTo>
                    <a:pt x="0" y="0"/>
                  </a:moveTo>
                  <a:lnTo>
                    <a:pt x="1023788" y="0"/>
                  </a:lnTo>
                  <a:lnTo>
                    <a:pt x="1023788" y="1312549"/>
                  </a:lnTo>
                  <a:lnTo>
                    <a:pt x="0" y="131254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8" id="8"/>
          <p:cNvSpPr/>
          <p:nvPr/>
        </p:nvSpPr>
        <p:spPr>
          <a:xfrm flipH="false" flipV="false" rot="0">
            <a:off x="1009358" y="5535293"/>
            <a:ext cx="3271180" cy="2330715"/>
          </a:xfrm>
          <a:custGeom>
            <a:avLst/>
            <a:gdLst/>
            <a:ahLst/>
            <a:cxnLst/>
            <a:rect r="r" b="b" t="t" l="l"/>
            <a:pathLst>
              <a:path h="2330715" w="3271180">
                <a:moveTo>
                  <a:pt x="0" y="0"/>
                </a:moveTo>
                <a:lnTo>
                  <a:pt x="3271180" y="0"/>
                </a:lnTo>
                <a:lnTo>
                  <a:pt x="3271180" y="2330716"/>
                </a:lnTo>
                <a:lnTo>
                  <a:pt x="0" y="2330716"/>
                </a:lnTo>
                <a:lnTo>
                  <a:pt x="0" y="0"/>
                </a:lnTo>
                <a:close/>
              </a:path>
            </a:pathLst>
          </a:custGeom>
          <a:blipFill>
            <a:blip r:embed="rId11"/>
            <a:stretch>
              <a:fillRect l="0" t="0" r="0" b="0"/>
            </a:stretch>
          </a:blipFill>
        </p:spPr>
      </p:sp>
      <p:sp>
        <p:nvSpPr>
          <p:cNvPr name="Freeform 9" id="9"/>
          <p:cNvSpPr/>
          <p:nvPr/>
        </p:nvSpPr>
        <p:spPr>
          <a:xfrm flipH="false" flipV="false" rot="0">
            <a:off x="4918713" y="5535293"/>
            <a:ext cx="3585015" cy="2388516"/>
          </a:xfrm>
          <a:custGeom>
            <a:avLst/>
            <a:gdLst/>
            <a:ahLst/>
            <a:cxnLst/>
            <a:rect r="r" b="b" t="t" l="l"/>
            <a:pathLst>
              <a:path h="2388516" w="3585015">
                <a:moveTo>
                  <a:pt x="0" y="0"/>
                </a:moveTo>
                <a:lnTo>
                  <a:pt x="3585015" y="0"/>
                </a:lnTo>
                <a:lnTo>
                  <a:pt x="3585015" y="2388517"/>
                </a:lnTo>
                <a:lnTo>
                  <a:pt x="0" y="2388517"/>
                </a:lnTo>
                <a:lnTo>
                  <a:pt x="0" y="0"/>
                </a:lnTo>
                <a:close/>
              </a:path>
            </a:pathLst>
          </a:custGeom>
          <a:blipFill>
            <a:blip r:embed="rId12"/>
            <a:stretch>
              <a:fillRect l="0" t="0" r="0" b="0"/>
            </a:stretch>
          </a:blipFill>
        </p:spPr>
      </p:sp>
      <p:sp>
        <p:nvSpPr>
          <p:cNvPr name="Freeform 10" id="10"/>
          <p:cNvSpPr/>
          <p:nvPr/>
        </p:nvSpPr>
        <p:spPr>
          <a:xfrm flipH="false" flipV="false" rot="0">
            <a:off x="9005951" y="5535293"/>
            <a:ext cx="4246251" cy="2388516"/>
          </a:xfrm>
          <a:custGeom>
            <a:avLst/>
            <a:gdLst/>
            <a:ahLst/>
            <a:cxnLst/>
            <a:rect r="r" b="b" t="t" l="l"/>
            <a:pathLst>
              <a:path h="2388516" w="4246251">
                <a:moveTo>
                  <a:pt x="0" y="0"/>
                </a:moveTo>
                <a:lnTo>
                  <a:pt x="4246251" y="0"/>
                </a:lnTo>
                <a:lnTo>
                  <a:pt x="4246251" y="2388517"/>
                </a:lnTo>
                <a:lnTo>
                  <a:pt x="0" y="2388517"/>
                </a:lnTo>
                <a:lnTo>
                  <a:pt x="0" y="0"/>
                </a:lnTo>
                <a:close/>
              </a:path>
            </a:pathLst>
          </a:custGeom>
          <a:blipFill>
            <a:blip r:embed="rId13"/>
            <a:stretch>
              <a:fillRect l="0" t="0" r="0" b="0"/>
            </a:stretch>
          </a:blipFill>
        </p:spPr>
      </p:sp>
      <p:sp>
        <p:nvSpPr>
          <p:cNvPr name="Freeform 11" id="11"/>
          <p:cNvSpPr/>
          <p:nvPr/>
        </p:nvSpPr>
        <p:spPr>
          <a:xfrm flipH="false" flipV="false" rot="0">
            <a:off x="13754426" y="5535293"/>
            <a:ext cx="3713794" cy="2460388"/>
          </a:xfrm>
          <a:custGeom>
            <a:avLst/>
            <a:gdLst/>
            <a:ahLst/>
            <a:cxnLst/>
            <a:rect r="r" b="b" t="t" l="l"/>
            <a:pathLst>
              <a:path h="2460388" w="3713794">
                <a:moveTo>
                  <a:pt x="0" y="0"/>
                </a:moveTo>
                <a:lnTo>
                  <a:pt x="3713793" y="0"/>
                </a:lnTo>
                <a:lnTo>
                  <a:pt x="3713793" y="2460389"/>
                </a:lnTo>
                <a:lnTo>
                  <a:pt x="0" y="2460389"/>
                </a:lnTo>
                <a:lnTo>
                  <a:pt x="0" y="0"/>
                </a:lnTo>
                <a:close/>
              </a:path>
            </a:pathLst>
          </a:custGeom>
          <a:blipFill>
            <a:blip r:embed="rId14"/>
            <a:stretch>
              <a:fillRect l="0" t="0" r="0" b="0"/>
            </a:stretch>
          </a:blipFill>
        </p:spPr>
      </p:sp>
      <p:sp>
        <p:nvSpPr>
          <p:cNvPr name="TextBox 12" id="12"/>
          <p:cNvSpPr txBox="true"/>
          <p:nvPr/>
        </p:nvSpPr>
        <p:spPr>
          <a:xfrm rot="0">
            <a:off x="2203402" y="384382"/>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Biodegradable vs non-biodegradable</a:t>
            </a:r>
          </a:p>
        </p:txBody>
      </p:sp>
      <p:sp>
        <p:nvSpPr>
          <p:cNvPr name="TextBox 13" id="13"/>
          <p:cNvSpPr txBox="true"/>
          <p:nvPr/>
        </p:nvSpPr>
        <p:spPr>
          <a:xfrm rot="0">
            <a:off x="4128200" y="1800469"/>
            <a:ext cx="12297422" cy="3134749"/>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Some materials can biodegrade. </a:t>
            </a:r>
          </a:p>
          <a:p>
            <a:pPr algn="l">
              <a:lnSpc>
                <a:spcPts val="6243"/>
              </a:lnSpc>
            </a:pPr>
            <a:r>
              <a:rPr lang="en-US" sz="4459">
                <a:solidFill>
                  <a:srgbClr val="000000"/>
                </a:solidFill>
                <a:latin typeface="Lato"/>
                <a:ea typeface="Lato"/>
                <a:cs typeface="Lato"/>
                <a:sym typeface="Lato"/>
              </a:rPr>
              <a:t>These materials are biodegradable. </a:t>
            </a:r>
          </a:p>
          <a:p>
            <a:pPr algn="l">
              <a:lnSpc>
                <a:spcPts val="6243"/>
              </a:lnSpc>
            </a:pPr>
            <a:r>
              <a:rPr lang="en-US" sz="4459">
                <a:solidFill>
                  <a:srgbClr val="000000"/>
                </a:solidFill>
                <a:latin typeface="Lato"/>
                <a:ea typeface="Lato"/>
                <a:cs typeface="Lato"/>
                <a:sym typeface="Lato"/>
              </a:rPr>
              <a:t>They’re better for the planet because they break down and don’t leave harmful waste.</a:t>
            </a:r>
          </a:p>
        </p:txBody>
      </p:sp>
      <p:sp>
        <p:nvSpPr>
          <p:cNvPr name="TextBox 14" id="14"/>
          <p:cNvSpPr txBox="true"/>
          <p:nvPr/>
        </p:nvSpPr>
        <p:spPr>
          <a:xfrm rot="0">
            <a:off x="1028700" y="8013910"/>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food scraps</a:t>
            </a:r>
          </a:p>
        </p:txBody>
      </p:sp>
      <p:sp>
        <p:nvSpPr>
          <p:cNvPr name="TextBox 15" id="15"/>
          <p:cNvSpPr txBox="true"/>
          <p:nvPr/>
        </p:nvSpPr>
        <p:spPr>
          <a:xfrm rot="0">
            <a:off x="5858597" y="8013910"/>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paper</a:t>
            </a:r>
          </a:p>
        </p:txBody>
      </p:sp>
      <p:sp>
        <p:nvSpPr>
          <p:cNvPr name="TextBox 16" id="16"/>
          <p:cNvSpPr txBox="true"/>
          <p:nvPr/>
        </p:nvSpPr>
        <p:spPr>
          <a:xfrm rot="0">
            <a:off x="10220941" y="8013910"/>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wood</a:t>
            </a:r>
          </a:p>
        </p:txBody>
      </p:sp>
      <p:sp>
        <p:nvSpPr>
          <p:cNvPr name="TextBox 17" id="17"/>
          <p:cNvSpPr txBox="true"/>
          <p:nvPr/>
        </p:nvSpPr>
        <p:spPr>
          <a:xfrm rot="0">
            <a:off x="14837657" y="8013910"/>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wool</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55495" y="788901"/>
            <a:ext cx="898409" cy="1097294"/>
          </a:xfrm>
          <a:custGeom>
            <a:avLst/>
            <a:gdLst/>
            <a:ahLst/>
            <a:cxnLst/>
            <a:rect r="r" b="b" t="t" l="l"/>
            <a:pathLst>
              <a:path h="1097294" w="898409">
                <a:moveTo>
                  <a:pt x="0" y="0"/>
                </a:moveTo>
                <a:lnTo>
                  <a:pt x="898410" y="0"/>
                </a:lnTo>
                <a:lnTo>
                  <a:pt x="898410" y="1097293"/>
                </a:lnTo>
                <a:lnTo>
                  <a:pt x="0" y="10972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218992" y="1886194"/>
            <a:ext cx="2279193" cy="2881739"/>
            <a:chOff x="0" y="0"/>
            <a:chExt cx="3038925" cy="3842318"/>
          </a:xfrm>
        </p:grpSpPr>
        <p:sp>
          <p:nvSpPr>
            <p:cNvPr name="Freeform 6" id="6"/>
            <p:cNvSpPr/>
            <p:nvPr/>
          </p:nvSpPr>
          <p:spPr>
            <a:xfrm flipH="false" flipV="false" rot="0">
              <a:off x="0" y="0"/>
              <a:ext cx="3038925" cy="3842318"/>
            </a:xfrm>
            <a:custGeom>
              <a:avLst/>
              <a:gdLst/>
              <a:ahLst/>
              <a:cxnLst/>
              <a:rect r="r" b="b" t="t" l="l"/>
              <a:pathLst>
                <a:path h="3842318" w="3038925">
                  <a:moveTo>
                    <a:pt x="0" y="0"/>
                  </a:moveTo>
                  <a:lnTo>
                    <a:pt x="3038925" y="0"/>
                  </a:lnTo>
                  <a:lnTo>
                    <a:pt x="3038925" y="3842318"/>
                  </a:lnTo>
                  <a:lnTo>
                    <a:pt x="0" y="38423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429730" y="910682"/>
              <a:ext cx="879657" cy="1127765"/>
            </a:xfrm>
            <a:custGeom>
              <a:avLst/>
              <a:gdLst/>
              <a:ahLst/>
              <a:cxnLst/>
              <a:rect r="r" b="b" t="t" l="l"/>
              <a:pathLst>
                <a:path h="1127765" w="879657">
                  <a:moveTo>
                    <a:pt x="0" y="0"/>
                  </a:moveTo>
                  <a:lnTo>
                    <a:pt x="879657" y="0"/>
                  </a:lnTo>
                  <a:lnTo>
                    <a:pt x="879657" y="1127765"/>
                  </a:lnTo>
                  <a:lnTo>
                    <a:pt x="0" y="11277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8" id="8"/>
          <p:cNvSpPr/>
          <p:nvPr/>
        </p:nvSpPr>
        <p:spPr>
          <a:xfrm flipH="false" flipV="false" rot="0">
            <a:off x="588976" y="5306505"/>
            <a:ext cx="3539224" cy="2334728"/>
          </a:xfrm>
          <a:custGeom>
            <a:avLst/>
            <a:gdLst/>
            <a:ahLst/>
            <a:cxnLst/>
            <a:rect r="r" b="b" t="t" l="l"/>
            <a:pathLst>
              <a:path h="2334728" w="3539224">
                <a:moveTo>
                  <a:pt x="0" y="0"/>
                </a:moveTo>
                <a:lnTo>
                  <a:pt x="3539224" y="0"/>
                </a:lnTo>
                <a:lnTo>
                  <a:pt x="3539224" y="2334728"/>
                </a:lnTo>
                <a:lnTo>
                  <a:pt x="0" y="2334728"/>
                </a:lnTo>
                <a:lnTo>
                  <a:pt x="0" y="0"/>
                </a:lnTo>
                <a:close/>
              </a:path>
            </a:pathLst>
          </a:custGeom>
          <a:blipFill>
            <a:blip r:embed="rId11"/>
            <a:stretch>
              <a:fillRect l="0" t="0" r="-17275" b="0"/>
            </a:stretch>
          </a:blipFill>
        </p:spPr>
      </p:sp>
      <p:sp>
        <p:nvSpPr>
          <p:cNvPr name="Freeform 9" id="9"/>
          <p:cNvSpPr/>
          <p:nvPr/>
        </p:nvSpPr>
        <p:spPr>
          <a:xfrm flipH="false" flipV="false" rot="0">
            <a:off x="5010228" y="5143500"/>
            <a:ext cx="3766324" cy="2466942"/>
          </a:xfrm>
          <a:custGeom>
            <a:avLst/>
            <a:gdLst/>
            <a:ahLst/>
            <a:cxnLst/>
            <a:rect r="r" b="b" t="t" l="l"/>
            <a:pathLst>
              <a:path h="2466942" w="3766324">
                <a:moveTo>
                  <a:pt x="0" y="0"/>
                </a:moveTo>
                <a:lnTo>
                  <a:pt x="3766324" y="0"/>
                </a:lnTo>
                <a:lnTo>
                  <a:pt x="3766324" y="2466942"/>
                </a:lnTo>
                <a:lnTo>
                  <a:pt x="0" y="2466942"/>
                </a:lnTo>
                <a:lnTo>
                  <a:pt x="0" y="0"/>
                </a:lnTo>
                <a:close/>
              </a:path>
            </a:pathLst>
          </a:custGeom>
          <a:blipFill>
            <a:blip r:embed="rId12"/>
            <a:stretch>
              <a:fillRect l="0" t="0" r="0" b="0"/>
            </a:stretch>
          </a:blipFill>
        </p:spPr>
      </p:sp>
      <p:sp>
        <p:nvSpPr>
          <p:cNvPr name="Freeform 10" id="10"/>
          <p:cNvSpPr/>
          <p:nvPr/>
        </p:nvSpPr>
        <p:spPr>
          <a:xfrm flipH="false" flipV="false" rot="0">
            <a:off x="9353550" y="5054755"/>
            <a:ext cx="2752516" cy="2466942"/>
          </a:xfrm>
          <a:custGeom>
            <a:avLst/>
            <a:gdLst/>
            <a:ahLst/>
            <a:cxnLst/>
            <a:rect r="r" b="b" t="t" l="l"/>
            <a:pathLst>
              <a:path h="2466942" w="2752516">
                <a:moveTo>
                  <a:pt x="0" y="0"/>
                </a:moveTo>
                <a:lnTo>
                  <a:pt x="2752516" y="0"/>
                </a:lnTo>
                <a:lnTo>
                  <a:pt x="2752516" y="2466942"/>
                </a:lnTo>
                <a:lnTo>
                  <a:pt x="0" y="2466942"/>
                </a:lnTo>
                <a:lnTo>
                  <a:pt x="0" y="0"/>
                </a:lnTo>
                <a:close/>
              </a:path>
            </a:pathLst>
          </a:custGeom>
          <a:blipFill>
            <a:blip r:embed="rId13"/>
            <a:stretch>
              <a:fillRect l="0" t="0" r="0" b="0"/>
            </a:stretch>
          </a:blipFill>
        </p:spPr>
      </p:sp>
      <p:sp>
        <p:nvSpPr>
          <p:cNvPr name="Freeform 11" id="11"/>
          <p:cNvSpPr/>
          <p:nvPr/>
        </p:nvSpPr>
        <p:spPr>
          <a:xfrm flipH="false" flipV="false" rot="0">
            <a:off x="13328691" y="5054755"/>
            <a:ext cx="4189985" cy="2466942"/>
          </a:xfrm>
          <a:custGeom>
            <a:avLst/>
            <a:gdLst/>
            <a:ahLst/>
            <a:cxnLst/>
            <a:rect r="r" b="b" t="t" l="l"/>
            <a:pathLst>
              <a:path h="2466942" w="4189985">
                <a:moveTo>
                  <a:pt x="0" y="0"/>
                </a:moveTo>
                <a:lnTo>
                  <a:pt x="4189985" y="0"/>
                </a:lnTo>
                <a:lnTo>
                  <a:pt x="4189985" y="2466942"/>
                </a:lnTo>
                <a:lnTo>
                  <a:pt x="0" y="2466942"/>
                </a:lnTo>
                <a:lnTo>
                  <a:pt x="0" y="0"/>
                </a:lnTo>
                <a:close/>
              </a:path>
            </a:pathLst>
          </a:custGeom>
          <a:blipFill>
            <a:blip r:embed="rId14"/>
            <a:stretch>
              <a:fillRect l="-8255" t="-22501" r="0" b="0"/>
            </a:stretch>
          </a:blipFill>
        </p:spPr>
      </p:sp>
      <p:sp>
        <p:nvSpPr>
          <p:cNvPr name="TextBox 12" id="12"/>
          <p:cNvSpPr txBox="true"/>
          <p:nvPr/>
        </p:nvSpPr>
        <p:spPr>
          <a:xfrm rot="0">
            <a:off x="2203402" y="384382"/>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Biodegradable vs non-biodegradable</a:t>
            </a:r>
          </a:p>
        </p:txBody>
      </p:sp>
      <p:sp>
        <p:nvSpPr>
          <p:cNvPr name="TextBox 13" id="13"/>
          <p:cNvSpPr txBox="true"/>
          <p:nvPr/>
        </p:nvSpPr>
        <p:spPr>
          <a:xfrm rot="0">
            <a:off x="3919830" y="1800469"/>
            <a:ext cx="12978059" cy="234417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Some materials are not biodegradable. </a:t>
            </a:r>
          </a:p>
          <a:p>
            <a:pPr algn="l">
              <a:lnSpc>
                <a:spcPts val="6243"/>
              </a:lnSpc>
            </a:pPr>
            <a:r>
              <a:rPr lang="en-US" sz="4459">
                <a:solidFill>
                  <a:srgbClr val="000000"/>
                </a:solidFill>
                <a:latin typeface="Lato"/>
                <a:ea typeface="Lato"/>
                <a:cs typeface="Lato"/>
                <a:sym typeface="Lato"/>
              </a:rPr>
              <a:t>This means they don’t break down naturally and can harm the planet by creating long-lasting waste.</a:t>
            </a:r>
          </a:p>
        </p:txBody>
      </p:sp>
      <p:sp>
        <p:nvSpPr>
          <p:cNvPr name="TextBox 14" id="14"/>
          <p:cNvSpPr txBox="true"/>
          <p:nvPr/>
        </p:nvSpPr>
        <p:spPr>
          <a:xfrm rot="0">
            <a:off x="1028700" y="7555508"/>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plastic</a:t>
            </a:r>
          </a:p>
        </p:txBody>
      </p:sp>
      <p:sp>
        <p:nvSpPr>
          <p:cNvPr name="TextBox 15" id="15"/>
          <p:cNvSpPr txBox="true"/>
          <p:nvPr/>
        </p:nvSpPr>
        <p:spPr>
          <a:xfrm rot="0">
            <a:off x="5505372" y="7555508"/>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styrofoam</a:t>
            </a:r>
          </a:p>
        </p:txBody>
      </p:sp>
      <p:sp>
        <p:nvSpPr>
          <p:cNvPr name="TextBox 16" id="16"/>
          <p:cNvSpPr txBox="true"/>
          <p:nvPr/>
        </p:nvSpPr>
        <p:spPr>
          <a:xfrm rot="0">
            <a:off x="10220941" y="7555508"/>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foil</a:t>
            </a:r>
          </a:p>
        </p:txBody>
      </p:sp>
      <p:sp>
        <p:nvSpPr>
          <p:cNvPr name="TextBox 17" id="17"/>
          <p:cNvSpPr txBox="true"/>
          <p:nvPr/>
        </p:nvSpPr>
        <p:spPr>
          <a:xfrm rot="0">
            <a:off x="14473816" y="7555508"/>
            <a:ext cx="3271180" cy="7630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polyester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DAGwzmDgskA</dc:identifier>
  <dcterms:modified xsi:type="dcterms:W3CDTF">2011-08-01T06:04:30Z</dcterms:modified>
  <cp:revision>1</cp:revision>
  <dc:title>Lesson 2: How does plastic affect our environment?</dc:title>
</cp:coreProperties>
</file>