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Lato" panose="020F0502020204030203" pitchFamily="34" charset="0"/>
      <p:regular r:id="rId23"/>
    </p:embeddedFont>
    <p:embeddedFont>
      <p:font typeface="Lato Bold" panose="020F0502020204030203" charset="0"/>
      <p:regular r:id="rId24"/>
    </p:embeddedFont>
    <p:embeddedFont>
      <p:font typeface="Lato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Landfill: A big hole in the ground where rubbish is buried when it can't be reused or recycled.</a:t>
            </a:r>
          </a:p>
          <a:p>
            <a:endParaRPr lang="en-US"/>
          </a:p>
          <a:p>
            <a:r>
              <a:rPr lang="en-US"/>
              <a:t>Carbon Emissions: Invisible gases released when things like oil or coal are burned, which can be harmful to our planet.</a:t>
            </a:r>
          </a:p>
          <a:p>
            <a:endParaRPr lang="en-US"/>
          </a:p>
          <a:p>
            <a:r>
              <a:rPr lang="en-US"/>
              <a:t>Reduce: To use less of something.</a:t>
            </a:r>
          </a:p>
          <a:p>
            <a:endParaRPr lang="en-US"/>
          </a:p>
          <a:p>
            <a:r>
              <a:rPr lang="en-US"/>
              <a:t>Natural Resource: Something we get from nature, like water, trees, or oil, that we use to make things.</a:t>
            </a:r>
          </a:p>
          <a:p>
            <a:endParaRPr lang="en-US"/>
          </a:p>
          <a:p>
            <a:r>
              <a:rPr lang="en-US"/>
              <a:t>Crude Oil: A thick, black liquid found underground that is used to make plastic.</a:t>
            </a:r>
          </a:p>
          <a:p>
            <a:endParaRPr lang="en-US"/>
          </a:p>
          <a:p>
            <a:r>
              <a:rPr lang="en-US"/>
              <a:t>Contaminants: Bits of dirt, food, or other things that can spoil recycling.</a:t>
            </a:r>
          </a:p>
          <a:p>
            <a:endParaRPr lang="en-US"/>
          </a:p>
          <a:p>
            <a:r>
              <a:rPr lang="en-US"/>
              <a:t>Chemicals: Special product used to clean things - some can be harmful if not used carefully.</a:t>
            </a:r>
          </a:p>
          <a:p>
            <a:endParaRPr lang="en-US"/>
          </a:p>
          <a:p>
            <a:r>
              <a:rPr lang="en-US"/>
              <a:t>Energy: Power that makes machines work—electricity is one kind of energy we use every day.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energy</a:t>
            </a:r>
          </a:p>
          <a:p>
            <a:r>
              <a:rPr lang="en-US"/>
              <a:t>2 = natural resource</a:t>
            </a:r>
          </a:p>
          <a:p>
            <a:r>
              <a:rPr lang="en-US"/>
              <a:t>3 = reduce</a:t>
            </a:r>
          </a:p>
          <a:p>
            <a:r>
              <a:rPr lang="en-US"/>
              <a:t>4 = chemicals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 1: What is better, recycling plastic or using less plastic?</a:t>
            </a:r>
          </a:p>
          <a:p>
            <a:endParaRPr lang="en-US"/>
          </a:p>
          <a:p>
            <a:r>
              <a:rPr lang="en-US"/>
              <a:t>- Read question to children twice</a:t>
            </a:r>
          </a:p>
          <a:p>
            <a:r>
              <a:rPr lang="en-US"/>
              <a:t>- Give children a moment to think about the question </a:t>
            </a:r>
          </a:p>
          <a:p>
            <a:r>
              <a:rPr lang="en-US"/>
              <a:t>- In partners, get children to share their thoughts using sentence stem 'I think that XXX is better because .......'</a:t>
            </a:r>
          </a:p>
          <a:p>
            <a:r>
              <a:rPr lang="en-US"/>
              <a:t>-Give children 2 minutes in partners to discuss their ideas.</a:t>
            </a:r>
          </a:p>
          <a:p>
            <a:r>
              <a:rPr lang="en-US"/>
              <a:t>- Listen in to discussion. Spotlight two children</a:t>
            </a:r>
          </a:p>
          <a:p>
            <a:endParaRPr lang="en-US"/>
          </a:p>
          <a:p>
            <a:r>
              <a:rPr lang="en-US"/>
              <a:t>Repeat with question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4123" y="7535464"/>
            <a:ext cx="5477642" cy="3798945"/>
          </a:xfrm>
          <a:custGeom>
            <a:avLst/>
            <a:gdLst/>
            <a:ahLst/>
            <a:cxnLst/>
            <a:rect l="l" t="t" r="r" b="b"/>
            <a:pathLst>
              <a:path w="5477642" h="3798945">
                <a:moveTo>
                  <a:pt x="0" y="0"/>
                </a:moveTo>
                <a:lnTo>
                  <a:pt x="5477642" y="0"/>
                </a:lnTo>
                <a:lnTo>
                  <a:pt x="5477642" y="3798946"/>
                </a:lnTo>
                <a:lnTo>
                  <a:pt x="0" y="379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585476" y="0"/>
            <a:ext cx="5702524" cy="4989709"/>
          </a:xfrm>
          <a:custGeom>
            <a:avLst/>
            <a:gdLst/>
            <a:ahLst/>
            <a:cxnLst/>
            <a:rect l="l" t="t" r="r" b="b"/>
            <a:pathLst>
              <a:path w="5702524" h="4989709">
                <a:moveTo>
                  <a:pt x="0" y="0"/>
                </a:moveTo>
                <a:lnTo>
                  <a:pt x="5702524" y="0"/>
                </a:lnTo>
                <a:lnTo>
                  <a:pt x="5702524" y="4989709"/>
                </a:lnTo>
                <a:lnTo>
                  <a:pt x="0" y="4989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480701" y="5470026"/>
            <a:ext cx="5852435" cy="4579530"/>
          </a:xfrm>
          <a:custGeom>
            <a:avLst/>
            <a:gdLst/>
            <a:ahLst/>
            <a:cxnLst/>
            <a:rect l="l" t="t" r="r" b="b"/>
            <a:pathLst>
              <a:path w="5852435" h="4579530">
                <a:moveTo>
                  <a:pt x="5852435" y="0"/>
                </a:moveTo>
                <a:lnTo>
                  <a:pt x="0" y="0"/>
                </a:lnTo>
                <a:lnTo>
                  <a:pt x="0" y="4579531"/>
                </a:lnTo>
                <a:lnTo>
                  <a:pt x="5852435" y="4579531"/>
                </a:lnTo>
                <a:lnTo>
                  <a:pt x="58524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H="1">
            <a:off x="2619984" y="6189983"/>
            <a:ext cx="1573868" cy="1035892"/>
          </a:xfrm>
          <a:custGeom>
            <a:avLst/>
            <a:gdLst/>
            <a:ahLst/>
            <a:cxnLst/>
            <a:rect l="l" t="t" r="r" b="b"/>
            <a:pathLst>
              <a:path w="1573868" h="1035892">
                <a:moveTo>
                  <a:pt x="1573869" y="0"/>
                </a:moveTo>
                <a:lnTo>
                  <a:pt x="0" y="0"/>
                </a:lnTo>
                <a:lnTo>
                  <a:pt x="0" y="1035892"/>
                </a:lnTo>
                <a:lnTo>
                  <a:pt x="1573869" y="1035892"/>
                </a:lnTo>
                <a:lnTo>
                  <a:pt x="15738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013446" y="114300"/>
            <a:ext cx="6963550" cy="5788451"/>
          </a:xfrm>
          <a:custGeom>
            <a:avLst/>
            <a:gdLst/>
            <a:ahLst/>
            <a:cxnLst/>
            <a:rect l="l" t="t" r="r" b="b"/>
            <a:pathLst>
              <a:path w="6963550" h="5788451">
                <a:moveTo>
                  <a:pt x="0" y="0"/>
                </a:moveTo>
                <a:lnTo>
                  <a:pt x="6963550" y="0"/>
                </a:lnTo>
                <a:lnTo>
                  <a:pt x="6963550" y="5788451"/>
                </a:lnTo>
                <a:lnTo>
                  <a:pt x="0" y="578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885783" y="1452978"/>
            <a:ext cx="6091214" cy="197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7"/>
              </a:lnSpc>
              <a:spcBef>
                <a:spcPct val="0"/>
              </a:spcBef>
            </a:pPr>
            <a:r>
              <a:rPr lang="en-US" sz="57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Can plastic be recycled?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0603" y="9021806"/>
            <a:ext cx="7152697" cy="73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07"/>
              </a:lnSpc>
            </a:pPr>
            <a:r>
              <a:rPr lang="en-US" sz="4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KS1 Lesson - Lesson 3 of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720"/>
            <a:ext cx="18097691" cy="10089463"/>
          </a:xfrm>
          <a:custGeom>
            <a:avLst/>
            <a:gdLst/>
            <a:ahLst/>
            <a:cxnLst/>
            <a:rect l="l" t="t" r="r" b="b"/>
            <a:pathLst>
              <a:path w="18097691" h="10089463">
                <a:moveTo>
                  <a:pt x="0" y="0"/>
                </a:moveTo>
                <a:lnTo>
                  <a:pt x="18097691" y="0"/>
                </a:lnTo>
                <a:lnTo>
                  <a:pt x="18097691" y="10089463"/>
                </a:lnTo>
                <a:lnTo>
                  <a:pt x="0" y="100894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451"/>
            <a:ext cx="17928087" cy="10084549"/>
          </a:xfrm>
          <a:custGeom>
            <a:avLst/>
            <a:gdLst/>
            <a:ahLst/>
            <a:cxnLst/>
            <a:rect l="l" t="t" r="r" b="b"/>
            <a:pathLst>
              <a:path w="17928087" h="10084549">
                <a:moveTo>
                  <a:pt x="0" y="0"/>
                </a:moveTo>
                <a:lnTo>
                  <a:pt x="17928087" y="0"/>
                </a:lnTo>
                <a:lnTo>
                  <a:pt x="17928087" y="10084549"/>
                </a:lnTo>
                <a:lnTo>
                  <a:pt x="0" y="10084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5135" cy="10287000"/>
          </a:xfrm>
          <a:custGeom>
            <a:avLst/>
            <a:gdLst/>
            <a:ahLst/>
            <a:cxnLst/>
            <a:rect l="l" t="t" r="r" b="b"/>
            <a:pathLst>
              <a:path w="18535135" h="10287000">
                <a:moveTo>
                  <a:pt x="0" y="0"/>
                </a:moveTo>
                <a:lnTo>
                  <a:pt x="18535135" y="0"/>
                </a:lnTo>
                <a:lnTo>
                  <a:pt x="185351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10401300"/>
            <a:chOff x="0" y="0"/>
            <a:chExt cx="24384000" cy="1386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68400"/>
            </a:xfrm>
            <a:custGeom>
              <a:avLst/>
              <a:gdLst/>
              <a:ahLst/>
              <a:cxnLst/>
              <a:rect l="l" t="t" r="r" b="b"/>
              <a:pathLst>
                <a:path w="24384000" h="13868400">
                  <a:moveTo>
                    <a:pt x="0" y="0"/>
                  </a:moveTo>
                  <a:lnTo>
                    <a:pt x="24384000" y="0"/>
                  </a:lnTo>
                  <a:lnTo>
                    <a:pt x="24384000" y="13868400"/>
                  </a:lnTo>
                  <a:lnTo>
                    <a:pt x="0" y="1386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976047" y="3721925"/>
              <a:ext cx="1268542" cy="6424551"/>
            </a:xfrm>
            <a:custGeom>
              <a:avLst/>
              <a:gdLst/>
              <a:ahLst/>
              <a:cxnLst/>
              <a:rect l="l" t="t" r="r" b="b"/>
              <a:pathLst>
                <a:path w="1268542" h="6424551">
                  <a:moveTo>
                    <a:pt x="0" y="0"/>
                  </a:moveTo>
                  <a:lnTo>
                    <a:pt x="1268542" y="0"/>
                  </a:lnTo>
                  <a:lnTo>
                    <a:pt x="1268542" y="6424550"/>
                  </a:lnTo>
                  <a:lnTo>
                    <a:pt x="0" y="6424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203402" y="384382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Plastic takes a lot of energy to recycle. </a:t>
            </a:r>
          </a:p>
        </p:txBody>
      </p:sp>
      <p:sp>
        <p:nvSpPr>
          <p:cNvPr id="5" name="Freeform 5"/>
          <p:cNvSpPr/>
          <p:nvPr/>
        </p:nvSpPr>
        <p:spPr>
          <a:xfrm>
            <a:off x="279736" y="279736"/>
            <a:ext cx="1497929" cy="1497929"/>
          </a:xfrm>
          <a:custGeom>
            <a:avLst/>
            <a:gdLst/>
            <a:ahLst/>
            <a:cxnLst/>
            <a:rect l="l" t="t" r="r" b="b"/>
            <a:pathLst>
              <a:path w="1497929" h="1497929">
                <a:moveTo>
                  <a:pt x="0" y="0"/>
                </a:moveTo>
                <a:lnTo>
                  <a:pt x="1497928" y="0"/>
                </a:lnTo>
                <a:lnTo>
                  <a:pt x="1497928" y="1497928"/>
                </a:lnTo>
                <a:lnTo>
                  <a:pt x="0" y="1497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093883" y="3792944"/>
            <a:ext cx="16194117" cy="96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7"/>
              </a:lnSpc>
            </a:pPr>
            <a:r>
              <a:rPr lang="en-US" sz="5705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What is better, recycling plastic or using less plastic?</a:t>
            </a:r>
          </a:p>
        </p:txBody>
      </p:sp>
      <p:sp>
        <p:nvSpPr>
          <p:cNvPr id="7" name="Freeform 7"/>
          <p:cNvSpPr/>
          <p:nvPr/>
        </p:nvSpPr>
        <p:spPr>
          <a:xfrm>
            <a:off x="279736" y="4085252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093883" y="6312174"/>
            <a:ext cx="16194117" cy="197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7"/>
              </a:lnSpc>
            </a:pPr>
            <a:r>
              <a:rPr lang="en-US" sz="5705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If we banned single use plastic, what would happen to the recycling rates?</a:t>
            </a:r>
          </a:p>
        </p:txBody>
      </p:sp>
      <p:sp>
        <p:nvSpPr>
          <p:cNvPr id="9" name="Freeform 9"/>
          <p:cNvSpPr/>
          <p:nvPr/>
        </p:nvSpPr>
        <p:spPr>
          <a:xfrm>
            <a:off x="279736" y="6581666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750624" y="4585147"/>
            <a:ext cx="2153499" cy="4993620"/>
          </a:xfrm>
          <a:custGeom>
            <a:avLst/>
            <a:gdLst/>
            <a:ahLst/>
            <a:cxnLst/>
            <a:rect l="l" t="t" r="r" b="b"/>
            <a:pathLst>
              <a:path w="2153499" h="4993620">
                <a:moveTo>
                  <a:pt x="0" y="0"/>
                </a:moveTo>
                <a:lnTo>
                  <a:pt x="2153499" y="0"/>
                </a:lnTo>
                <a:lnTo>
                  <a:pt x="2153499" y="4993620"/>
                </a:lnTo>
                <a:lnTo>
                  <a:pt x="0" y="4993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0055" y="2541561"/>
            <a:ext cx="16867758" cy="1446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Oracy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Find something plastic in the classroom. Get partners to teach each other the steps to recycling that piece of plastic.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542" y="1779733"/>
            <a:ext cx="17572786" cy="1233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3"/>
              </a:lnSpc>
            </a:pPr>
            <a:r>
              <a:rPr lang="en-US" sz="35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 activity:</a:t>
            </a:r>
            <a:r>
              <a:rPr lang="en-US" sz="3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Ask children to write or act out a short story from the point of view of a plastic bottle going through the recycling process. What does it see, feel, and become?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7753" y="3565741"/>
            <a:ext cx="17980247" cy="5610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9"/>
              </a:lnSpc>
              <a:spcBef>
                <a:spcPct val="0"/>
              </a:spcBef>
            </a:pPr>
            <a:r>
              <a:rPr lang="en-US" sz="3359" i="1" u="none" strike="noStrik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Hi there! I’m Bouncy, a bright blue plastic bottle.</a:t>
            </a:r>
          </a:p>
          <a:p>
            <a:pPr marL="0" lvl="0" indent="0" algn="l">
              <a:lnSpc>
                <a:spcPts val="3729"/>
              </a:lnSpc>
              <a:spcBef>
                <a:spcPct val="0"/>
              </a:spcBef>
            </a:pPr>
            <a:r>
              <a:rPr lang="en-US" sz="3359" i="1" u="none" strike="noStrik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I used to hold fizzy orange pop, and I lived on a supermarket shelf until a kind girl named Amina picked me up and took me home. I felt proud to be chosen!</a:t>
            </a:r>
          </a:p>
          <a:p>
            <a:pPr marL="0" lvl="0" indent="0" algn="l">
              <a:lnSpc>
                <a:spcPts val="3729"/>
              </a:lnSpc>
              <a:spcBef>
                <a:spcPct val="0"/>
              </a:spcBef>
            </a:pPr>
            <a:r>
              <a:rPr lang="en-US" sz="3359" i="1" u="none" strike="noStrik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But after the last sip… I was empty. I thought my life was over. I was tossed into a bin with banana peels and sandwich crusts. It was dark, smelly, and lonely.</a:t>
            </a:r>
          </a:p>
          <a:p>
            <a:pPr marL="0" lvl="0" indent="0" algn="l">
              <a:lnSpc>
                <a:spcPts val="3729"/>
              </a:lnSpc>
              <a:spcBef>
                <a:spcPct val="0"/>
              </a:spcBef>
            </a:pPr>
            <a:r>
              <a:rPr lang="en-US" sz="3359" i="1" u="none" strike="noStrik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Then—light! Amina’s mum sorted the rubbish and popped me into the recycling bin. I felt hopeful again.</a:t>
            </a:r>
          </a:p>
          <a:p>
            <a:pPr marL="0" lvl="0" indent="0" algn="l">
              <a:lnSpc>
                <a:spcPts val="3729"/>
              </a:lnSpc>
              <a:spcBef>
                <a:spcPct val="0"/>
              </a:spcBef>
            </a:pPr>
            <a:r>
              <a:rPr lang="en-US" sz="3359" i="1" u="none" strike="noStrik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Next stop: the recycling centre.</a:t>
            </a:r>
          </a:p>
          <a:p>
            <a:pPr marL="0" lvl="0" indent="0" algn="l">
              <a:lnSpc>
                <a:spcPts val="3729"/>
              </a:lnSpc>
              <a:spcBef>
                <a:spcPct val="0"/>
              </a:spcBef>
            </a:pPr>
            <a:r>
              <a:rPr lang="en-US" sz="3359" i="1" u="none" strike="noStrik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I was squished, squashed, and melted down with other bottles. It was hot and sticky, but I knew it was for a good cause. I was changing—transforming! Guess what I became?</a:t>
            </a:r>
          </a:p>
          <a:p>
            <a:pPr marL="0" lvl="0" indent="0" algn="l">
              <a:lnSpc>
                <a:spcPts val="3729"/>
              </a:lnSpc>
              <a:spcBef>
                <a:spcPct val="0"/>
              </a:spcBef>
            </a:pPr>
            <a:r>
              <a:rPr lang="en-US" sz="3359" i="1" u="none" strike="noStrike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A shiny new park bench! Now I sit in the sunshine, watching children play and squirrels chase each other. I feel useful, strong, and proud.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447520" y="1643891"/>
            <a:ext cx="14708939" cy="79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4608" b="1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LO: To know the steps of plastic recycling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4511" y="4193603"/>
            <a:ext cx="14591180" cy="226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53" lvl="1" indent="-464177" algn="just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say what can be and cant be recycled</a:t>
            </a:r>
          </a:p>
          <a:p>
            <a:pPr marL="928353" lvl="1" indent="-464177" algn="just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state the steps to how plastic is recycled</a:t>
            </a:r>
          </a:p>
          <a:p>
            <a:pPr algn="just">
              <a:lnSpc>
                <a:spcPts val="6019"/>
              </a:lnSpc>
            </a:pPr>
            <a:endParaRPr lang="en-US" sz="4299">
              <a:solidFill>
                <a:srgbClr val="31401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144000" y="7202113"/>
            <a:ext cx="4875499" cy="2748563"/>
          </a:xfrm>
          <a:custGeom>
            <a:avLst/>
            <a:gdLst/>
            <a:ahLst/>
            <a:cxnLst/>
            <a:rect l="l" t="t" r="r" b="b"/>
            <a:pathLst>
              <a:path w="4875499" h="2748563">
                <a:moveTo>
                  <a:pt x="0" y="0"/>
                </a:moveTo>
                <a:lnTo>
                  <a:pt x="4875499" y="0"/>
                </a:lnTo>
                <a:lnTo>
                  <a:pt x="4875499" y="2748563"/>
                </a:lnTo>
                <a:lnTo>
                  <a:pt x="0" y="27485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0055" y="1859238"/>
            <a:ext cx="17158848" cy="586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1"/>
              </a:lnSpc>
            </a:pPr>
            <a:r>
              <a:rPr lang="en-US" sz="3337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Science activity:</a:t>
            </a:r>
            <a:r>
              <a:rPr lang="en-US" sz="333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Set up stations that represent each step of the recycling process. Children complete a task at each station. Collection – Pick up recyclable items and place them in the correct bin.</a:t>
            </a:r>
          </a:p>
          <a:p>
            <a:pPr marL="720464" lvl="1" indent="-360232" algn="l">
              <a:lnSpc>
                <a:spcPts val="4671"/>
              </a:lnSpc>
              <a:buAutoNum type="arabicPeriod"/>
            </a:pPr>
            <a:r>
              <a:rPr lang="en-US" sz="333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Sorting – Sort items by material type (plastic, metal, paper).</a:t>
            </a:r>
          </a:p>
          <a:p>
            <a:pPr marL="720464" lvl="1" indent="-360232" algn="l">
              <a:lnSpc>
                <a:spcPts val="4671"/>
              </a:lnSpc>
              <a:buAutoNum type="arabicPeriod"/>
            </a:pPr>
            <a:r>
              <a:rPr lang="en-US" sz="333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Cleaning – Wash or wipe plastic items to make them clean.</a:t>
            </a:r>
          </a:p>
          <a:p>
            <a:pPr marL="720464" lvl="1" indent="-360232" algn="l">
              <a:lnSpc>
                <a:spcPts val="4671"/>
              </a:lnSpc>
              <a:buAutoNum type="arabicPeriod"/>
            </a:pPr>
            <a:r>
              <a:rPr lang="en-US" sz="333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Melting – Pretend to melt plastic by placing it in a container and swapping it for beads or shapes.</a:t>
            </a:r>
          </a:p>
          <a:p>
            <a:pPr marL="720464" lvl="1" indent="-360232" algn="l">
              <a:lnSpc>
                <a:spcPts val="4671"/>
              </a:lnSpc>
              <a:buAutoNum type="arabicPeriod"/>
            </a:pPr>
            <a:r>
              <a:rPr lang="en-US" sz="333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Remaking – Use the new plastic pieces to create something new (e.g., a badge or decoration).</a:t>
            </a:r>
          </a:p>
          <a:p>
            <a:pPr algn="l">
              <a:lnSpc>
                <a:spcPts val="4671"/>
              </a:lnSpc>
            </a:pPr>
            <a:endParaRPr lang="en-US" sz="3337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5103" y="4513231"/>
            <a:ext cx="1497929" cy="1497929"/>
          </a:xfrm>
          <a:custGeom>
            <a:avLst/>
            <a:gdLst/>
            <a:ahLst/>
            <a:cxnLst/>
            <a:rect l="l" t="t" r="r" b="b"/>
            <a:pathLst>
              <a:path w="1497929" h="1497929">
                <a:moveTo>
                  <a:pt x="0" y="0"/>
                </a:moveTo>
                <a:lnTo>
                  <a:pt x="1497929" y="0"/>
                </a:lnTo>
                <a:lnTo>
                  <a:pt x="1497929" y="1497929"/>
                </a:lnTo>
                <a:lnTo>
                  <a:pt x="0" y="149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59618" y="7423167"/>
            <a:ext cx="1147793" cy="1401884"/>
          </a:xfrm>
          <a:custGeom>
            <a:avLst/>
            <a:gdLst/>
            <a:ahLst/>
            <a:cxnLst/>
            <a:rect l="l" t="t" r="r" b="b"/>
            <a:pathLst>
              <a:path w="1147793" h="1401884">
                <a:moveTo>
                  <a:pt x="0" y="0"/>
                </a:moveTo>
                <a:lnTo>
                  <a:pt x="1147793" y="0"/>
                </a:lnTo>
                <a:lnTo>
                  <a:pt x="1147793" y="1401885"/>
                </a:lnTo>
                <a:lnTo>
                  <a:pt x="0" y="1401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786872" y="1767257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3" y="0"/>
                </a:lnTo>
                <a:lnTo>
                  <a:pt x="1427083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997494" y="4692286"/>
            <a:ext cx="1429230" cy="1225565"/>
          </a:xfrm>
          <a:custGeom>
            <a:avLst/>
            <a:gdLst/>
            <a:ahLst/>
            <a:cxnLst/>
            <a:rect l="l" t="t" r="r" b="b"/>
            <a:pathLst>
              <a:path w="1429230" h="1225565">
                <a:moveTo>
                  <a:pt x="0" y="0"/>
                </a:moveTo>
                <a:lnTo>
                  <a:pt x="1429230" y="0"/>
                </a:lnTo>
                <a:lnTo>
                  <a:pt x="1429230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888711" y="7832974"/>
            <a:ext cx="1776584" cy="679543"/>
          </a:xfrm>
          <a:custGeom>
            <a:avLst/>
            <a:gdLst/>
            <a:ahLst/>
            <a:cxnLst/>
            <a:rect l="l" t="t" r="r" b="b"/>
            <a:pathLst>
              <a:path w="1776584" h="679543">
                <a:moveTo>
                  <a:pt x="0" y="0"/>
                </a:moveTo>
                <a:lnTo>
                  <a:pt x="1776584" y="0"/>
                </a:lnTo>
                <a:lnTo>
                  <a:pt x="1776584" y="679544"/>
                </a:lnTo>
                <a:lnTo>
                  <a:pt x="0" y="679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82640" y="1725495"/>
            <a:ext cx="1428017" cy="1378036"/>
          </a:xfrm>
          <a:custGeom>
            <a:avLst/>
            <a:gdLst/>
            <a:ahLst/>
            <a:cxnLst/>
            <a:rect l="l" t="t" r="r" b="b"/>
            <a:pathLst>
              <a:path w="1428017" h="1378036">
                <a:moveTo>
                  <a:pt x="0" y="0"/>
                </a:moveTo>
                <a:lnTo>
                  <a:pt x="1428017" y="0"/>
                </a:lnTo>
                <a:lnTo>
                  <a:pt x="1428017" y="1378036"/>
                </a:lnTo>
                <a:lnTo>
                  <a:pt x="0" y="1378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11471" y="212309"/>
            <a:ext cx="16747829" cy="99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Lesson Prep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89911" y="7497965"/>
            <a:ext cx="349039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 knowledge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89911" y="1924535"/>
            <a:ext cx="263067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Vocabulary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36958" y="4668377"/>
            <a:ext cx="263067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Big question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77003" y="1842075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38176" y="4549682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Task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77003" y="7354185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Extension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36958" y="2550193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Keywords that children need to understand and use during the lesson.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06130" y="5354754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 central question that sparks curiosity and frames the lesson’s theme.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06130" y="8206084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Essential facts and concepts children need to know.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79645" y="8125121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Optional tasks to deepen or stretch learning beyond the core lesson.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69674" y="5097038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To assess learning and give children time to practise independently.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83298" y="2550193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An opportunity for children to practice the knowledge learnt.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8420"/>
          </a:xfrm>
          <a:custGeom>
            <a:avLst/>
            <a:gdLst/>
            <a:ahLst/>
            <a:cxnLst/>
            <a:rect l="l" t="t" r="r" b="b"/>
            <a:pathLst>
              <a:path w="18288000" h="10218420">
                <a:moveTo>
                  <a:pt x="0" y="0"/>
                </a:moveTo>
                <a:lnTo>
                  <a:pt x="18288000" y="0"/>
                </a:lnTo>
                <a:lnTo>
                  <a:pt x="18288000" y="10218420"/>
                </a:lnTo>
                <a:lnTo>
                  <a:pt x="0" y="1021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8420"/>
          </a:xfrm>
          <a:custGeom>
            <a:avLst/>
            <a:gdLst/>
            <a:ahLst/>
            <a:cxnLst/>
            <a:rect l="l" t="t" r="r" b="b"/>
            <a:pathLst>
              <a:path w="18288000" h="10218420">
                <a:moveTo>
                  <a:pt x="0" y="0"/>
                </a:moveTo>
                <a:lnTo>
                  <a:pt x="18288000" y="0"/>
                </a:lnTo>
                <a:lnTo>
                  <a:pt x="18288000" y="10218420"/>
                </a:lnTo>
                <a:lnTo>
                  <a:pt x="0" y="1021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3636414" y="1408441"/>
            <a:ext cx="4230968" cy="7170911"/>
            <a:chOff x="0" y="0"/>
            <a:chExt cx="5641291" cy="9561215"/>
          </a:xfrm>
        </p:grpSpPr>
        <p:sp>
          <p:nvSpPr>
            <p:cNvPr id="5" name="Freeform 5"/>
            <p:cNvSpPr/>
            <p:nvPr/>
          </p:nvSpPr>
          <p:spPr>
            <a:xfrm>
              <a:off x="0" y="1060639"/>
              <a:ext cx="5641291" cy="8500576"/>
            </a:xfrm>
            <a:custGeom>
              <a:avLst/>
              <a:gdLst/>
              <a:ahLst/>
              <a:cxnLst/>
              <a:rect l="l" t="t" r="r" b="b"/>
              <a:pathLst>
                <a:path w="5641291" h="8500576">
                  <a:moveTo>
                    <a:pt x="0" y="0"/>
                  </a:moveTo>
                  <a:lnTo>
                    <a:pt x="5641291" y="0"/>
                  </a:lnTo>
                  <a:lnTo>
                    <a:pt x="5641291" y="8500576"/>
                  </a:lnTo>
                  <a:lnTo>
                    <a:pt x="0" y="8500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 rot="493688">
              <a:off x="2230646" y="189676"/>
              <a:ext cx="2775976" cy="1741925"/>
            </a:xfrm>
            <a:custGeom>
              <a:avLst/>
              <a:gdLst/>
              <a:ahLst/>
              <a:cxnLst/>
              <a:rect l="l" t="t" r="r" b="b"/>
              <a:pathLst>
                <a:path w="2775976" h="1741925">
                  <a:moveTo>
                    <a:pt x="0" y="0"/>
                  </a:moveTo>
                  <a:lnTo>
                    <a:pt x="2775976" y="0"/>
                  </a:lnTo>
                  <a:lnTo>
                    <a:pt x="2775976" y="1741925"/>
                  </a:lnTo>
                  <a:lnTo>
                    <a:pt x="0" y="1741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6432" b="-6432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02779" y="2121278"/>
              <a:ext cx="2435732" cy="1536726"/>
            </a:xfrm>
            <a:custGeom>
              <a:avLst/>
              <a:gdLst/>
              <a:ahLst/>
              <a:cxnLst/>
              <a:rect l="l" t="t" r="r" b="b"/>
              <a:pathLst>
                <a:path w="2435732" h="1536726">
                  <a:moveTo>
                    <a:pt x="0" y="0"/>
                  </a:moveTo>
                  <a:lnTo>
                    <a:pt x="2435733" y="0"/>
                  </a:lnTo>
                  <a:lnTo>
                    <a:pt x="2435733" y="1536726"/>
                  </a:lnTo>
                  <a:lnTo>
                    <a:pt x="0" y="153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3811" y="2947583"/>
            <a:ext cx="4673104" cy="6921298"/>
            <a:chOff x="0" y="0"/>
            <a:chExt cx="6230806" cy="9228397"/>
          </a:xfrm>
        </p:grpSpPr>
        <p:sp>
          <p:nvSpPr>
            <p:cNvPr id="9" name="Freeform 9"/>
            <p:cNvSpPr/>
            <p:nvPr/>
          </p:nvSpPr>
          <p:spPr>
            <a:xfrm>
              <a:off x="0" y="1350367"/>
              <a:ext cx="6230806" cy="7878030"/>
            </a:xfrm>
            <a:custGeom>
              <a:avLst/>
              <a:gdLst/>
              <a:ahLst/>
              <a:cxnLst/>
              <a:rect l="l" t="t" r="r" b="b"/>
              <a:pathLst>
                <a:path w="6230806" h="7878030">
                  <a:moveTo>
                    <a:pt x="0" y="0"/>
                  </a:moveTo>
                  <a:lnTo>
                    <a:pt x="6230806" y="0"/>
                  </a:lnTo>
                  <a:lnTo>
                    <a:pt x="6230806" y="7878030"/>
                  </a:lnTo>
                  <a:lnTo>
                    <a:pt x="0" y="787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0156" y="3158403"/>
              <a:ext cx="2273077" cy="1599420"/>
            </a:xfrm>
            <a:custGeom>
              <a:avLst/>
              <a:gdLst/>
              <a:ahLst/>
              <a:cxnLst/>
              <a:rect l="l" t="t" r="r" b="b"/>
              <a:pathLst>
                <a:path w="2273077" h="1599420">
                  <a:moveTo>
                    <a:pt x="0" y="0"/>
                  </a:moveTo>
                  <a:lnTo>
                    <a:pt x="2273077" y="0"/>
                  </a:lnTo>
                  <a:lnTo>
                    <a:pt x="2273077" y="1599420"/>
                  </a:lnTo>
                  <a:lnTo>
                    <a:pt x="0" y="1599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 rot="-140674">
              <a:off x="1046095" y="97694"/>
              <a:ext cx="4841195" cy="3177584"/>
            </a:xfrm>
            <a:custGeom>
              <a:avLst/>
              <a:gdLst/>
              <a:ahLst/>
              <a:cxnLst/>
              <a:rect l="l" t="t" r="r" b="b"/>
              <a:pathLst>
                <a:path w="4841195" h="3177584">
                  <a:moveTo>
                    <a:pt x="0" y="0"/>
                  </a:moveTo>
                  <a:lnTo>
                    <a:pt x="4841195" y="0"/>
                  </a:lnTo>
                  <a:lnTo>
                    <a:pt x="4841195" y="3177585"/>
                  </a:lnTo>
                  <a:lnTo>
                    <a:pt x="0" y="31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6936720" y="378592"/>
            <a:ext cx="6842568" cy="5200352"/>
          </a:xfrm>
          <a:custGeom>
            <a:avLst/>
            <a:gdLst/>
            <a:ahLst/>
            <a:cxnLst/>
            <a:rect l="l" t="t" r="r" b="b"/>
            <a:pathLst>
              <a:path w="6842568" h="5200352">
                <a:moveTo>
                  <a:pt x="6842569" y="0"/>
                </a:moveTo>
                <a:lnTo>
                  <a:pt x="0" y="0"/>
                </a:lnTo>
                <a:lnTo>
                  <a:pt x="0" y="5200352"/>
                </a:lnTo>
                <a:lnTo>
                  <a:pt x="6842569" y="5200352"/>
                </a:lnTo>
                <a:lnTo>
                  <a:pt x="6842569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138979" y="6334701"/>
            <a:ext cx="9971943" cy="2767214"/>
          </a:xfrm>
          <a:custGeom>
            <a:avLst/>
            <a:gdLst/>
            <a:ahLst/>
            <a:cxnLst/>
            <a:rect l="l" t="t" r="r" b="b"/>
            <a:pathLst>
              <a:path w="9971943" h="2767214">
                <a:moveTo>
                  <a:pt x="0" y="0"/>
                </a:moveTo>
                <a:lnTo>
                  <a:pt x="9971942" y="0"/>
                </a:lnTo>
                <a:lnTo>
                  <a:pt x="9971942" y="2767214"/>
                </a:lnTo>
                <a:lnTo>
                  <a:pt x="0" y="276721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5905807" y="6512673"/>
            <a:ext cx="8065344" cy="2343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3"/>
              </a:lnSpc>
              <a:spcBef>
                <a:spcPct val="0"/>
              </a:spcBef>
            </a:pPr>
            <a:r>
              <a:rPr lang="en-US" sz="3359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Not quite, Nancy! First, it goes on a big journey—it's sorted, cleaned, melted down, and then turned into something brand new. Let’s find out!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77541" y="1341766"/>
            <a:ext cx="5476617" cy="311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  <a:spcBef>
                <a:spcPct val="0"/>
              </a:spcBef>
            </a:pPr>
            <a:r>
              <a:rPr lang="en-US" sz="3559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Ned, I put my plastic bottle in the recycling bin—does that mean it disappears and turns into something new right away?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93483" cy="10287000"/>
          </a:xfrm>
          <a:custGeom>
            <a:avLst/>
            <a:gdLst/>
            <a:ahLst/>
            <a:cxnLst/>
            <a:rect l="l" t="t" r="r" b="b"/>
            <a:pathLst>
              <a:path w="18493483" h="10287000">
                <a:moveTo>
                  <a:pt x="0" y="0"/>
                </a:moveTo>
                <a:lnTo>
                  <a:pt x="18493483" y="0"/>
                </a:lnTo>
                <a:lnTo>
                  <a:pt x="184934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Custom</PresentationFormat>
  <Paragraphs>84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Lato Italics</vt:lpstr>
      <vt:lpstr>Lato Bold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3 - Can plastic be recycled? </dc:title>
  <cp:lastModifiedBy>Jessie Sullivan</cp:lastModifiedBy>
  <cp:revision>1</cp:revision>
  <dcterms:created xsi:type="dcterms:W3CDTF">2006-08-16T00:00:00Z</dcterms:created>
  <dcterms:modified xsi:type="dcterms:W3CDTF">2025-09-04T14:53:07Z</dcterms:modified>
  <dc:identifier>DAGwI4u_Vqg</dc:identifier>
</cp:coreProperties>
</file>