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Lato" charset="1" panose="020F0502020204030203"/>
      <p:regular r:id="rId29"/>
    </p:embeddedFont>
    <p:embeddedFont>
      <p:font typeface="Lato Bold" charset="1" panose="020F0502020204030203"/>
      <p:regular r:id="rId30"/>
    </p:embeddedFont>
    <p:embeddedFont>
      <p:font typeface="Lato Italics" charset="1" panose="020F0502020204030203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notesSlides/notesSlide2.xml" Type="http://schemas.openxmlformats.org/officeDocument/2006/relationships/notesSlide"/><Relationship Id="rId36" Target="notesSlides/notesSlide3.xml" Type="http://schemas.openxmlformats.org/officeDocument/2006/relationships/notesSlide"/><Relationship Id="rId37" Target="notesSlides/notesSlide4.xml" Type="http://schemas.openxmlformats.org/officeDocument/2006/relationships/notesSlide"/><Relationship Id="rId38" Target="notesSlides/notesSlide5.xml" Type="http://schemas.openxmlformats.org/officeDocument/2006/relationships/notesSlide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7.xml" Type="http://schemas.openxmlformats.org/officeDocument/2006/relationships/notesSlide"/><Relationship Id="rId41" Target="notesSlides/notesSlide8.xml" Type="http://schemas.openxmlformats.org/officeDocument/2006/relationships/notesSlide"/><Relationship Id="rId42" Target="notesSlides/notesSlide9.xml" Type="http://schemas.openxmlformats.org/officeDocument/2006/relationships/notesSlide"/><Relationship Id="rId43" Target="notesSlides/notesSlide10.xml" Type="http://schemas.openxmlformats.org/officeDocument/2006/relationships/notesSlide"/><Relationship Id="rId44" Target="notesSlides/notesSlide11.xml" Type="http://schemas.openxmlformats.org/officeDocument/2006/relationships/notesSlide"/><Relationship Id="rId45" Target="notesSlides/notesSlide12.xml" Type="http://schemas.openxmlformats.org/officeDocument/2006/relationships/notesSlide"/><Relationship Id="rId46" Target="notesSlides/notesSlide13.xml" Type="http://schemas.openxmlformats.org/officeDocument/2006/relationships/notesSlide"/><Relationship Id="rId47" Target="notesSlides/notesSlide14.xml" Type="http://schemas.openxmlformats.org/officeDocument/2006/relationships/notesSlide"/><Relationship Id="rId48" Target="notesSlides/notesSlide15.xml" Type="http://schemas.openxmlformats.org/officeDocument/2006/relationships/notesSlide"/><Relationship Id="rId49" Target="notesSlides/notesSlide16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7.xml" Type="http://schemas.openxmlformats.org/officeDocument/2006/relationships/notesSlide"/><Relationship Id="rId51" Target="notesSlides/notesSlide18.xml" Type="http://schemas.openxmlformats.org/officeDocument/2006/relationships/notesSlide"/><Relationship Id="rId52" Target="notesSlides/notesSlide19.xml" Type="http://schemas.openxmlformats.org/officeDocument/2006/relationships/notesSlide"/><Relationship Id="rId53" Target="notesSlides/notesSlide20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Linear economy: Using resources to make products, then throwing them away after use.</a:t>
            </a:r>
          </a:p>
          <a:p>
            <a:r>
              <a:rPr lang="en-US"/>
              <a:t/>
            </a:r>
          </a:p>
          <a:p>
            <a:r>
              <a:rPr lang="en-US"/>
              <a:t>Recycling economy: An economy where used materials are collected and turned into new products.</a:t>
            </a:r>
          </a:p>
          <a:p>
            <a:r>
              <a:rPr lang="en-US"/>
              <a:t/>
            </a:r>
          </a:p>
          <a:p>
            <a:r>
              <a:rPr lang="en-US"/>
              <a:t>Circular economy: An economy where products and materials are reused and repaired.</a:t>
            </a:r>
          </a:p>
          <a:p>
            <a:r>
              <a:rPr lang="en-US"/>
              <a:t/>
            </a:r>
          </a:p>
          <a:p>
            <a:r>
              <a:rPr lang="en-US"/>
              <a:t>Natural resource: Something found in nature that people use, like water, trees, or oil.</a:t>
            </a:r>
          </a:p>
          <a:p>
            <a:r>
              <a:rPr lang="en-US"/>
              <a:t/>
            </a:r>
          </a:p>
          <a:p>
            <a:r>
              <a:rPr lang="en-US"/>
              <a:t>Pollution: Harmful substances in the air, water, or land that damage the environment.</a:t>
            </a:r>
          </a:p>
          <a:p>
            <a:r>
              <a:rPr lang="en-US"/>
              <a:t/>
            </a:r>
          </a:p>
          <a:p>
            <a:r>
              <a:rPr lang="en-US"/>
              <a:t>Recycle: To turn used items into new products instead of throwing them away.</a:t>
            </a:r>
          </a:p>
          <a:p>
            <a:r>
              <a:rPr lang="en-US"/>
              <a:t/>
            </a:r>
          </a:p>
          <a:p>
            <a:r>
              <a:rPr lang="en-US"/>
              <a:t>Reuse: To use something again instead of throwing it away.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Reusing a bag or water bottle:</a:t>
            </a:r>
          </a:p>
          <a:p>
            <a:r>
              <a:rPr lang="en-US"/>
              <a:t>Instead of throwing it away, we use it again and again to help the planet.</a:t>
            </a:r>
          </a:p>
          <a:p>
            <a:r>
              <a:rPr lang="en-US"/>
              <a:t/>
            </a:r>
          </a:p>
          <a:p>
            <a:r>
              <a:rPr lang="en-US"/>
              <a:t>Setting up toy libraries:</a:t>
            </a:r>
          </a:p>
          <a:p>
            <a:r>
              <a:rPr lang="en-US"/>
              <a:t>Kids can borrow toys and return them, so everyone shares and wastes less.</a:t>
            </a:r>
          </a:p>
          <a:p>
            <a:r>
              <a:rPr lang="en-US"/>
              <a:t/>
            </a:r>
          </a:p>
          <a:p>
            <a:r>
              <a:rPr lang="en-US"/>
              <a:t>Turning a plastic bottle into a bird feeder:</a:t>
            </a:r>
          </a:p>
          <a:p>
            <a:r>
              <a:rPr lang="en-US"/>
              <a:t>We give old things a new job instead of throwing them away.</a:t>
            </a:r>
          </a:p>
          <a:p>
            <a:r>
              <a:rPr lang="en-US"/>
              <a:t/>
            </a:r>
          </a:p>
          <a:p>
            <a:r>
              <a:rPr lang="en-US"/>
              <a:t>Fixing and repairing things:</a:t>
            </a:r>
          </a:p>
          <a:p>
            <a:r>
              <a:rPr lang="en-US"/>
              <a:t>When something breaks, we fix it so we don’t have to buy a new one.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 1: Why do you think supermarkets use so much packaging, and what could we do to help reduce it?</a:t>
            </a:r>
          </a:p>
          <a:p>
            <a:r>
              <a:rPr lang="en-US"/>
              <a:t/>
            </a:r>
          </a:p>
          <a:p>
            <a:r>
              <a:rPr lang="en-US"/>
              <a:t>- Read question to children twice</a:t>
            </a:r>
          </a:p>
          <a:p>
            <a:r>
              <a:rPr lang="en-US"/>
              <a:t>- Give children a moment to think about the question </a:t>
            </a:r>
          </a:p>
          <a:p>
            <a:r>
              <a:rPr lang="en-US"/>
              <a:t>- In partners, get children to share their thoughts using sentence stem 'To help reduce plastic packaging in supermarkets, I think we can....'</a:t>
            </a:r>
          </a:p>
          <a:p>
            <a:r>
              <a:rPr lang="en-US"/>
              <a:t>-Give children 2 minutes in partners to discuss their opinions</a:t>
            </a:r>
          </a:p>
          <a:p>
            <a:r>
              <a:rPr lang="en-US"/>
              <a:t>- Listen in to discussion. Spotlight two children</a:t>
            </a:r>
          </a:p>
          <a:p>
            <a:r>
              <a:rPr lang="en-US"/>
              <a:t/>
            </a:r>
          </a:p>
          <a:p>
            <a:r>
              <a:rPr lang="en-US"/>
              <a:t>Repeat with question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natural resource</a:t>
            </a:r>
          </a:p>
          <a:p>
            <a:r>
              <a:rPr lang="en-US"/>
              <a:t>2 = reuse</a:t>
            </a:r>
          </a:p>
          <a:p>
            <a:r>
              <a:rPr lang="en-US"/>
              <a:t>3 = recycle</a:t>
            </a:r>
          </a:p>
          <a:p>
            <a:r>
              <a:rPr lang="en-US"/>
              <a:t>4 = pollution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recycling</a:t>
            </a:r>
          </a:p>
          <a:p>
            <a:r>
              <a:rPr lang="en-US"/>
              <a:t>2 = circular </a:t>
            </a:r>
          </a:p>
          <a:p>
            <a:r>
              <a:rPr lang="en-US"/>
              <a:t>3 = linear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1.png" Type="http://schemas.openxmlformats.org/officeDocument/2006/relationships/image"/><Relationship Id="rId6" Target="../media/image46.png" Type="http://schemas.openxmlformats.org/officeDocument/2006/relationships/image"/><Relationship Id="rId7" Target="../media/image47.jpe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4.png" Type="http://schemas.openxmlformats.org/officeDocument/2006/relationships/image"/><Relationship Id="rId13" Target="../media/image55.png" Type="http://schemas.openxmlformats.org/officeDocument/2006/relationships/image"/><Relationship Id="rId14" Target="../media/image56.svg" Type="http://schemas.openxmlformats.org/officeDocument/2006/relationships/image"/><Relationship Id="rId15" Target="../media/image57.png" Type="http://schemas.openxmlformats.org/officeDocument/2006/relationships/image"/><Relationship Id="rId16" Target="../media/image58.pn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46.pn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svg" Type="http://schemas.openxmlformats.org/officeDocument/2006/relationships/image"/><Relationship Id="rId11" Target="../media/image57.png" Type="http://schemas.openxmlformats.org/officeDocument/2006/relationships/image"/><Relationship Id="rId12" Target="../media/image58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46.png" Type="http://schemas.openxmlformats.org/officeDocument/2006/relationships/image"/><Relationship Id="rId8" Target="../media/image59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60.png" Type="http://schemas.openxmlformats.org/officeDocument/2006/relationships/image"/><Relationship Id="rId12" Target="../media/image61.jpeg" Type="http://schemas.openxmlformats.org/officeDocument/2006/relationships/image"/><Relationship Id="rId13" Target="../media/image46.png" Type="http://schemas.openxmlformats.org/officeDocument/2006/relationships/image"/><Relationship Id="rId14" Target="../media/image62.pn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60.png" Type="http://schemas.openxmlformats.org/officeDocument/2006/relationships/image"/><Relationship Id="rId6" Target="../media/image61.jpeg" Type="http://schemas.openxmlformats.org/officeDocument/2006/relationships/image"/><Relationship Id="rId7" Target="../media/image46.png" Type="http://schemas.openxmlformats.org/officeDocument/2006/relationships/image"/><Relationship Id="rId8" Target="../media/image6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63.png" Type="http://schemas.openxmlformats.org/officeDocument/2006/relationships/image"/><Relationship Id="rId12" Target="../media/image64.png" Type="http://schemas.openxmlformats.org/officeDocument/2006/relationships/image"/><Relationship Id="rId13" Target="../media/image61.jpeg" Type="http://schemas.openxmlformats.org/officeDocument/2006/relationships/image"/><Relationship Id="rId14" Target="../media/image65.jpe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63.png" Type="http://schemas.openxmlformats.org/officeDocument/2006/relationships/image"/><Relationship Id="rId6" Target="../media/image64.png" Type="http://schemas.openxmlformats.org/officeDocument/2006/relationships/image"/><Relationship Id="rId7" Target="../media/image61.jpeg" Type="http://schemas.openxmlformats.org/officeDocument/2006/relationships/image"/><Relationship Id="rId8" Target="../media/image65.jpe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66.jpe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7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7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72.png" Type="http://schemas.openxmlformats.org/officeDocument/2006/relationships/image"/><Relationship Id="rId8" Target="../media/image73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7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../media/image25.jpeg" Type="http://schemas.openxmlformats.org/officeDocument/2006/relationships/image"/><Relationship Id="rId12" Target="../media/image26.jpeg" Type="http://schemas.openxmlformats.org/officeDocument/2006/relationships/image"/><Relationship Id="rId13" Target="../media/image27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13" Target="../media/image38.png" Type="http://schemas.openxmlformats.org/officeDocument/2006/relationships/image"/><Relationship Id="rId14" Target="../media/image39.svg" Type="http://schemas.openxmlformats.org/officeDocument/2006/relationships/image"/><Relationship Id="rId15" Target="../media/image40.png" Type="http://schemas.openxmlformats.org/officeDocument/2006/relationships/image"/><Relationship Id="rId16" Target="../media/image41.svg" Type="http://schemas.openxmlformats.org/officeDocument/2006/relationships/image"/><Relationship Id="rId17" Target="../media/image42.png" Type="http://schemas.openxmlformats.org/officeDocument/2006/relationships/image"/><Relationship Id="rId18" Target="../media/image43.svg" Type="http://schemas.openxmlformats.org/officeDocument/2006/relationships/image"/><Relationship Id="rId19" Target="../media/image44.png" Type="http://schemas.openxmlformats.org/officeDocument/2006/relationships/image"/><Relationship Id="rId2" Target="../notesSlides/notesSlide4.xml" Type="http://schemas.openxmlformats.org/officeDocument/2006/relationships/notesSlide"/><Relationship Id="rId20" Target="../media/image45.sv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21.png" Type="http://schemas.openxmlformats.org/officeDocument/2006/relationships/image"/><Relationship Id="rId8" Target="../media/image46.pn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Relationship Id="rId9" Target="../media/image5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24123" y="7535464"/>
            <a:ext cx="5477642" cy="3798945"/>
          </a:xfrm>
          <a:custGeom>
            <a:avLst/>
            <a:gdLst/>
            <a:ahLst/>
            <a:cxnLst/>
            <a:rect r="r" b="b" t="t" l="l"/>
            <a:pathLst>
              <a:path h="3798945" w="5477642">
                <a:moveTo>
                  <a:pt x="0" y="0"/>
                </a:moveTo>
                <a:lnTo>
                  <a:pt x="5477642" y="0"/>
                </a:lnTo>
                <a:lnTo>
                  <a:pt x="5477642" y="3798946"/>
                </a:lnTo>
                <a:lnTo>
                  <a:pt x="0" y="379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85476" y="0"/>
            <a:ext cx="5702524" cy="4989709"/>
          </a:xfrm>
          <a:custGeom>
            <a:avLst/>
            <a:gdLst/>
            <a:ahLst/>
            <a:cxnLst/>
            <a:rect r="r" b="b" t="t" l="l"/>
            <a:pathLst>
              <a:path h="4989709" w="5702524">
                <a:moveTo>
                  <a:pt x="0" y="0"/>
                </a:moveTo>
                <a:lnTo>
                  <a:pt x="5702524" y="0"/>
                </a:lnTo>
                <a:lnTo>
                  <a:pt x="5702524" y="4989709"/>
                </a:lnTo>
                <a:lnTo>
                  <a:pt x="0" y="4989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80701" y="5456524"/>
            <a:ext cx="5852435" cy="4579530"/>
          </a:xfrm>
          <a:custGeom>
            <a:avLst/>
            <a:gdLst/>
            <a:ahLst/>
            <a:cxnLst/>
            <a:rect r="r" b="b" t="t" l="l"/>
            <a:pathLst>
              <a:path h="4579530" w="5852435">
                <a:moveTo>
                  <a:pt x="5852435" y="0"/>
                </a:moveTo>
                <a:lnTo>
                  <a:pt x="0" y="0"/>
                </a:lnTo>
                <a:lnTo>
                  <a:pt x="0" y="4579531"/>
                </a:lnTo>
                <a:lnTo>
                  <a:pt x="5852435" y="4579531"/>
                </a:lnTo>
                <a:lnTo>
                  <a:pt x="58524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619984" y="6189983"/>
            <a:ext cx="1573868" cy="1035892"/>
          </a:xfrm>
          <a:custGeom>
            <a:avLst/>
            <a:gdLst/>
            <a:ahLst/>
            <a:cxnLst/>
            <a:rect r="r" b="b" t="t" l="l"/>
            <a:pathLst>
              <a:path h="1035892" w="1573868">
                <a:moveTo>
                  <a:pt x="1573869" y="0"/>
                </a:moveTo>
                <a:lnTo>
                  <a:pt x="0" y="0"/>
                </a:lnTo>
                <a:lnTo>
                  <a:pt x="0" y="1035892"/>
                </a:lnTo>
                <a:lnTo>
                  <a:pt x="1573869" y="1035892"/>
                </a:lnTo>
                <a:lnTo>
                  <a:pt x="15738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013446" y="-56638"/>
            <a:ext cx="6963550" cy="5788451"/>
          </a:xfrm>
          <a:custGeom>
            <a:avLst/>
            <a:gdLst/>
            <a:ahLst/>
            <a:cxnLst/>
            <a:rect r="r" b="b" t="t" l="l"/>
            <a:pathLst>
              <a:path h="5788451" w="6963550">
                <a:moveTo>
                  <a:pt x="0" y="0"/>
                </a:moveTo>
                <a:lnTo>
                  <a:pt x="6963550" y="0"/>
                </a:lnTo>
                <a:lnTo>
                  <a:pt x="6963550" y="5788451"/>
                </a:lnTo>
                <a:lnTo>
                  <a:pt x="0" y="578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09965" y="1029751"/>
            <a:ext cx="4905485" cy="263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can we reduce and reuse our plastic?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60603" y="9021806"/>
            <a:ext cx="7152697" cy="73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KS2 Lesson - Lesson 4 of 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55323" y="3805306"/>
            <a:ext cx="6881723" cy="2356990"/>
          </a:xfrm>
          <a:custGeom>
            <a:avLst/>
            <a:gdLst/>
            <a:ahLst/>
            <a:cxnLst/>
            <a:rect r="r" b="b" t="t" l="l"/>
            <a:pathLst>
              <a:path h="2356990" w="6881723">
                <a:moveTo>
                  <a:pt x="0" y="0"/>
                </a:moveTo>
                <a:lnTo>
                  <a:pt x="6881722" y="0"/>
                </a:lnTo>
                <a:lnTo>
                  <a:pt x="6881722" y="2356990"/>
                </a:lnTo>
                <a:lnTo>
                  <a:pt x="0" y="235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89155" y="6010181"/>
            <a:ext cx="1616108" cy="2284252"/>
          </a:xfrm>
          <a:custGeom>
            <a:avLst/>
            <a:gdLst/>
            <a:ahLst/>
            <a:cxnLst/>
            <a:rect r="r" b="b" t="t" l="l"/>
            <a:pathLst>
              <a:path h="2284252" w="1616108">
                <a:moveTo>
                  <a:pt x="0" y="0"/>
                </a:moveTo>
                <a:lnTo>
                  <a:pt x="1616108" y="0"/>
                </a:lnTo>
                <a:lnTo>
                  <a:pt x="1616108" y="2284252"/>
                </a:lnTo>
                <a:lnTo>
                  <a:pt x="0" y="228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70365" y="6010181"/>
            <a:ext cx="3267084" cy="2356990"/>
          </a:xfrm>
          <a:custGeom>
            <a:avLst/>
            <a:gdLst/>
            <a:ahLst/>
            <a:cxnLst/>
            <a:rect r="r" b="b" t="t" l="l"/>
            <a:pathLst>
              <a:path h="2356990" w="3267084">
                <a:moveTo>
                  <a:pt x="0" y="0"/>
                </a:moveTo>
                <a:lnTo>
                  <a:pt x="3267084" y="0"/>
                </a:lnTo>
                <a:lnTo>
                  <a:pt x="3267084" y="2356990"/>
                </a:lnTo>
                <a:lnTo>
                  <a:pt x="0" y="235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769" t="0" r="-47868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91020" y="6162296"/>
            <a:ext cx="2159344" cy="1541232"/>
          </a:xfrm>
          <a:custGeom>
            <a:avLst/>
            <a:gdLst/>
            <a:ahLst/>
            <a:cxnLst/>
            <a:rect r="r" b="b" t="t" l="l"/>
            <a:pathLst>
              <a:path h="1541232" w="2159344">
                <a:moveTo>
                  <a:pt x="0" y="0"/>
                </a:moveTo>
                <a:lnTo>
                  <a:pt x="2159344" y="0"/>
                </a:lnTo>
                <a:lnTo>
                  <a:pt x="2159344" y="1541232"/>
                </a:lnTo>
                <a:lnTo>
                  <a:pt x="0" y="15412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Linear economy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3402" y="1820016"/>
            <a:ext cx="16425187" cy="142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0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linear economy is when we _______  something, _______ it, then _____ it away.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89836" y="9105857"/>
            <a:ext cx="10466129" cy="76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43"/>
              </a:lnSpc>
              <a:spcBef>
                <a:spcPct val="0"/>
              </a:spcBef>
            </a:pPr>
            <a:r>
              <a:rPr lang="en-US" sz="4459" strike="noStrike" u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throw            use          make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70196" y="4808404"/>
            <a:ext cx="2068984" cy="2924359"/>
          </a:xfrm>
          <a:custGeom>
            <a:avLst/>
            <a:gdLst/>
            <a:ahLst/>
            <a:cxnLst/>
            <a:rect r="r" b="b" t="t" l="l"/>
            <a:pathLst>
              <a:path h="2924359" w="2068984">
                <a:moveTo>
                  <a:pt x="0" y="0"/>
                </a:moveTo>
                <a:lnTo>
                  <a:pt x="2068984" y="0"/>
                </a:lnTo>
                <a:lnTo>
                  <a:pt x="2068984" y="2924360"/>
                </a:lnTo>
                <a:lnTo>
                  <a:pt x="0" y="29243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81193" y="7394961"/>
            <a:ext cx="1956912" cy="2474257"/>
            <a:chOff x="0" y="0"/>
            <a:chExt cx="2609216" cy="32990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09216" cy="3299009"/>
            </a:xfrm>
            <a:custGeom>
              <a:avLst/>
              <a:gdLst/>
              <a:ahLst/>
              <a:cxnLst/>
              <a:rect r="r" b="b" t="t" l="l"/>
              <a:pathLst>
                <a:path h="3299009" w="2609216">
                  <a:moveTo>
                    <a:pt x="0" y="0"/>
                  </a:moveTo>
                  <a:lnTo>
                    <a:pt x="2609216" y="0"/>
                  </a:lnTo>
                  <a:lnTo>
                    <a:pt x="2609216" y="3299009"/>
                  </a:lnTo>
                  <a:lnTo>
                    <a:pt x="0" y="3299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27564" y="781910"/>
              <a:ext cx="755272" cy="968298"/>
            </a:xfrm>
            <a:custGeom>
              <a:avLst/>
              <a:gdLst/>
              <a:ahLst/>
              <a:cxnLst/>
              <a:rect r="r" b="b" t="t" l="l"/>
              <a:pathLst>
                <a:path h="968298" w="755272">
                  <a:moveTo>
                    <a:pt x="0" y="0"/>
                  </a:moveTo>
                  <a:lnTo>
                    <a:pt x="755272" y="0"/>
                  </a:lnTo>
                  <a:lnTo>
                    <a:pt x="755272" y="968298"/>
                  </a:lnTo>
                  <a:lnTo>
                    <a:pt x="0" y="968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6607535" y="2587133"/>
            <a:ext cx="6851013" cy="2309882"/>
          </a:xfrm>
          <a:custGeom>
            <a:avLst/>
            <a:gdLst/>
            <a:ahLst/>
            <a:cxnLst/>
            <a:rect r="r" b="b" t="t" l="l"/>
            <a:pathLst>
              <a:path h="2309882" w="6851013">
                <a:moveTo>
                  <a:pt x="0" y="0"/>
                </a:moveTo>
                <a:lnTo>
                  <a:pt x="6851012" y="0"/>
                </a:lnTo>
                <a:lnTo>
                  <a:pt x="6851012" y="2309882"/>
                </a:lnTo>
                <a:lnTo>
                  <a:pt x="0" y="23098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46421" y="5332831"/>
            <a:ext cx="1982041" cy="1875506"/>
          </a:xfrm>
          <a:custGeom>
            <a:avLst/>
            <a:gdLst/>
            <a:ahLst/>
            <a:cxnLst/>
            <a:rect r="r" b="b" t="t" l="l"/>
            <a:pathLst>
              <a:path h="1875506" w="1982041">
                <a:moveTo>
                  <a:pt x="0" y="0"/>
                </a:moveTo>
                <a:lnTo>
                  <a:pt x="1982041" y="0"/>
                </a:lnTo>
                <a:lnTo>
                  <a:pt x="1982041" y="1875506"/>
                </a:lnTo>
                <a:lnTo>
                  <a:pt x="0" y="18755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293840" y="4808404"/>
            <a:ext cx="1031876" cy="2464183"/>
          </a:xfrm>
          <a:custGeom>
            <a:avLst/>
            <a:gdLst/>
            <a:ahLst/>
            <a:cxnLst/>
            <a:rect r="r" b="b" t="t" l="l"/>
            <a:pathLst>
              <a:path h="2464183" w="1031876">
                <a:moveTo>
                  <a:pt x="0" y="0"/>
                </a:moveTo>
                <a:lnTo>
                  <a:pt x="1031876" y="0"/>
                </a:lnTo>
                <a:lnTo>
                  <a:pt x="1031876" y="2464183"/>
                </a:lnTo>
                <a:lnTo>
                  <a:pt x="0" y="246418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76632" y="5397080"/>
            <a:ext cx="1982041" cy="1875506"/>
          </a:xfrm>
          <a:custGeom>
            <a:avLst/>
            <a:gdLst/>
            <a:ahLst/>
            <a:cxnLst/>
            <a:rect r="r" b="b" t="t" l="l"/>
            <a:pathLst>
              <a:path h="1875506" w="1982041">
                <a:moveTo>
                  <a:pt x="0" y="0"/>
                </a:moveTo>
                <a:lnTo>
                  <a:pt x="1982041" y="0"/>
                </a:lnTo>
                <a:lnTo>
                  <a:pt x="1982041" y="1875507"/>
                </a:lnTo>
                <a:lnTo>
                  <a:pt x="0" y="18755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72858" y="4983318"/>
            <a:ext cx="1834922" cy="2561846"/>
          </a:xfrm>
          <a:custGeom>
            <a:avLst/>
            <a:gdLst/>
            <a:ahLst/>
            <a:cxnLst/>
            <a:rect r="r" b="b" t="t" l="l"/>
            <a:pathLst>
              <a:path h="2561846" w="1834922">
                <a:moveTo>
                  <a:pt x="0" y="0"/>
                </a:moveTo>
                <a:lnTo>
                  <a:pt x="1834922" y="0"/>
                </a:lnTo>
                <a:lnTo>
                  <a:pt x="1834922" y="2561845"/>
                </a:lnTo>
                <a:lnTo>
                  <a:pt x="0" y="25618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Recycling economy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3402" y="1205826"/>
            <a:ext cx="15768379" cy="134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recycling economy means we send materials to recycling centres to be turned into new things.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71017" y="8366718"/>
            <a:ext cx="11499193" cy="134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much better option! We save natural resources like crude oil, and stop some rubbish going to landfill!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Recycling economy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86244" y="9105857"/>
            <a:ext cx="12569721" cy="76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recycling             new things             materials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870196" y="5330489"/>
            <a:ext cx="2068984" cy="2924359"/>
          </a:xfrm>
          <a:custGeom>
            <a:avLst/>
            <a:gdLst/>
            <a:ahLst/>
            <a:cxnLst/>
            <a:rect r="r" b="b" t="t" l="l"/>
            <a:pathLst>
              <a:path h="2924359" w="2068984">
                <a:moveTo>
                  <a:pt x="0" y="0"/>
                </a:moveTo>
                <a:lnTo>
                  <a:pt x="2068984" y="0"/>
                </a:lnTo>
                <a:lnTo>
                  <a:pt x="2068984" y="2924360"/>
                </a:lnTo>
                <a:lnTo>
                  <a:pt x="0" y="29243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07535" y="3109218"/>
            <a:ext cx="6851013" cy="2309882"/>
          </a:xfrm>
          <a:custGeom>
            <a:avLst/>
            <a:gdLst/>
            <a:ahLst/>
            <a:cxnLst/>
            <a:rect r="r" b="b" t="t" l="l"/>
            <a:pathLst>
              <a:path h="2309882" w="6851013">
                <a:moveTo>
                  <a:pt x="0" y="0"/>
                </a:moveTo>
                <a:lnTo>
                  <a:pt x="6851012" y="0"/>
                </a:lnTo>
                <a:lnTo>
                  <a:pt x="6851012" y="2309883"/>
                </a:lnTo>
                <a:lnTo>
                  <a:pt x="0" y="23098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46421" y="5854916"/>
            <a:ext cx="1982041" cy="1875506"/>
          </a:xfrm>
          <a:custGeom>
            <a:avLst/>
            <a:gdLst/>
            <a:ahLst/>
            <a:cxnLst/>
            <a:rect r="r" b="b" t="t" l="l"/>
            <a:pathLst>
              <a:path h="1875506" w="1982041">
                <a:moveTo>
                  <a:pt x="0" y="0"/>
                </a:moveTo>
                <a:lnTo>
                  <a:pt x="1982041" y="0"/>
                </a:lnTo>
                <a:lnTo>
                  <a:pt x="1982041" y="1875506"/>
                </a:lnTo>
                <a:lnTo>
                  <a:pt x="0" y="18755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293840" y="5330489"/>
            <a:ext cx="1031876" cy="2464183"/>
          </a:xfrm>
          <a:custGeom>
            <a:avLst/>
            <a:gdLst/>
            <a:ahLst/>
            <a:cxnLst/>
            <a:rect r="r" b="b" t="t" l="l"/>
            <a:pathLst>
              <a:path h="2464183" w="1031876">
                <a:moveTo>
                  <a:pt x="0" y="0"/>
                </a:moveTo>
                <a:lnTo>
                  <a:pt x="1031876" y="0"/>
                </a:lnTo>
                <a:lnTo>
                  <a:pt x="1031876" y="2464183"/>
                </a:lnTo>
                <a:lnTo>
                  <a:pt x="0" y="24641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76632" y="5919166"/>
            <a:ext cx="1982041" cy="1875506"/>
          </a:xfrm>
          <a:custGeom>
            <a:avLst/>
            <a:gdLst/>
            <a:ahLst/>
            <a:cxnLst/>
            <a:rect r="r" b="b" t="t" l="l"/>
            <a:pathLst>
              <a:path h="1875506" w="1982041">
                <a:moveTo>
                  <a:pt x="0" y="0"/>
                </a:moveTo>
                <a:lnTo>
                  <a:pt x="1982041" y="0"/>
                </a:lnTo>
                <a:lnTo>
                  <a:pt x="1982041" y="1875506"/>
                </a:lnTo>
                <a:lnTo>
                  <a:pt x="0" y="18755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72858" y="5505403"/>
            <a:ext cx="1834922" cy="2561846"/>
          </a:xfrm>
          <a:custGeom>
            <a:avLst/>
            <a:gdLst/>
            <a:ahLst/>
            <a:cxnLst/>
            <a:rect r="r" b="b" t="t" l="l"/>
            <a:pathLst>
              <a:path h="2561846" w="1834922">
                <a:moveTo>
                  <a:pt x="0" y="0"/>
                </a:moveTo>
                <a:lnTo>
                  <a:pt x="1834922" y="0"/>
                </a:lnTo>
                <a:lnTo>
                  <a:pt x="1834922" y="2561846"/>
                </a:lnTo>
                <a:lnTo>
                  <a:pt x="0" y="25618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03402" y="1530855"/>
            <a:ext cx="15768379" cy="134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recycling economy means we send _________ to _________ centres to be turned into ____________.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03402" y="3322603"/>
            <a:ext cx="1746364" cy="1746364"/>
          </a:xfrm>
          <a:custGeom>
            <a:avLst/>
            <a:gdLst/>
            <a:ahLst/>
            <a:cxnLst/>
            <a:rect r="r" b="b" t="t" l="l"/>
            <a:pathLst>
              <a:path h="1746364" w="1746364">
                <a:moveTo>
                  <a:pt x="0" y="0"/>
                </a:moveTo>
                <a:lnTo>
                  <a:pt x="1746363" y="0"/>
                </a:lnTo>
                <a:lnTo>
                  <a:pt x="1746363" y="1746363"/>
                </a:lnTo>
                <a:lnTo>
                  <a:pt x="0" y="1746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03402" y="6073703"/>
            <a:ext cx="1746364" cy="1746364"/>
          </a:xfrm>
          <a:custGeom>
            <a:avLst/>
            <a:gdLst/>
            <a:ahLst/>
            <a:cxnLst/>
            <a:rect r="r" b="b" t="t" l="l"/>
            <a:pathLst>
              <a:path h="1746364" w="1746364">
                <a:moveTo>
                  <a:pt x="0" y="0"/>
                </a:moveTo>
                <a:lnTo>
                  <a:pt x="1746363" y="0"/>
                </a:lnTo>
                <a:lnTo>
                  <a:pt x="1746363" y="1746364"/>
                </a:lnTo>
                <a:lnTo>
                  <a:pt x="0" y="1746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12166" y="3825703"/>
            <a:ext cx="15768379" cy="66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Helps reduce waste and saves some materials.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12166" y="5997503"/>
            <a:ext cx="12967906" cy="2721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Not everything can be recycled.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Recycling still uses energy.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quality of recycled materials is less than new materials.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Recycling economy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03402" y="1205826"/>
            <a:ext cx="15768379" cy="134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recycling economy means we send materials to recycling centres to be turned into new things.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1193" y="7394961"/>
            <a:ext cx="1956912" cy="2474257"/>
            <a:chOff x="0" y="0"/>
            <a:chExt cx="2609216" cy="32990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09216" cy="3299009"/>
            </a:xfrm>
            <a:custGeom>
              <a:avLst/>
              <a:gdLst/>
              <a:ahLst/>
              <a:cxnLst/>
              <a:rect r="r" b="b" t="t" l="l"/>
              <a:pathLst>
                <a:path h="3299009" w="2609216">
                  <a:moveTo>
                    <a:pt x="0" y="0"/>
                  </a:moveTo>
                  <a:lnTo>
                    <a:pt x="2609216" y="0"/>
                  </a:lnTo>
                  <a:lnTo>
                    <a:pt x="2609216" y="3299009"/>
                  </a:lnTo>
                  <a:lnTo>
                    <a:pt x="0" y="3299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27564" y="781910"/>
              <a:ext cx="755272" cy="968298"/>
            </a:xfrm>
            <a:custGeom>
              <a:avLst/>
              <a:gdLst/>
              <a:ahLst/>
              <a:cxnLst/>
              <a:rect r="r" b="b" t="t" l="l"/>
              <a:pathLst>
                <a:path h="968298" w="755272">
                  <a:moveTo>
                    <a:pt x="0" y="0"/>
                  </a:moveTo>
                  <a:lnTo>
                    <a:pt x="755272" y="0"/>
                  </a:lnTo>
                  <a:lnTo>
                    <a:pt x="755272" y="968298"/>
                  </a:lnTo>
                  <a:lnTo>
                    <a:pt x="0" y="968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373320" y="2805973"/>
            <a:ext cx="7687331" cy="2337527"/>
          </a:xfrm>
          <a:custGeom>
            <a:avLst/>
            <a:gdLst/>
            <a:ahLst/>
            <a:cxnLst/>
            <a:rect r="r" b="b" t="t" l="l"/>
            <a:pathLst>
              <a:path h="2337527" w="7687331">
                <a:moveTo>
                  <a:pt x="0" y="0"/>
                </a:moveTo>
                <a:lnTo>
                  <a:pt x="7687331" y="0"/>
                </a:lnTo>
                <a:lnTo>
                  <a:pt x="7687331" y="2337527"/>
                </a:lnTo>
                <a:lnTo>
                  <a:pt x="0" y="23375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Circular economy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03402" y="1205826"/>
            <a:ext cx="15768379" cy="134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circular economy is about designing products and systems so we do not create waste in the first place.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38105" y="8700734"/>
            <a:ext cx="11191141" cy="66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is an excellent idea!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304050" y="5391150"/>
            <a:ext cx="1567716" cy="1927869"/>
          </a:xfrm>
          <a:custGeom>
            <a:avLst/>
            <a:gdLst/>
            <a:ahLst/>
            <a:cxnLst/>
            <a:rect r="r" b="b" t="t" l="l"/>
            <a:pathLst>
              <a:path h="1927869" w="1567716">
                <a:moveTo>
                  <a:pt x="0" y="0"/>
                </a:moveTo>
                <a:lnTo>
                  <a:pt x="1567716" y="0"/>
                </a:lnTo>
                <a:lnTo>
                  <a:pt x="1567716" y="1927869"/>
                </a:lnTo>
                <a:lnTo>
                  <a:pt x="0" y="1927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0385" t="-34241" r="-74211" b="-911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190084" y="5082363"/>
            <a:ext cx="1592908" cy="2251461"/>
          </a:xfrm>
          <a:custGeom>
            <a:avLst/>
            <a:gdLst/>
            <a:ahLst/>
            <a:cxnLst/>
            <a:rect r="r" b="b" t="t" l="l"/>
            <a:pathLst>
              <a:path h="2251461" w="1592908">
                <a:moveTo>
                  <a:pt x="0" y="0"/>
                </a:moveTo>
                <a:lnTo>
                  <a:pt x="1592908" y="0"/>
                </a:lnTo>
                <a:lnTo>
                  <a:pt x="1592908" y="2251460"/>
                </a:lnTo>
                <a:lnTo>
                  <a:pt x="0" y="22514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47079" y="5274612"/>
            <a:ext cx="3156971" cy="2160944"/>
          </a:xfrm>
          <a:custGeom>
            <a:avLst/>
            <a:gdLst/>
            <a:ahLst/>
            <a:cxnLst/>
            <a:rect r="r" b="b" t="t" l="l"/>
            <a:pathLst>
              <a:path h="2160944" w="3156971">
                <a:moveTo>
                  <a:pt x="0" y="0"/>
                </a:moveTo>
                <a:lnTo>
                  <a:pt x="3156971" y="0"/>
                </a:lnTo>
                <a:lnTo>
                  <a:pt x="3156971" y="2160944"/>
                </a:lnTo>
                <a:lnTo>
                  <a:pt x="0" y="21609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82634" t="0" r="-53216" b="-4772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00334" y="3477511"/>
            <a:ext cx="7687331" cy="2337527"/>
          </a:xfrm>
          <a:custGeom>
            <a:avLst/>
            <a:gdLst/>
            <a:ahLst/>
            <a:cxnLst/>
            <a:rect r="r" b="b" t="t" l="l"/>
            <a:pathLst>
              <a:path h="2337527" w="7687331">
                <a:moveTo>
                  <a:pt x="0" y="0"/>
                </a:moveTo>
                <a:lnTo>
                  <a:pt x="7687332" y="0"/>
                </a:lnTo>
                <a:lnTo>
                  <a:pt x="7687332" y="2337527"/>
                </a:lnTo>
                <a:lnTo>
                  <a:pt x="0" y="23375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Circular economy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03402" y="1666787"/>
            <a:ext cx="15768379" cy="134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circular economy is about designing products and systems so we do not create ______ in the _______ place.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68159" y="8952815"/>
            <a:ext cx="11191141" cy="66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first              waste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231064" y="6062688"/>
            <a:ext cx="1567716" cy="1927869"/>
          </a:xfrm>
          <a:custGeom>
            <a:avLst/>
            <a:gdLst/>
            <a:ahLst/>
            <a:cxnLst/>
            <a:rect r="r" b="b" t="t" l="l"/>
            <a:pathLst>
              <a:path h="1927869" w="1567716">
                <a:moveTo>
                  <a:pt x="0" y="0"/>
                </a:moveTo>
                <a:lnTo>
                  <a:pt x="1567716" y="0"/>
                </a:lnTo>
                <a:lnTo>
                  <a:pt x="1567716" y="1927868"/>
                </a:lnTo>
                <a:lnTo>
                  <a:pt x="0" y="19278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0385" t="-34241" r="-74211" b="-911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17098" y="5753900"/>
            <a:ext cx="1592908" cy="2251461"/>
          </a:xfrm>
          <a:custGeom>
            <a:avLst/>
            <a:gdLst/>
            <a:ahLst/>
            <a:cxnLst/>
            <a:rect r="r" b="b" t="t" l="l"/>
            <a:pathLst>
              <a:path h="2251461" w="1592908">
                <a:moveTo>
                  <a:pt x="0" y="0"/>
                </a:moveTo>
                <a:lnTo>
                  <a:pt x="1592909" y="0"/>
                </a:lnTo>
                <a:lnTo>
                  <a:pt x="1592909" y="2251461"/>
                </a:lnTo>
                <a:lnTo>
                  <a:pt x="0" y="22514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74093" y="5946150"/>
            <a:ext cx="3156971" cy="2160944"/>
          </a:xfrm>
          <a:custGeom>
            <a:avLst/>
            <a:gdLst/>
            <a:ahLst/>
            <a:cxnLst/>
            <a:rect r="r" b="b" t="t" l="l"/>
            <a:pathLst>
              <a:path h="2160944" w="3156971">
                <a:moveTo>
                  <a:pt x="0" y="0"/>
                </a:moveTo>
                <a:lnTo>
                  <a:pt x="3156971" y="0"/>
                </a:lnTo>
                <a:lnTo>
                  <a:pt x="3156971" y="2160944"/>
                </a:lnTo>
                <a:lnTo>
                  <a:pt x="0" y="21609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2634" t="0" r="-53216" b="-4772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03402" y="3959384"/>
            <a:ext cx="1746364" cy="1746364"/>
          </a:xfrm>
          <a:custGeom>
            <a:avLst/>
            <a:gdLst/>
            <a:ahLst/>
            <a:cxnLst/>
            <a:rect r="r" b="b" t="t" l="l"/>
            <a:pathLst>
              <a:path h="1746364" w="1746364">
                <a:moveTo>
                  <a:pt x="0" y="0"/>
                </a:moveTo>
                <a:lnTo>
                  <a:pt x="1746363" y="0"/>
                </a:lnTo>
                <a:lnTo>
                  <a:pt x="1746363" y="1746364"/>
                </a:lnTo>
                <a:lnTo>
                  <a:pt x="0" y="1746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03402" y="7421026"/>
            <a:ext cx="1746364" cy="1746364"/>
          </a:xfrm>
          <a:custGeom>
            <a:avLst/>
            <a:gdLst/>
            <a:ahLst/>
            <a:cxnLst/>
            <a:rect r="r" b="b" t="t" l="l"/>
            <a:pathLst>
              <a:path h="1746364" w="1746364">
                <a:moveTo>
                  <a:pt x="0" y="0"/>
                </a:moveTo>
                <a:lnTo>
                  <a:pt x="1746363" y="0"/>
                </a:lnTo>
                <a:lnTo>
                  <a:pt x="1746363" y="1746363"/>
                </a:lnTo>
                <a:lnTo>
                  <a:pt x="0" y="1746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91394" y="3683162"/>
            <a:ext cx="15768379" cy="340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 waste - we do not throw away as much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use fewer natural resources like trees, oil and water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Saves money by fixing things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Our planet is clear as there is less rubbish and pollution</a:t>
            </a:r>
          </a:p>
          <a:p>
            <a:pPr algn="l">
              <a:lnSpc>
                <a:spcPts val="5403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291394" y="7565548"/>
            <a:ext cx="12967906" cy="134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needs teamwork. Everyone (factories, shops and people) need to work together to make it work.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Circular economy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03402" y="1499959"/>
            <a:ext cx="15768379" cy="134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circular economy is about designing products and systems so we do not create waste in the first place.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1193" y="7394961"/>
            <a:ext cx="1956912" cy="2474257"/>
            <a:chOff x="0" y="0"/>
            <a:chExt cx="2609216" cy="32990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09216" cy="3299009"/>
            </a:xfrm>
            <a:custGeom>
              <a:avLst/>
              <a:gdLst/>
              <a:ahLst/>
              <a:cxnLst/>
              <a:rect r="r" b="b" t="t" l="l"/>
              <a:pathLst>
                <a:path h="3299009" w="2609216">
                  <a:moveTo>
                    <a:pt x="0" y="0"/>
                  </a:moveTo>
                  <a:lnTo>
                    <a:pt x="2609216" y="0"/>
                  </a:lnTo>
                  <a:lnTo>
                    <a:pt x="2609216" y="3299009"/>
                  </a:lnTo>
                  <a:lnTo>
                    <a:pt x="0" y="3299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27564" y="781910"/>
              <a:ext cx="755272" cy="968298"/>
            </a:xfrm>
            <a:custGeom>
              <a:avLst/>
              <a:gdLst/>
              <a:ahLst/>
              <a:cxnLst/>
              <a:rect r="r" b="b" t="t" l="l"/>
              <a:pathLst>
                <a:path h="968298" w="755272">
                  <a:moveTo>
                    <a:pt x="0" y="0"/>
                  </a:moveTo>
                  <a:lnTo>
                    <a:pt x="755272" y="0"/>
                  </a:lnTo>
                  <a:lnTo>
                    <a:pt x="755272" y="968298"/>
                  </a:lnTo>
                  <a:lnTo>
                    <a:pt x="0" y="968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136514" y="3661847"/>
            <a:ext cx="4453484" cy="2967134"/>
          </a:xfrm>
          <a:custGeom>
            <a:avLst/>
            <a:gdLst/>
            <a:ahLst/>
            <a:cxnLst/>
            <a:rect r="r" b="b" t="t" l="l"/>
            <a:pathLst>
              <a:path h="2967134" w="4453484">
                <a:moveTo>
                  <a:pt x="0" y="0"/>
                </a:moveTo>
                <a:lnTo>
                  <a:pt x="4453485" y="0"/>
                </a:lnTo>
                <a:lnTo>
                  <a:pt x="4453485" y="2967134"/>
                </a:lnTo>
                <a:lnTo>
                  <a:pt x="0" y="2967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590682" y="3842991"/>
            <a:ext cx="3926064" cy="2601017"/>
          </a:xfrm>
          <a:custGeom>
            <a:avLst/>
            <a:gdLst/>
            <a:ahLst/>
            <a:cxnLst/>
            <a:rect r="r" b="b" t="t" l="l"/>
            <a:pathLst>
              <a:path h="2601017" w="3926064">
                <a:moveTo>
                  <a:pt x="0" y="0"/>
                </a:moveTo>
                <a:lnTo>
                  <a:pt x="3926063" y="0"/>
                </a:lnTo>
                <a:lnTo>
                  <a:pt x="3926063" y="2601018"/>
                </a:lnTo>
                <a:lnTo>
                  <a:pt x="0" y="2601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70668" y="3927216"/>
            <a:ext cx="3349401" cy="2298278"/>
          </a:xfrm>
          <a:custGeom>
            <a:avLst/>
            <a:gdLst/>
            <a:ahLst/>
            <a:cxnLst/>
            <a:rect r="r" b="b" t="t" l="l"/>
            <a:pathLst>
              <a:path h="2298278" w="3349401">
                <a:moveTo>
                  <a:pt x="0" y="0"/>
                </a:moveTo>
                <a:lnTo>
                  <a:pt x="3349401" y="0"/>
                </a:lnTo>
                <a:lnTo>
                  <a:pt x="3349401" y="2298278"/>
                </a:lnTo>
                <a:lnTo>
                  <a:pt x="0" y="2298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1884" t="-38028" r="-22084" b="-2117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73992" y="3842991"/>
            <a:ext cx="3575989" cy="2382503"/>
          </a:xfrm>
          <a:custGeom>
            <a:avLst/>
            <a:gdLst/>
            <a:ahLst/>
            <a:cxnLst/>
            <a:rect r="r" b="b" t="t" l="l"/>
            <a:pathLst>
              <a:path h="2382503" w="3575989">
                <a:moveTo>
                  <a:pt x="0" y="0"/>
                </a:moveTo>
                <a:lnTo>
                  <a:pt x="3575990" y="0"/>
                </a:lnTo>
                <a:lnTo>
                  <a:pt x="3575990" y="2382503"/>
                </a:lnTo>
                <a:lnTo>
                  <a:pt x="0" y="23825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03402" y="384382"/>
            <a:ext cx="15768379" cy="89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Examples of a circular economy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82851" y="7908536"/>
            <a:ext cx="11191141" cy="134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Wow, all of these things don’t create any waste at all. They’re brilliant for our environment!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1193" y="2820594"/>
            <a:ext cx="3315401" cy="56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327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Reusable items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11348" y="2820594"/>
            <a:ext cx="3315401" cy="56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327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Toy libaries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22630" y="2820594"/>
            <a:ext cx="3315401" cy="56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327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Upcycling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18739" y="2820594"/>
            <a:ext cx="3315401" cy="56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327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Repairing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14" y="3661847"/>
            <a:ext cx="4453484" cy="2967134"/>
          </a:xfrm>
          <a:custGeom>
            <a:avLst/>
            <a:gdLst/>
            <a:ahLst/>
            <a:cxnLst/>
            <a:rect r="r" b="b" t="t" l="l"/>
            <a:pathLst>
              <a:path h="2967134" w="4453484">
                <a:moveTo>
                  <a:pt x="0" y="0"/>
                </a:moveTo>
                <a:lnTo>
                  <a:pt x="4453485" y="0"/>
                </a:lnTo>
                <a:lnTo>
                  <a:pt x="4453485" y="2967134"/>
                </a:lnTo>
                <a:lnTo>
                  <a:pt x="0" y="296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90682" y="3842991"/>
            <a:ext cx="3926064" cy="2601017"/>
          </a:xfrm>
          <a:custGeom>
            <a:avLst/>
            <a:gdLst/>
            <a:ahLst/>
            <a:cxnLst/>
            <a:rect r="r" b="b" t="t" l="l"/>
            <a:pathLst>
              <a:path h="2601017" w="3926064">
                <a:moveTo>
                  <a:pt x="0" y="0"/>
                </a:moveTo>
                <a:lnTo>
                  <a:pt x="3926063" y="0"/>
                </a:lnTo>
                <a:lnTo>
                  <a:pt x="3926063" y="2601018"/>
                </a:lnTo>
                <a:lnTo>
                  <a:pt x="0" y="2601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70668" y="3927216"/>
            <a:ext cx="3349401" cy="2298278"/>
          </a:xfrm>
          <a:custGeom>
            <a:avLst/>
            <a:gdLst/>
            <a:ahLst/>
            <a:cxnLst/>
            <a:rect r="r" b="b" t="t" l="l"/>
            <a:pathLst>
              <a:path h="2298278" w="3349401">
                <a:moveTo>
                  <a:pt x="0" y="0"/>
                </a:moveTo>
                <a:lnTo>
                  <a:pt x="3349401" y="0"/>
                </a:lnTo>
                <a:lnTo>
                  <a:pt x="3349401" y="2298278"/>
                </a:lnTo>
                <a:lnTo>
                  <a:pt x="0" y="22982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1884" t="-38028" r="-22084" b="-2117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73992" y="3842991"/>
            <a:ext cx="3575989" cy="2382503"/>
          </a:xfrm>
          <a:custGeom>
            <a:avLst/>
            <a:gdLst/>
            <a:ahLst/>
            <a:cxnLst/>
            <a:rect r="r" b="b" t="t" l="l"/>
            <a:pathLst>
              <a:path h="2382503" w="3575989">
                <a:moveTo>
                  <a:pt x="0" y="0"/>
                </a:moveTo>
                <a:lnTo>
                  <a:pt x="3575990" y="0"/>
                </a:lnTo>
                <a:lnTo>
                  <a:pt x="3575990" y="2382503"/>
                </a:lnTo>
                <a:lnTo>
                  <a:pt x="0" y="23825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3402" y="384382"/>
            <a:ext cx="15768379" cy="89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What are some examples of a circular economy?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143" y="7606749"/>
            <a:ext cx="11191141" cy="687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83"/>
              </a:lnSpc>
            </a:pPr>
            <a:r>
              <a:rPr lang="en-US" sz="4059" i="tru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Examples of a circular economy are _______.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17258" y="3659933"/>
            <a:ext cx="4453484" cy="2967134"/>
          </a:xfrm>
          <a:custGeom>
            <a:avLst/>
            <a:gdLst/>
            <a:ahLst/>
            <a:cxnLst/>
            <a:rect r="r" b="b" t="t" l="l"/>
            <a:pathLst>
              <a:path h="2967134" w="4453484">
                <a:moveTo>
                  <a:pt x="0" y="0"/>
                </a:moveTo>
                <a:lnTo>
                  <a:pt x="4453484" y="0"/>
                </a:lnTo>
                <a:lnTo>
                  <a:pt x="4453484" y="2967134"/>
                </a:lnTo>
                <a:lnTo>
                  <a:pt x="0" y="2967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45134" y="3667113"/>
            <a:ext cx="2724690" cy="2724690"/>
          </a:xfrm>
          <a:custGeom>
            <a:avLst/>
            <a:gdLst/>
            <a:ahLst/>
            <a:cxnLst/>
            <a:rect r="r" b="b" t="t" l="l"/>
            <a:pathLst>
              <a:path h="2724690" w="2724690">
                <a:moveTo>
                  <a:pt x="0" y="0"/>
                </a:moveTo>
                <a:lnTo>
                  <a:pt x="2724690" y="0"/>
                </a:lnTo>
                <a:lnTo>
                  <a:pt x="2724690" y="2724690"/>
                </a:lnTo>
                <a:lnTo>
                  <a:pt x="0" y="2724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99785" y="3659933"/>
            <a:ext cx="4436836" cy="2967134"/>
          </a:xfrm>
          <a:custGeom>
            <a:avLst/>
            <a:gdLst/>
            <a:ahLst/>
            <a:cxnLst/>
            <a:rect r="r" b="b" t="t" l="l"/>
            <a:pathLst>
              <a:path h="2967134" w="4436836">
                <a:moveTo>
                  <a:pt x="0" y="0"/>
                </a:moveTo>
                <a:lnTo>
                  <a:pt x="4436836" y="0"/>
                </a:lnTo>
                <a:lnTo>
                  <a:pt x="4436836" y="2967134"/>
                </a:lnTo>
                <a:lnTo>
                  <a:pt x="0" y="2967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3402" y="384382"/>
            <a:ext cx="15768379" cy="89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As a class, how can we reduce our plastic waste?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3450"/>
            <a:ext cx="16115984" cy="1616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true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know how plastic affects our planet and how we can help by using less plastic and finding ways to reuse it.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7779" y="3034374"/>
            <a:ext cx="16646905" cy="683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Explain the difference between a linear economy, a recycling economy, and a circular economy using simple examples.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Describe which economy is most and least preferable. 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Identify at least three creative ways they can reuse plastic items in their daily lives.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Design or suggest a reuse project or idea that helps reduce plastic waste in their school or home.</a:t>
            </a:r>
          </a:p>
          <a:p>
            <a:pPr algn="just">
              <a:lnSpc>
                <a:spcPts val="6019"/>
              </a:lnSpc>
            </a:pPr>
          </a:p>
          <a:p>
            <a:pPr algn="just">
              <a:lnSpc>
                <a:spcPts val="601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9736" y="279736"/>
            <a:ext cx="1497929" cy="1497929"/>
          </a:xfrm>
          <a:custGeom>
            <a:avLst/>
            <a:gdLst/>
            <a:ahLst/>
            <a:cxnLst/>
            <a:rect r="r" b="b" t="t" l="l"/>
            <a:pathLst>
              <a:path h="1497929" w="1497929">
                <a:moveTo>
                  <a:pt x="0" y="0"/>
                </a:moveTo>
                <a:lnTo>
                  <a:pt x="1497928" y="0"/>
                </a:lnTo>
                <a:lnTo>
                  <a:pt x="1497928" y="1497928"/>
                </a:lnTo>
                <a:lnTo>
                  <a:pt x="0" y="1497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9736" y="5529425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9736" y="802583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22135" y="1777664"/>
            <a:ext cx="4164840" cy="2774825"/>
          </a:xfrm>
          <a:custGeom>
            <a:avLst/>
            <a:gdLst/>
            <a:ahLst/>
            <a:cxnLst/>
            <a:rect r="r" b="b" t="t" l="l"/>
            <a:pathLst>
              <a:path h="2774825" w="4164840">
                <a:moveTo>
                  <a:pt x="0" y="0"/>
                </a:moveTo>
                <a:lnTo>
                  <a:pt x="4164840" y="0"/>
                </a:lnTo>
                <a:lnTo>
                  <a:pt x="4164840" y="2774825"/>
                </a:lnTo>
                <a:lnTo>
                  <a:pt x="0" y="27748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Problems...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77664" y="2608083"/>
            <a:ext cx="11444471" cy="181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requires everyone to work as a team to encourage a circular economy.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90533" y="5434175"/>
            <a:ext cx="16194117" cy="166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7"/>
              </a:lnSpc>
            </a:pPr>
            <a:r>
              <a:rPr lang="en-US" sz="4805" i="tru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Why do you think supermarkets use so much packaging, and what could we do to help reduce it?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93883" y="7765871"/>
            <a:ext cx="16194117" cy="166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7"/>
              </a:lnSpc>
            </a:pPr>
            <a:r>
              <a:rPr lang="en-US" sz="4805" i="tru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If you were designing a new toy, how would you make sure it could be reused or recycled?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7065976"/>
            <a:ext cx="4733549" cy="2769972"/>
          </a:xfrm>
          <a:custGeom>
            <a:avLst/>
            <a:gdLst/>
            <a:ahLst/>
            <a:cxnLst/>
            <a:rect r="r" b="b" t="t" l="l"/>
            <a:pathLst>
              <a:path h="2769972" w="4733549">
                <a:moveTo>
                  <a:pt x="0" y="0"/>
                </a:moveTo>
                <a:lnTo>
                  <a:pt x="4733549" y="0"/>
                </a:lnTo>
                <a:lnTo>
                  <a:pt x="4733549" y="2769973"/>
                </a:lnTo>
                <a:lnTo>
                  <a:pt x="0" y="27699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133" r="-12541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1542" y="1978052"/>
            <a:ext cx="16867758" cy="4380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Science/Art/Writing activity: 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Making a difference in school. Children</a:t>
            </a:r>
            <a:r>
              <a:rPr lang="en-US" sz="4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c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hoose one way to reduce waste in school—like cutting down on plastic snack wrappers or starting a reusable water bottle campaign.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Children create a poster, write a short speech, or start a petition to share their idea with classmates and teachers.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40055" y="2087347"/>
            <a:ext cx="16867758" cy="584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Design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Juice pouches are currently not recyclable as they are made from layers of plastic and metal stuck together. Can students redesign a juice pouch so it is easier to recycle or reuse?</a:t>
            </a:r>
          </a:p>
          <a:p>
            <a:pPr algn="l">
              <a:lnSpc>
                <a:spcPts val="5823"/>
              </a:lnSpc>
            </a:pPr>
          </a:p>
          <a:p>
            <a:pPr algn="l" marL="898078" indent="-449039" lvl="1">
              <a:lnSpc>
                <a:spcPts val="5823"/>
              </a:lnSpc>
              <a:buFont typeface="Arial"/>
              <a:buChar char="•"/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Could it be made from just one material?</a:t>
            </a:r>
          </a:p>
          <a:p>
            <a:pPr algn="l" marL="898078" indent="-449039" lvl="1">
              <a:lnSpc>
                <a:spcPts val="5823"/>
              </a:lnSpc>
              <a:buFont typeface="Arial"/>
              <a:buChar char="•"/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Could it be refillable?</a:t>
            </a:r>
          </a:p>
          <a:p>
            <a:pPr algn="l" marL="898078" indent="-449039" lvl="1">
              <a:lnSpc>
                <a:spcPts val="5823"/>
              </a:lnSpc>
              <a:buFont typeface="Arial"/>
              <a:buChar char="•"/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Could it turn into something useful after it's empty?</a:t>
            </a:r>
          </a:p>
          <a:p>
            <a:pPr algn="l">
              <a:lnSpc>
                <a:spcPts val="5823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531880" y="3595466"/>
            <a:ext cx="2366010" cy="4114800"/>
          </a:xfrm>
          <a:custGeom>
            <a:avLst/>
            <a:gdLst/>
            <a:ahLst/>
            <a:cxnLst/>
            <a:rect r="r" b="b" t="t" l="l"/>
            <a:pathLst>
              <a:path h="4114800" w="2366010">
                <a:moveTo>
                  <a:pt x="0" y="0"/>
                </a:moveTo>
                <a:lnTo>
                  <a:pt x="2366010" y="0"/>
                </a:lnTo>
                <a:lnTo>
                  <a:pt x="2366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6455993"/>
            <a:ext cx="5122533" cy="3412888"/>
          </a:xfrm>
          <a:custGeom>
            <a:avLst/>
            <a:gdLst/>
            <a:ahLst/>
            <a:cxnLst/>
            <a:rect r="r" b="b" t="t" l="l"/>
            <a:pathLst>
              <a:path h="3412888" w="5122533">
                <a:moveTo>
                  <a:pt x="0" y="0"/>
                </a:moveTo>
                <a:lnTo>
                  <a:pt x="5122533" y="0"/>
                </a:lnTo>
                <a:lnTo>
                  <a:pt x="5122533" y="3412888"/>
                </a:lnTo>
                <a:lnTo>
                  <a:pt x="0" y="3412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0121" y="2280628"/>
            <a:ext cx="16867758" cy="511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"The Life of an Item"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Get children to tell the story of an everyday item (like a T-shirt or toy) from when it’s made to when it’s reused or recycled. Children can write a short story or create a comic strip showing how the item avoids going to the bin and gets a second life.</a:t>
            </a:r>
          </a:p>
          <a:p>
            <a:pPr algn="l">
              <a:lnSpc>
                <a:spcPts val="582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103" y="4513231"/>
            <a:ext cx="1497929" cy="1497929"/>
          </a:xfrm>
          <a:custGeom>
            <a:avLst/>
            <a:gdLst/>
            <a:ahLst/>
            <a:cxnLst/>
            <a:rect r="r" b="b" t="t" l="l"/>
            <a:pathLst>
              <a:path h="1497929" w="1497929">
                <a:moveTo>
                  <a:pt x="0" y="0"/>
                </a:moveTo>
                <a:lnTo>
                  <a:pt x="1497929" y="0"/>
                </a:lnTo>
                <a:lnTo>
                  <a:pt x="1497929" y="1497929"/>
                </a:lnTo>
                <a:lnTo>
                  <a:pt x="0" y="149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9618" y="7423167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5"/>
                </a:lnTo>
                <a:lnTo>
                  <a:pt x="0" y="1401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86872" y="1767257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3" y="0"/>
                </a:lnTo>
                <a:lnTo>
                  <a:pt x="1427083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97494" y="4692286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88711" y="7832974"/>
            <a:ext cx="1776584" cy="679543"/>
          </a:xfrm>
          <a:custGeom>
            <a:avLst/>
            <a:gdLst/>
            <a:ahLst/>
            <a:cxnLst/>
            <a:rect r="r" b="b" t="t" l="l"/>
            <a:pathLst>
              <a:path h="679543" w="1776584">
                <a:moveTo>
                  <a:pt x="0" y="0"/>
                </a:moveTo>
                <a:lnTo>
                  <a:pt x="1776584" y="0"/>
                </a:lnTo>
                <a:lnTo>
                  <a:pt x="1776584" y="679544"/>
                </a:lnTo>
                <a:lnTo>
                  <a:pt x="0" y="6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2640" y="1725495"/>
            <a:ext cx="1428017" cy="1378036"/>
          </a:xfrm>
          <a:custGeom>
            <a:avLst/>
            <a:gdLst/>
            <a:ahLst/>
            <a:cxnLst/>
            <a:rect r="r" b="b" t="t" l="l"/>
            <a:pathLst>
              <a:path h="1378036" w="1428017">
                <a:moveTo>
                  <a:pt x="0" y="0"/>
                </a:moveTo>
                <a:lnTo>
                  <a:pt x="1428017" y="0"/>
                </a:lnTo>
                <a:lnTo>
                  <a:pt x="1428017" y="1378036"/>
                </a:lnTo>
                <a:lnTo>
                  <a:pt x="0" y="1378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Lesson Prep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89911" y="7497965"/>
            <a:ext cx="349039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knowledge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89911" y="1924535"/>
            <a:ext cx="263067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Vocabulary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36958" y="4668377"/>
            <a:ext cx="263067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Big question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77003" y="1842075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8176" y="4549682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Task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77003" y="7354185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36958" y="2550193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Keywords that children need to understand and use during the lesson.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06130" y="5354754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 central question that sparks curiosity and frames the lesson’s theme.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06130" y="8206084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Essential facts and concepts children need to know.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179645" y="8125121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Optional tasks to deepen or stretch learning beyond the core lesson.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169674" y="5097038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To assess learning and give children time to practise independently.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83298" y="2550193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An opportunity for children to practice the knowledge learnt.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471" y="232850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05611" y="166542"/>
            <a:ext cx="1287439" cy="1242379"/>
          </a:xfrm>
          <a:custGeom>
            <a:avLst/>
            <a:gdLst/>
            <a:ahLst/>
            <a:cxnLst/>
            <a:rect r="r" b="b" t="t" l="l"/>
            <a:pathLst>
              <a:path h="1242379" w="1287439">
                <a:moveTo>
                  <a:pt x="0" y="0"/>
                </a:moveTo>
                <a:lnTo>
                  <a:pt x="1287439" y="0"/>
                </a:lnTo>
                <a:lnTo>
                  <a:pt x="1287439" y="1242378"/>
                </a:lnTo>
                <a:lnTo>
                  <a:pt x="0" y="1242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1471" y="2371128"/>
            <a:ext cx="5221080" cy="2388219"/>
          </a:xfrm>
          <a:custGeom>
            <a:avLst/>
            <a:gdLst/>
            <a:ahLst/>
            <a:cxnLst/>
            <a:rect r="r" b="b" t="t" l="l"/>
            <a:pathLst>
              <a:path h="2388219" w="5221080">
                <a:moveTo>
                  <a:pt x="0" y="0"/>
                </a:moveTo>
                <a:lnTo>
                  <a:pt x="5221079" y="0"/>
                </a:lnTo>
                <a:lnTo>
                  <a:pt x="5221079" y="2388219"/>
                </a:lnTo>
                <a:lnTo>
                  <a:pt x="0" y="23882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7763" t="-1064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81854" y="2502842"/>
            <a:ext cx="4468023" cy="2134100"/>
          </a:xfrm>
          <a:custGeom>
            <a:avLst/>
            <a:gdLst/>
            <a:ahLst/>
            <a:cxnLst/>
            <a:rect r="r" b="b" t="t" l="l"/>
            <a:pathLst>
              <a:path h="2134100" w="4468023">
                <a:moveTo>
                  <a:pt x="0" y="0"/>
                </a:moveTo>
                <a:lnTo>
                  <a:pt x="4468023" y="0"/>
                </a:lnTo>
                <a:lnTo>
                  <a:pt x="4468023" y="2134100"/>
                </a:lnTo>
                <a:lnTo>
                  <a:pt x="0" y="2134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95052" y="2774845"/>
            <a:ext cx="3891593" cy="1984501"/>
          </a:xfrm>
          <a:custGeom>
            <a:avLst/>
            <a:gdLst/>
            <a:ahLst/>
            <a:cxnLst/>
            <a:rect r="r" b="b" t="t" l="l"/>
            <a:pathLst>
              <a:path h="1984501" w="3891593">
                <a:moveTo>
                  <a:pt x="0" y="0"/>
                </a:moveTo>
                <a:lnTo>
                  <a:pt x="3891593" y="0"/>
                </a:lnTo>
                <a:lnTo>
                  <a:pt x="3891593" y="1984502"/>
                </a:lnTo>
                <a:lnTo>
                  <a:pt x="0" y="19845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3003" y="6254015"/>
            <a:ext cx="3459368" cy="2304804"/>
          </a:xfrm>
          <a:custGeom>
            <a:avLst/>
            <a:gdLst/>
            <a:ahLst/>
            <a:cxnLst/>
            <a:rect r="r" b="b" t="t" l="l"/>
            <a:pathLst>
              <a:path h="2304804" w="3459368">
                <a:moveTo>
                  <a:pt x="0" y="0"/>
                </a:moveTo>
                <a:lnTo>
                  <a:pt x="3459368" y="0"/>
                </a:lnTo>
                <a:lnTo>
                  <a:pt x="3459368" y="2304804"/>
                </a:lnTo>
                <a:lnTo>
                  <a:pt x="0" y="2304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55465" y="6313942"/>
            <a:ext cx="3382112" cy="2244877"/>
          </a:xfrm>
          <a:custGeom>
            <a:avLst/>
            <a:gdLst/>
            <a:ahLst/>
            <a:cxnLst/>
            <a:rect r="r" b="b" t="t" l="l"/>
            <a:pathLst>
              <a:path h="2244877" w="3382112">
                <a:moveTo>
                  <a:pt x="0" y="0"/>
                </a:moveTo>
                <a:lnTo>
                  <a:pt x="3382112" y="0"/>
                </a:lnTo>
                <a:lnTo>
                  <a:pt x="3382112" y="2244877"/>
                </a:lnTo>
                <a:lnTo>
                  <a:pt x="0" y="22448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66372" y="6313942"/>
            <a:ext cx="3364257" cy="2244877"/>
          </a:xfrm>
          <a:custGeom>
            <a:avLst/>
            <a:gdLst/>
            <a:ahLst/>
            <a:cxnLst/>
            <a:rect r="r" b="b" t="t" l="l"/>
            <a:pathLst>
              <a:path h="2244877" w="3364257">
                <a:moveTo>
                  <a:pt x="0" y="0"/>
                </a:moveTo>
                <a:lnTo>
                  <a:pt x="3364256" y="0"/>
                </a:lnTo>
                <a:lnTo>
                  <a:pt x="3364256" y="2244877"/>
                </a:lnTo>
                <a:lnTo>
                  <a:pt x="0" y="2244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889879" y="6283979"/>
            <a:ext cx="3369421" cy="2244877"/>
          </a:xfrm>
          <a:custGeom>
            <a:avLst/>
            <a:gdLst/>
            <a:ahLst/>
            <a:cxnLst/>
            <a:rect r="r" b="b" t="t" l="l"/>
            <a:pathLst>
              <a:path h="2244877" w="3369421">
                <a:moveTo>
                  <a:pt x="0" y="0"/>
                </a:moveTo>
                <a:lnTo>
                  <a:pt x="3369421" y="0"/>
                </a:lnTo>
                <a:lnTo>
                  <a:pt x="3369421" y="2244877"/>
                </a:lnTo>
                <a:lnTo>
                  <a:pt x="0" y="22448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62896" y="1633343"/>
            <a:ext cx="4118228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linear economy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20025" y="1633343"/>
            <a:ext cx="4529852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recycling economy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95052" y="1633343"/>
            <a:ext cx="4202838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circular economy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1471" y="5386963"/>
            <a:ext cx="4246788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natural resource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48267" y="5386963"/>
            <a:ext cx="2812727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pollution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32611" y="5419267"/>
            <a:ext cx="2812727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recycle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364341" y="5446548"/>
            <a:ext cx="4286877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reuse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24919" y="97172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7504" y="5695115"/>
            <a:ext cx="12844745" cy="1903869"/>
          </a:xfrm>
          <a:custGeom>
            <a:avLst/>
            <a:gdLst/>
            <a:ahLst/>
            <a:cxnLst/>
            <a:rect r="r" b="b" t="t" l="l"/>
            <a:pathLst>
              <a:path h="1903869" w="12844745">
                <a:moveTo>
                  <a:pt x="0" y="0"/>
                </a:moveTo>
                <a:lnTo>
                  <a:pt x="12844745" y="0"/>
                </a:lnTo>
                <a:lnTo>
                  <a:pt x="12844745" y="1903869"/>
                </a:lnTo>
                <a:lnTo>
                  <a:pt x="0" y="19038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81" t="-3714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919" y="8870650"/>
            <a:ext cx="12996147" cy="681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0"/>
              </a:lnSpc>
            </a:pPr>
            <a:r>
              <a:rPr lang="en-US" b="true" sz="3935" u="sng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Challenge</a:t>
            </a:r>
            <a:r>
              <a:rPr lang="en-US" sz="39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: Write a sentence using a new vocabulary word.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1471" y="1829947"/>
            <a:ext cx="18890402" cy="41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1) </a:t>
            </a: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Trees are a _______ because they grow in nature and we use them.</a:t>
            </a:r>
          </a:p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2) I ______ my shopping bags instead of getting new ones each time.</a:t>
            </a:r>
          </a:p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3)  We ______ plastic bottles so they don’t end up in the bin.</a:t>
            </a:r>
          </a:p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4) ______ makes the air, water, or land dirty and unsafe.</a:t>
            </a:r>
          </a:p>
          <a:p>
            <a:pPr algn="l">
              <a:lnSpc>
                <a:spcPts val="670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81637" y="7605023"/>
            <a:ext cx="12726142" cy="683146"/>
          </a:xfrm>
          <a:custGeom>
            <a:avLst/>
            <a:gdLst/>
            <a:ahLst/>
            <a:cxnLst/>
            <a:rect r="r" b="b" t="t" l="l"/>
            <a:pathLst>
              <a:path h="683146" w="12726142">
                <a:moveTo>
                  <a:pt x="0" y="0"/>
                </a:moveTo>
                <a:lnTo>
                  <a:pt x="12726143" y="0"/>
                </a:lnTo>
                <a:lnTo>
                  <a:pt x="12726143" y="683145"/>
                </a:lnTo>
                <a:lnTo>
                  <a:pt x="0" y="68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16" t="0" r="0" b="-28219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24919" y="97172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1471" y="1829947"/>
            <a:ext cx="18890402" cy="504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1) </a:t>
            </a: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_________ economy turns old things into new ones.</a:t>
            </a:r>
          </a:p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2) </a:t>
            </a: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a _________ economy, we keep using things again and again.</a:t>
            </a:r>
          </a:p>
          <a:p>
            <a:pPr algn="l">
              <a:lnSpc>
                <a:spcPts val="6708"/>
              </a:lnSpc>
            </a:pPr>
            <a:r>
              <a:rPr lang="en-US" sz="432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3) In a _________ economy, people make things, use them, and then throw them away.</a:t>
            </a:r>
          </a:p>
          <a:p>
            <a:pPr algn="l">
              <a:lnSpc>
                <a:spcPts val="6708"/>
              </a:lnSpc>
            </a:pPr>
          </a:p>
          <a:p>
            <a:pPr algn="l">
              <a:lnSpc>
                <a:spcPts val="6708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93371" y="6322183"/>
            <a:ext cx="11301259" cy="2161366"/>
          </a:xfrm>
          <a:custGeom>
            <a:avLst/>
            <a:gdLst/>
            <a:ahLst/>
            <a:cxnLst/>
            <a:rect r="r" b="b" t="t" l="l"/>
            <a:pathLst>
              <a:path h="2161366" w="11301259">
                <a:moveTo>
                  <a:pt x="0" y="0"/>
                </a:moveTo>
                <a:lnTo>
                  <a:pt x="11301258" y="0"/>
                </a:lnTo>
                <a:lnTo>
                  <a:pt x="11301258" y="2161366"/>
                </a:lnTo>
                <a:lnTo>
                  <a:pt x="0" y="21613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4919" y="8870650"/>
            <a:ext cx="12996147" cy="681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0"/>
              </a:lnSpc>
            </a:pPr>
            <a:r>
              <a:rPr lang="en-US" b="true" sz="3935" u="sng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Challenge</a:t>
            </a:r>
            <a:r>
              <a:rPr lang="en-US" sz="39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: Write a sentence using a new vocabulary word.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36414" y="1408441"/>
            <a:ext cx="4230968" cy="7170911"/>
            <a:chOff x="0" y="0"/>
            <a:chExt cx="5641291" cy="956121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060639"/>
              <a:ext cx="5641291" cy="8500576"/>
            </a:xfrm>
            <a:custGeom>
              <a:avLst/>
              <a:gdLst/>
              <a:ahLst/>
              <a:cxnLst/>
              <a:rect r="r" b="b" t="t" l="l"/>
              <a:pathLst>
                <a:path h="8500576" w="5641291">
                  <a:moveTo>
                    <a:pt x="0" y="0"/>
                  </a:moveTo>
                  <a:lnTo>
                    <a:pt x="5641291" y="0"/>
                  </a:lnTo>
                  <a:lnTo>
                    <a:pt x="5641291" y="8500576"/>
                  </a:lnTo>
                  <a:lnTo>
                    <a:pt x="0" y="8500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493688">
              <a:off x="2230646" y="189676"/>
              <a:ext cx="2775976" cy="1741925"/>
            </a:xfrm>
            <a:custGeom>
              <a:avLst/>
              <a:gdLst/>
              <a:ahLst/>
              <a:cxnLst/>
              <a:rect r="r" b="b" t="t" l="l"/>
              <a:pathLst>
                <a:path h="1741925" w="2775976">
                  <a:moveTo>
                    <a:pt x="0" y="0"/>
                  </a:moveTo>
                  <a:lnTo>
                    <a:pt x="2775976" y="0"/>
                  </a:lnTo>
                  <a:lnTo>
                    <a:pt x="2775976" y="1741925"/>
                  </a:lnTo>
                  <a:lnTo>
                    <a:pt x="0" y="174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432" t="0" r="0" b="-6432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02779" y="2121278"/>
              <a:ext cx="2435732" cy="1536726"/>
            </a:xfrm>
            <a:custGeom>
              <a:avLst/>
              <a:gdLst/>
              <a:ahLst/>
              <a:cxnLst/>
              <a:rect r="r" b="b" t="t" l="l"/>
              <a:pathLst>
                <a:path h="1536726" w="2435732">
                  <a:moveTo>
                    <a:pt x="0" y="0"/>
                  </a:moveTo>
                  <a:lnTo>
                    <a:pt x="2435733" y="0"/>
                  </a:lnTo>
                  <a:lnTo>
                    <a:pt x="2435733" y="1536726"/>
                  </a:lnTo>
                  <a:lnTo>
                    <a:pt x="0" y="153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23811" y="2947583"/>
            <a:ext cx="4673104" cy="6921298"/>
            <a:chOff x="0" y="0"/>
            <a:chExt cx="6230806" cy="92283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1350367"/>
              <a:ext cx="6230806" cy="7878030"/>
            </a:xfrm>
            <a:custGeom>
              <a:avLst/>
              <a:gdLst/>
              <a:ahLst/>
              <a:cxnLst/>
              <a:rect r="r" b="b" t="t" l="l"/>
              <a:pathLst>
                <a:path h="7878030" w="6230806">
                  <a:moveTo>
                    <a:pt x="0" y="0"/>
                  </a:moveTo>
                  <a:lnTo>
                    <a:pt x="6230806" y="0"/>
                  </a:lnTo>
                  <a:lnTo>
                    <a:pt x="6230806" y="7878030"/>
                  </a:lnTo>
                  <a:lnTo>
                    <a:pt x="0" y="787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60156" y="3158403"/>
              <a:ext cx="2273077" cy="1599420"/>
            </a:xfrm>
            <a:custGeom>
              <a:avLst/>
              <a:gdLst/>
              <a:ahLst/>
              <a:cxnLst/>
              <a:rect r="r" b="b" t="t" l="l"/>
              <a:pathLst>
                <a:path h="1599420" w="2273077">
                  <a:moveTo>
                    <a:pt x="0" y="0"/>
                  </a:moveTo>
                  <a:lnTo>
                    <a:pt x="2273077" y="0"/>
                  </a:lnTo>
                  <a:lnTo>
                    <a:pt x="2273077" y="1599420"/>
                  </a:lnTo>
                  <a:lnTo>
                    <a:pt x="0" y="1599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40674">
              <a:off x="1046095" y="97694"/>
              <a:ext cx="4841195" cy="3177584"/>
            </a:xfrm>
            <a:custGeom>
              <a:avLst/>
              <a:gdLst/>
              <a:ahLst/>
              <a:cxnLst/>
              <a:rect r="r" b="b" t="t" l="l"/>
              <a:pathLst>
                <a:path h="3177584" w="4841195">
                  <a:moveTo>
                    <a:pt x="0" y="0"/>
                  </a:moveTo>
                  <a:lnTo>
                    <a:pt x="4841195" y="0"/>
                  </a:lnTo>
                  <a:lnTo>
                    <a:pt x="4841195" y="3177585"/>
                  </a:lnTo>
                  <a:lnTo>
                    <a:pt x="0" y="31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true" flipV="false" rot="0">
            <a:off x="7677541" y="0"/>
            <a:ext cx="6502113" cy="4941606"/>
          </a:xfrm>
          <a:custGeom>
            <a:avLst/>
            <a:gdLst/>
            <a:ahLst/>
            <a:cxnLst/>
            <a:rect r="r" b="b" t="t" l="l"/>
            <a:pathLst>
              <a:path h="4941606" w="6502113">
                <a:moveTo>
                  <a:pt x="6502113" y="0"/>
                </a:moveTo>
                <a:lnTo>
                  <a:pt x="0" y="0"/>
                </a:lnTo>
                <a:lnTo>
                  <a:pt x="0" y="4941606"/>
                </a:lnTo>
                <a:lnTo>
                  <a:pt x="6502113" y="4941606"/>
                </a:lnTo>
                <a:lnTo>
                  <a:pt x="6502113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34865" y="6334701"/>
            <a:ext cx="9418269" cy="2613570"/>
          </a:xfrm>
          <a:custGeom>
            <a:avLst/>
            <a:gdLst/>
            <a:ahLst/>
            <a:cxnLst/>
            <a:rect r="r" b="b" t="t" l="l"/>
            <a:pathLst>
              <a:path h="2613570" w="9418269">
                <a:moveTo>
                  <a:pt x="0" y="0"/>
                </a:moveTo>
                <a:lnTo>
                  <a:pt x="9418270" y="0"/>
                </a:lnTo>
                <a:lnTo>
                  <a:pt x="9418270" y="2613570"/>
                </a:lnTo>
                <a:lnTo>
                  <a:pt x="0" y="26135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526147" y="962025"/>
            <a:ext cx="4564246" cy="2411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0"/>
              </a:lnSpc>
              <a:spcBef>
                <a:spcPct val="0"/>
              </a:spcBef>
            </a:pPr>
            <a:r>
              <a:rPr lang="en-US" sz="347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 Ned! I always forget my reusable bag—does it even matter that much?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73566" y="6639335"/>
            <a:ext cx="7257482" cy="1698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6"/>
              </a:lnSpc>
              <a:spcBef>
                <a:spcPct val="0"/>
              </a:spcBef>
            </a:pPr>
            <a:r>
              <a:rPr lang="en-US" sz="324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r</a:t>
            </a:r>
            <a:r>
              <a:rPr lang="en-US" sz="324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eally does, Nancy! But don’t worry—I'll show you why it's important and this will help you to remember next time.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91873" y="1647863"/>
            <a:ext cx="8810161" cy="3017480"/>
          </a:xfrm>
          <a:custGeom>
            <a:avLst/>
            <a:gdLst/>
            <a:ahLst/>
            <a:cxnLst/>
            <a:rect r="r" b="b" t="t" l="l"/>
            <a:pathLst>
              <a:path h="3017480" w="8810161">
                <a:moveTo>
                  <a:pt x="0" y="0"/>
                </a:moveTo>
                <a:lnTo>
                  <a:pt x="8810162" y="0"/>
                </a:lnTo>
                <a:lnTo>
                  <a:pt x="8810162" y="3017480"/>
                </a:lnTo>
                <a:lnTo>
                  <a:pt x="0" y="3017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91231" y="4470601"/>
            <a:ext cx="2068984" cy="2924359"/>
          </a:xfrm>
          <a:custGeom>
            <a:avLst/>
            <a:gdLst/>
            <a:ahLst/>
            <a:cxnLst/>
            <a:rect r="r" b="b" t="t" l="l"/>
            <a:pathLst>
              <a:path h="2924359" w="2068984">
                <a:moveTo>
                  <a:pt x="0" y="0"/>
                </a:moveTo>
                <a:lnTo>
                  <a:pt x="2068985" y="0"/>
                </a:lnTo>
                <a:lnTo>
                  <a:pt x="2068985" y="2924360"/>
                </a:lnTo>
                <a:lnTo>
                  <a:pt x="0" y="29243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43561" y="4470601"/>
            <a:ext cx="4182606" cy="3017480"/>
          </a:xfrm>
          <a:custGeom>
            <a:avLst/>
            <a:gdLst/>
            <a:ahLst/>
            <a:cxnLst/>
            <a:rect r="r" b="b" t="t" l="l"/>
            <a:pathLst>
              <a:path h="3017480" w="4182606">
                <a:moveTo>
                  <a:pt x="0" y="0"/>
                </a:moveTo>
                <a:lnTo>
                  <a:pt x="4182606" y="0"/>
                </a:lnTo>
                <a:lnTo>
                  <a:pt x="4182606" y="3017481"/>
                </a:lnTo>
                <a:lnTo>
                  <a:pt x="0" y="30174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769" t="0" r="-47868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07847" y="4938753"/>
            <a:ext cx="2764449" cy="1973126"/>
          </a:xfrm>
          <a:custGeom>
            <a:avLst/>
            <a:gdLst/>
            <a:ahLst/>
            <a:cxnLst/>
            <a:rect r="r" b="b" t="t" l="l"/>
            <a:pathLst>
              <a:path h="1973126" w="2764449">
                <a:moveTo>
                  <a:pt x="0" y="0"/>
                </a:moveTo>
                <a:lnTo>
                  <a:pt x="2764449" y="0"/>
                </a:lnTo>
                <a:lnTo>
                  <a:pt x="2764449" y="1973125"/>
                </a:lnTo>
                <a:lnTo>
                  <a:pt x="0" y="19731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Linear economy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81193" y="7394961"/>
            <a:ext cx="1956912" cy="2474257"/>
            <a:chOff x="0" y="0"/>
            <a:chExt cx="2609216" cy="32990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09216" cy="3299009"/>
            </a:xfrm>
            <a:custGeom>
              <a:avLst/>
              <a:gdLst/>
              <a:ahLst/>
              <a:cxnLst/>
              <a:rect r="r" b="b" t="t" l="l"/>
              <a:pathLst>
                <a:path h="3299009" w="2609216">
                  <a:moveTo>
                    <a:pt x="0" y="0"/>
                  </a:moveTo>
                  <a:lnTo>
                    <a:pt x="2609216" y="0"/>
                  </a:lnTo>
                  <a:lnTo>
                    <a:pt x="2609216" y="3299009"/>
                  </a:lnTo>
                  <a:lnTo>
                    <a:pt x="0" y="3299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27564" y="781910"/>
              <a:ext cx="755272" cy="968298"/>
            </a:xfrm>
            <a:custGeom>
              <a:avLst/>
              <a:gdLst/>
              <a:ahLst/>
              <a:cxnLst/>
              <a:rect r="r" b="b" t="t" l="l"/>
              <a:pathLst>
                <a:path h="968298" w="755272">
                  <a:moveTo>
                    <a:pt x="0" y="0"/>
                  </a:moveTo>
                  <a:lnTo>
                    <a:pt x="755272" y="0"/>
                  </a:lnTo>
                  <a:lnTo>
                    <a:pt x="755272" y="968298"/>
                  </a:lnTo>
                  <a:lnTo>
                    <a:pt x="0" y="968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203402" y="1205826"/>
            <a:ext cx="15768379" cy="663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linear economy is when we make something, use it, then throw it away.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81155" y="7688107"/>
            <a:ext cx="11191141" cy="2035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Hmm. We can do better! Plastic does not biodegrade. It takes hundreds of years to break down. We don’t want plastic sitting in landfill...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495" y="788901"/>
            <a:ext cx="898409" cy="1097294"/>
          </a:xfrm>
          <a:custGeom>
            <a:avLst/>
            <a:gdLst/>
            <a:ahLst/>
            <a:cxnLst/>
            <a:rect r="r" b="b" t="t" l="l"/>
            <a:pathLst>
              <a:path h="1097294" w="898409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03402" y="3322603"/>
            <a:ext cx="1746364" cy="1746364"/>
          </a:xfrm>
          <a:custGeom>
            <a:avLst/>
            <a:gdLst/>
            <a:ahLst/>
            <a:cxnLst/>
            <a:rect r="r" b="b" t="t" l="l"/>
            <a:pathLst>
              <a:path h="1746364" w="1746364">
                <a:moveTo>
                  <a:pt x="0" y="0"/>
                </a:moveTo>
                <a:lnTo>
                  <a:pt x="1746363" y="0"/>
                </a:lnTo>
                <a:lnTo>
                  <a:pt x="1746363" y="1746363"/>
                </a:lnTo>
                <a:lnTo>
                  <a:pt x="0" y="1746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03402" y="6073703"/>
            <a:ext cx="1746364" cy="1746364"/>
          </a:xfrm>
          <a:custGeom>
            <a:avLst/>
            <a:gdLst/>
            <a:ahLst/>
            <a:cxnLst/>
            <a:rect r="r" b="b" t="t" l="l"/>
            <a:pathLst>
              <a:path h="1746364" w="1746364">
                <a:moveTo>
                  <a:pt x="0" y="0"/>
                </a:moveTo>
                <a:lnTo>
                  <a:pt x="1746363" y="0"/>
                </a:lnTo>
                <a:lnTo>
                  <a:pt x="1746363" y="1746364"/>
                </a:lnTo>
                <a:lnTo>
                  <a:pt x="0" y="1746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203402" y="384382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Linear economy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03402" y="1205826"/>
            <a:ext cx="15768379" cy="663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linear economy is when we make something, use it, then throw it away.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12166" y="3825703"/>
            <a:ext cx="15768379" cy="66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is easy and fast to make things.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12166" y="5572756"/>
            <a:ext cx="15768379" cy="2721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uses up natural resources (crude oil).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creates lots of waste and pollution .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harms animals and nature.</a:t>
            </a:r>
          </a:p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takes lots of energy to produce plastic.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DAGwyUXKWrQ</dc:identifier>
  <dcterms:modified xsi:type="dcterms:W3CDTF">2011-08-01T06:04:30Z</dcterms:modified>
  <cp:revision>1</cp:revision>
  <dc:title>Lesson 4: How can we reuse our plastic?</dc:title>
</cp:coreProperties>
</file>