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Lato" panose="020F0502020204030203" pitchFamily="34" charset="0"/>
      <p:regular r:id="rId31"/>
    </p:embeddedFont>
    <p:embeddedFont>
      <p:font typeface="Lato Bold" panose="020F0502020204030203" charset="0"/>
      <p:regular r:id="rId32"/>
    </p:embeddedFont>
    <p:embeddedFont>
      <p:font typeface="Lato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Crude oil: thick, black liquid found deep underground.</a:t>
            </a:r>
          </a:p>
          <a:p>
            <a:endParaRPr lang="en-US"/>
          </a:p>
          <a:p>
            <a:r>
              <a:rPr lang="en-US"/>
              <a:t>Natural: something that comes from nature, like plants or animals.</a:t>
            </a:r>
          </a:p>
          <a:p>
            <a:endParaRPr lang="en-US"/>
          </a:p>
          <a:p>
            <a:r>
              <a:rPr lang="en-US"/>
              <a:t>Man-made: something people have made, not from nature.</a:t>
            </a:r>
          </a:p>
          <a:p>
            <a:endParaRPr lang="en-US"/>
          </a:p>
          <a:p>
            <a:r>
              <a:rPr lang="en-US"/>
              <a:t>Non-biodegradable: something that doesn’t break down or rot, even after a long time.</a:t>
            </a:r>
          </a:p>
          <a:p>
            <a:endParaRPr lang="en-US"/>
          </a:p>
          <a:p>
            <a:r>
              <a:rPr lang="en-US"/>
              <a:t>Polyester: a man-made material used to make clothes.</a:t>
            </a:r>
          </a:p>
          <a:p>
            <a:endParaRPr lang="en-US"/>
          </a:p>
          <a:p>
            <a:r>
              <a:rPr lang="en-US"/>
              <a:t>Nylon: a strong, stretchy material made by people, often used in clothes and bags.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crude oil</a:t>
            </a:r>
          </a:p>
          <a:p>
            <a:r>
              <a:rPr lang="en-US"/>
              <a:t>2 = polyester</a:t>
            </a:r>
          </a:p>
          <a:p>
            <a:r>
              <a:rPr lang="en-US"/>
              <a:t>3 = nylon</a:t>
            </a:r>
          </a:p>
          <a:p>
            <a:r>
              <a:rPr lang="en-US"/>
              <a:t>4 = non-biodegradable</a:t>
            </a:r>
          </a:p>
          <a:p>
            <a:r>
              <a:rPr lang="en-US"/>
              <a:t>5 = man made</a:t>
            </a:r>
          </a:p>
          <a:p>
            <a:r>
              <a:rPr lang="en-US"/>
              <a:t>6 = natural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endParaRPr lang="en-US"/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'People make fabrics because...'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endParaRPr lang="en-US"/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0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8.jpeg"/><Relationship Id="rId5" Type="http://schemas.openxmlformats.org/officeDocument/2006/relationships/image" Target="../media/image11.png"/><Relationship Id="rId15" Type="http://schemas.openxmlformats.org/officeDocument/2006/relationships/image" Target="../media/image52.sv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47.jpeg"/><Relationship Id="rId5" Type="http://schemas.openxmlformats.org/officeDocument/2006/relationships/image" Target="../media/image33.png"/><Relationship Id="rId15" Type="http://schemas.openxmlformats.org/officeDocument/2006/relationships/image" Target="../media/image54.sv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54.svg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5" Type="http://schemas.openxmlformats.org/officeDocument/2006/relationships/image" Target="../media/image57.pn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61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59.jpeg"/><Relationship Id="rId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55.png"/><Relationship Id="rId5" Type="http://schemas.openxmlformats.org/officeDocument/2006/relationships/image" Target="../media/image33.png"/><Relationship Id="rId15" Type="http://schemas.openxmlformats.org/officeDocument/2006/relationships/image" Target="../media/image59.jpeg"/><Relationship Id="rId10" Type="http://schemas.openxmlformats.org/officeDocument/2006/relationships/image" Target="../media/image14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3.jpeg"/><Relationship Id="rId5" Type="http://schemas.openxmlformats.org/officeDocument/2006/relationships/image" Target="../media/image33.pn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4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0" Type="http://schemas.openxmlformats.org/officeDocument/2006/relationships/image" Target="../media/image34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25.jpe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3.jpeg"/><Relationship Id="rId5" Type="http://schemas.openxmlformats.org/officeDocument/2006/relationships/image" Target="../media/image33.png"/><Relationship Id="rId15" Type="http://schemas.openxmlformats.org/officeDocument/2006/relationships/image" Target="../media/image68.sv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8.sv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67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6.jpeg"/><Relationship Id="rId5" Type="http://schemas.openxmlformats.org/officeDocument/2006/relationships/image" Target="../media/image33.png"/><Relationship Id="rId15" Type="http://schemas.openxmlformats.org/officeDocument/2006/relationships/image" Target="../media/image70.sv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63.jpe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7.png"/><Relationship Id="rId5" Type="http://schemas.openxmlformats.org/officeDocument/2006/relationships/image" Target="../media/image33.png"/><Relationship Id="rId15" Type="http://schemas.openxmlformats.org/officeDocument/2006/relationships/image" Target="../media/image64.jpe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9.png"/><Relationship Id="rId5" Type="http://schemas.openxmlformats.org/officeDocument/2006/relationships/image" Target="../media/image33.png"/><Relationship Id="rId15" Type="http://schemas.openxmlformats.org/officeDocument/2006/relationships/image" Target="../media/image64.jpeg"/><Relationship Id="rId10" Type="http://schemas.openxmlformats.org/officeDocument/2006/relationships/image" Target="../media/image68.svg"/><Relationship Id="rId4" Type="http://schemas.openxmlformats.org/officeDocument/2006/relationships/image" Target="../media/image2.png"/><Relationship Id="rId9" Type="http://schemas.openxmlformats.org/officeDocument/2006/relationships/image" Target="../media/image67.png"/><Relationship Id="rId1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73.png"/><Relationship Id="rId5" Type="http://schemas.openxmlformats.org/officeDocument/2006/relationships/image" Target="../media/image33.png"/><Relationship Id="rId10" Type="http://schemas.openxmlformats.org/officeDocument/2006/relationships/image" Target="../media/image72.svg"/><Relationship Id="rId4" Type="http://schemas.openxmlformats.org/officeDocument/2006/relationships/image" Target="../media/image2.png"/><Relationship Id="rId9" Type="http://schemas.openxmlformats.org/officeDocument/2006/relationships/image" Target="../media/image71.png"/><Relationship Id="rId1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73.png"/><Relationship Id="rId5" Type="http://schemas.openxmlformats.org/officeDocument/2006/relationships/image" Target="../media/image33.png"/><Relationship Id="rId15" Type="http://schemas.openxmlformats.org/officeDocument/2006/relationships/image" Target="../media/image9.png"/><Relationship Id="rId10" Type="http://schemas.openxmlformats.org/officeDocument/2006/relationships/image" Target="../media/image72.svg"/><Relationship Id="rId4" Type="http://schemas.openxmlformats.org/officeDocument/2006/relationships/image" Target="../media/image2.png"/><Relationship Id="rId9" Type="http://schemas.openxmlformats.org/officeDocument/2006/relationships/image" Target="../media/image71.png"/><Relationship Id="rId1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jpeg"/><Relationship Id="rId5" Type="http://schemas.openxmlformats.org/officeDocument/2006/relationships/image" Target="../media/image15.png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46.jpeg"/><Relationship Id="rId5" Type="http://schemas.openxmlformats.org/officeDocument/2006/relationships/image" Target="../media/image33.png"/><Relationship Id="rId10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24123" y="7535464"/>
            <a:ext cx="5477642" cy="3798945"/>
          </a:xfrm>
          <a:custGeom>
            <a:avLst/>
            <a:gdLst/>
            <a:ahLst/>
            <a:cxnLst/>
            <a:rect l="l" t="t" r="r" b="b"/>
            <a:pathLst>
              <a:path w="5477642" h="3798945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585476" y="0"/>
            <a:ext cx="5702524" cy="4989709"/>
          </a:xfrm>
          <a:custGeom>
            <a:avLst/>
            <a:gdLst/>
            <a:ahLst/>
            <a:cxnLst/>
            <a:rect l="l" t="t" r="r" b="b"/>
            <a:pathLst>
              <a:path w="5702524" h="4989709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0" y="5513162"/>
            <a:ext cx="5852435" cy="4579530"/>
          </a:xfrm>
          <a:custGeom>
            <a:avLst/>
            <a:gdLst/>
            <a:ahLst/>
            <a:cxnLst/>
            <a:rect l="l" t="t" r="r" b="b"/>
            <a:pathLst>
              <a:path w="5852435" h="4579530">
                <a:moveTo>
                  <a:pt x="5852435" y="0"/>
                </a:moveTo>
                <a:lnTo>
                  <a:pt x="0" y="0"/>
                </a:lnTo>
                <a:lnTo>
                  <a:pt x="0" y="4579530"/>
                </a:lnTo>
                <a:lnTo>
                  <a:pt x="5852435" y="4579530"/>
                </a:lnTo>
                <a:lnTo>
                  <a:pt x="5852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2139283" y="6246621"/>
            <a:ext cx="1573868" cy="1035892"/>
          </a:xfrm>
          <a:custGeom>
            <a:avLst/>
            <a:gdLst/>
            <a:ahLst/>
            <a:cxnLst/>
            <a:rect l="l" t="t" r="r" b="b"/>
            <a:pathLst>
              <a:path w="1573868" h="1035892">
                <a:moveTo>
                  <a:pt x="1573869" y="0"/>
                </a:moveTo>
                <a:lnTo>
                  <a:pt x="0" y="0"/>
                </a:lnTo>
                <a:lnTo>
                  <a:pt x="0" y="1035891"/>
                </a:lnTo>
                <a:lnTo>
                  <a:pt x="1573869" y="1035891"/>
                </a:lnTo>
                <a:lnTo>
                  <a:pt x="1573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532745" y="0"/>
            <a:ext cx="6963550" cy="5788451"/>
          </a:xfrm>
          <a:custGeom>
            <a:avLst/>
            <a:gdLst/>
            <a:ahLst/>
            <a:cxnLst/>
            <a:rect l="l" t="t" r="r" b="b"/>
            <a:pathLst>
              <a:path w="6963550" h="5788451">
                <a:moveTo>
                  <a:pt x="0" y="0"/>
                </a:moveTo>
                <a:lnTo>
                  <a:pt x="6963550" y="0"/>
                </a:lnTo>
                <a:lnTo>
                  <a:pt x="6963550" y="5788451"/>
                </a:lnTo>
                <a:lnTo>
                  <a:pt x="0" y="5788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309832" y="904875"/>
            <a:ext cx="6091214" cy="331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7"/>
              </a:lnSpc>
              <a:spcBef>
                <a:spcPct val="0"/>
              </a:spcBef>
            </a:pPr>
            <a:r>
              <a:rPr lang="en-US" sz="63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man- made materials come from?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5342" y="9163050"/>
            <a:ext cx="7152697" cy="73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KS1 Lesson - Lesson 2 of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0551" y="3623257"/>
            <a:ext cx="3571104" cy="2555262"/>
          </a:xfrm>
          <a:custGeom>
            <a:avLst/>
            <a:gdLst/>
            <a:ahLst/>
            <a:cxnLst/>
            <a:rect l="l" t="t" r="r" b="b"/>
            <a:pathLst>
              <a:path w="3571104" h="2555262">
                <a:moveTo>
                  <a:pt x="0" y="0"/>
                </a:moveTo>
                <a:lnTo>
                  <a:pt x="3571103" y="0"/>
                </a:lnTo>
                <a:lnTo>
                  <a:pt x="3571103" y="2555262"/>
                </a:lnTo>
                <a:lnTo>
                  <a:pt x="0" y="2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3114" b="-146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094871" y="3578572"/>
            <a:ext cx="3157770" cy="2644633"/>
          </a:xfrm>
          <a:custGeom>
            <a:avLst/>
            <a:gdLst/>
            <a:ahLst/>
            <a:cxnLst/>
            <a:rect l="l" t="t" r="r" b="b"/>
            <a:pathLst>
              <a:path w="3157770" h="2644633">
                <a:moveTo>
                  <a:pt x="0" y="0"/>
                </a:moveTo>
                <a:lnTo>
                  <a:pt x="3157770" y="0"/>
                </a:lnTo>
                <a:lnTo>
                  <a:pt x="3157770" y="2644632"/>
                </a:lnTo>
                <a:lnTo>
                  <a:pt x="0" y="2644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595541" y="3623820"/>
            <a:ext cx="4126007" cy="2599384"/>
          </a:xfrm>
          <a:custGeom>
            <a:avLst/>
            <a:gdLst/>
            <a:ahLst/>
            <a:cxnLst/>
            <a:rect l="l" t="t" r="r" b="b"/>
            <a:pathLst>
              <a:path w="4126007" h="2599384">
                <a:moveTo>
                  <a:pt x="0" y="0"/>
                </a:moveTo>
                <a:lnTo>
                  <a:pt x="4126007" y="0"/>
                </a:lnTo>
                <a:lnTo>
                  <a:pt x="4126007" y="2599384"/>
                </a:lnTo>
                <a:lnTo>
                  <a:pt x="0" y="2599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229348" y="3623820"/>
            <a:ext cx="3878101" cy="2554699"/>
          </a:xfrm>
          <a:custGeom>
            <a:avLst/>
            <a:gdLst/>
            <a:ahLst/>
            <a:cxnLst/>
            <a:rect l="l" t="t" r="r" b="b"/>
            <a:pathLst>
              <a:path w="3878101" h="2554699">
                <a:moveTo>
                  <a:pt x="0" y="0"/>
                </a:moveTo>
                <a:lnTo>
                  <a:pt x="3878101" y="0"/>
                </a:lnTo>
                <a:lnTo>
                  <a:pt x="3878101" y="2554699"/>
                </a:lnTo>
                <a:lnTo>
                  <a:pt x="0" y="25546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55495" y="7002180"/>
            <a:ext cx="17277857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The oil is cleaned and separated into different chemicals.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Making materials from oil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3952325" y="2611044"/>
            <a:ext cx="4076163" cy="2715743"/>
          </a:xfrm>
          <a:custGeom>
            <a:avLst/>
            <a:gdLst/>
            <a:ahLst/>
            <a:cxnLst/>
            <a:rect l="l" t="t" r="r" b="b"/>
            <a:pathLst>
              <a:path w="4076163" h="2715743">
                <a:moveTo>
                  <a:pt x="0" y="0"/>
                </a:moveTo>
                <a:lnTo>
                  <a:pt x="4076162" y="0"/>
                </a:lnTo>
                <a:lnTo>
                  <a:pt x="4076162" y="2715743"/>
                </a:lnTo>
                <a:lnTo>
                  <a:pt x="0" y="2715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676419" y="2611044"/>
            <a:ext cx="3713390" cy="2657073"/>
          </a:xfrm>
          <a:custGeom>
            <a:avLst/>
            <a:gdLst/>
            <a:ahLst/>
            <a:cxnLst/>
            <a:rect l="l" t="t" r="r" b="b"/>
            <a:pathLst>
              <a:path w="3713390" h="2657073">
                <a:moveTo>
                  <a:pt x="0" y="0"/>
                </a:moveTo>
                <a:lnTo>
                  <a:pt x="3713390" y="0"/>
                </a:lnTo>
                <a:lnTo>
                  <a:pt x="3713390" y="2657073"/>
                </a:lnTo>
                <a:lnTo>
                  <a:pt x="0" y="2657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3114" b="-146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58034" y="2611044"/>
            <a:ext cx="2885477" cy="2715743"/>
          </a:xfrm>
          <a:custGeom>
            <a:avLst/>
            <a:gdLst/>
            <a:ahLst/>
            <a:cxnLst/>
            <a:rect l="l" t="t" r="r" b="b"/>
            <a:pathLst>
              <a:path w="2885477" h="2715743">
                <a:moveTo>
                  <a:pt x="0" y="0"/>
                </a:moveTo>
                <a:lnTo>
                  <a:pt x="2885478" y="0"/>
                </a:lnTo>
                <a:lnTo>
                  <a:pt x="2885478" y="2715743"/>
                </a:lnTo>
                <a:lnTo>
                  <a:pt x="0" y="271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846" t="-3675" r="-33846" b="-65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0" y="6031637"/>
            <a:ext cx="9555426" cy="16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7615" lvl="1" indent="-513807" algn="l">
              <a:lnSpc>
                <a:spcPts val="6663"/>
              </a:lnSpc>
              <a:buAutoNum type="arabicPeriod"/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oil is ____ from underground using a big ______.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12222" y="6031637"/>
            <a:ext cx="7675778" cy="248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The oil is _____ and separated into different _______.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Tell your partner the first 2 steps</a:t>
            </a:r>
          </a:p>
        </p:txBody>
      </p:sp>
      <p:sp>
        <p:nvSpPr>
          <p:cNvPr id="13" name="Freeform 13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858034" y="9227658"/>
            <a:ext cx="14286636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machine      chemicals       extracted     cleaned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511060" y="2588801"/>
            <a:ext cx="3878101" cy="2554699"/>
          </a:xfrm>
          <a:custGeom>
            <a:avLst/>
            <a:gdLst/>
            <a:ahLst/>
            <a:cxnLst/>
            <a:rect l="l" t="t" r="r" b="b"/>
            <a:pathLst>
              <a:path w="3878101" h="2554699">
                <a:moveTo>
                  <a:pt x="0" y="0"/>
                </a:moveTo>
                <a:lnTo>
                  <a:pt x="3878101" y="0"/>
                </a:lnTo>
                <a:lnTo>
                  <a:pt x="3878101" y="2554699"/>
                </a:lnTo>
                <a:lnTo>
                  <a:pt x="0" y="2554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556878" y="3423526"/>
            <a:ext cx="3878101" cy="2554699"/>
          </a:xfrm>
          <a:custGeom>
            <a:avLst/>
            <a:gdLst/>
            <a:ahLst/>
            <a:cxnLst/>
            <a:rect l="l" t="t" r="r" b="b"/>
            <a:pathLst>
              <a:path w="3878101" h="2554699">
                <a:moveTo>
                  <a:pt x="0" y="0"/>
                </a:moveTo>
                <a:lnTo>
                  <a:pt x="3878101" y="0"/>
                </a:lnTo>
                <a:lnTo>
                  <a:pt x="3878101" y="2554699"/>
                </a:lnTo>
                <a:lnTo>
                  <a:pt x="0" y="2554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951297" y="3254813"/>
            <a:ext cx="3032373" cy="2892125"/>
          </a:xfrm>
          <a:custGeom>
            <a:avLst/>
            <a:gdLst/>
            <a:ahLst/>
            <a:cxnLst/>
            <a:rect l="l" t="t" r="r" b="b"/>
            <a:pathLst>
              <a:path w="3032373" h="2892125">
                <a:moveTo>
                  <a:pt x="0" y="0"/>
                </a:moveTo>
                <a:lnTo>
                  <a:pt x="3032373" y="0"/>
                </a:lnTo>
                <a:lnTo>
                  <a:pt x="3032373" y="2892126"/>
                </a:lnTo>
                <a:lnTo>
                  <a:pt x="0" y="28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498020" y="3620885"/>
            <a:ext cx="2874805" cy="2357340"/>
          </a:xfrm>
          <a:custGeom>
            <a:avLst/>
            <a:gdLst/>
            <a:ahLst/>
            <a:cxnLst/>
            <a:rect l="l" t="t" r="r" b="b"/>
            <a:pathLst>
              <a:path w="2874805" h="2357340">
                <a:moveTo>
                  <a:pt x="0" y="0"/>
                </a:moveTo>
                <a:lnTo>
                  <a:pt x="2874805" y="0"/>
                </a:lnTo>
                <a:lnTo>
                  <a:pt x="2874805" y="2357340"/>
                </a:lnTo>
                <a:lnTo>
                  <a:pt x="0" y="23573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1887175" y="3295639"/>
            <a:ext cx="4218348" cy="2810474"/>
          </a:xfrm>
          <a:custGeom>
            <a:avLst/>
            <a:gdLst/>
            <a:ahLst/>
            <a:cxnLst/>
            <a:rect l="l" t="t" r="r" b="b"/>
            <a:pathLst>
              <a:path w="4218348" h="2810474">
                <a:moveTo>
                  <a:pt x="0" y="0"/>
                </a:moveTo>
                <a:lnTo>
                  <a:pt x="4218348" y="0"/>
                </a:lnTo>
                <a:lnTo>
                  <a:pt x="4218348" y="2810474"/>
                </a:lnTo>
                <a:lnTo>
                  <a:pt x="0" y="28104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556878" y="7081679"/>
            <a:ext cx="17905805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Chemicals are mixed together, cooled and cut into small pellets.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Making materials from oil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519388"/>
            <a:ext cx="4218348" cy="2810474"/>
          </a:xfrm>
          <a:custGeom>
            <a:avLst/>
            <a:gdLst/>
            <a:ahLst/>
            <a:cxnLst/>
            <a:rect l="l" t="t" r="r" b="b"/>
            <a:pathLst>
              <a:path w="4218348" h="2810474">
                <a:moveTo>
                  <a:pt x="0" y="0"/>
                </a:moveTo>
                <a:lnTo>
                  <a:pt x="4218348" y="0"/>
                </a:lnTo>
                <a:lnTo>
                  <a:pt x="4218348" y="2810475"/>
                </a:lnTo>
                <a:lnTo>
                  <a:pt x="0" y="2810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342967" y="3349936"/>
            <a:ext cx="1925090" cy="2701880"/>
          </a:xfrm>
          <a:custGeom>
            <a:avLst/>
            <a:gdLst/>
            <a:ahLst/>
            <a:cxnLst/>
            <a:rect l="l" t="t" r="r" b="b"/>
            <a:pathLst>
              <a:path w="1925090" h="2701880">
                <a:moveTo>
                  <a:pt x="0" y="0"/>
                </a:moveTo>
                <a:lnTo>
                  <a:pt x="1925090" y="0"/>
                </a:lnTo>
                <a:lnTo>
                  <a:pt x="1925090" y="2701880"/>
                </a:lnTo>
                <a:lnTo>
                  <a:pt x="0" y="27018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029531" y="3019184"/>
            <a:ext cx="4543268" cy="3032632"/>
          </a:xfrm>
          <a:custGeom>
            <a:avLst/>
            <a:gdLst/>
            <a:ahLst/>
            <a:cxnLst/>
            <a:rect l="l" t="t" r="r" b="b"/>
            <a:pathLst>
              <a:path w="4543268" h="3032632">
                <a:moveTo>
                  <a:pt x="0" y="0"/>
                </a:moveTo>
                <a:lnTo>
                  <a:pt x="4543269" y="0"/>
                </a:lnTo>
                <a:lnTo>
                  <a:pt x="4543269" y="3032632"/>
                </a:lnTo>
                <a:lnTo>
                  <a:pt x="0" y="303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27941" y="7081679"/>
            <a:ext cx="17403181" cy="16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4. The pellets are melted, pushed through tiny holes and made into thread.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Making materials from oil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762" y="6031637"/>
            <a:ext cx="9555426" cy="16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Chemicals are mixed together, ______ and cut into small _______.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12222" y="6031637"/>
            <a:ext cx="7675778" cy="248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4. The pellets are _____, pushed through tiny holes and made into ______.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Tell your partner the second 2 steps</a:t>
            </a:r>
          </a:p>
        </p:txBody>
      </p:sp>
      <p:sp>
        <p:nvSpPr>
          <p:cNvPr id="10" name="Freeform 10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858034" y="9227658"/>
            <a:ext cx="14286636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thread              cooled          pellets              melted   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2703" y="2704346"/>
            <a:ext cx="3032373" cy="2892125"/>
          </a:xfrm>
          <a:custGeom>
            <a:avLst/>
            <a:gdLst/>
            <a:ahLst/>
            <a:cxnLst/>
            <a:rect l="l" t="t" r="r" b="b"/>
            <a:pathLst>
              <a:path w="3032373" h="2892125">
                <a:moveTo>
                  <a:pt x="0" y="0"/>
                </a:moveTo>
                <a:lnTo>
                  <a:pt x="3032372" y="0"/>
                </a:lnTo>
                <a:lnTo>
                  <a:pt x="3032372" y="2892125"/>
                </a:lnTo>
                <a:lnTo>
                  <a:pt x="0" y="2892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4019425" y="3070418"/>
            <a:ext cx="2874805" cy="2357340"/>
          </a:xfrm>
          <a:custGeom>
            <a:avLst/>
            <a:gdLst/>
            <a:ahLst/>
            <a:cxnLst/>
            <a:rect l="l" t="t" r="r" b="b"/>
            <a:pathLst>
              <a:path w="2874805" h="2357340">
                <a:moveTo>
                  <a:pt x="0" y="0"/>
                </a:moveTo>
                <a:lnTo>
                  <a:pt x="2874805" y="0"/>
                </a:lnTo>
                <a:lnTo>
                  <a:pt x="2874805" y="2357340"/>
                </a:lnTo>
                <a:lnTo>
                  <a:pt x="0" y="2357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7408580" y="2790636"/>
            <a:ext cx="2757820" cy="2719546"/>
          </a:xfrm>
          <a:custGeom>
            <a:avLst/>
            <a:gdLst/>
            <a:ahLst/>
            <a:cxnLst/>
            <a:rect l="l" t="t" r="r" b="b"/>
            <a:pathLst>
              <a:path w="2757820" h="2719546">
                <a:moveTo>
                  <a:pt x="0" y="0"/>
                </a:moveTo>
                <a:lnTo>
                  <a:pt x="2757820" y="0"/>
                </a:lnTo>
                <a:lnTo>
                  <a:pt x="2757820" y="2719546"/>
                </a:lnTo>
                <a:lnTo>
                  <a:pt x="0" y="27195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7744" t="-1072" r="-28389" b="-44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0791314" y="2778425"/>
            <a:ext cx="1925090" cy="2701880"/>
          </a:xfrm>
          <a:custGeom>
            <a:avLst/>
            <a:gdLst/>
            <a:ahLst/>
            <a:cxnLst/>
            <a:rect l="l" t="t" r="r" b="b"/>
            <a:pathLst>
              <a:path w="1925090" h="2701880">
                <a:moveTo>
                  <a:pt x="0" y="0"/>
                </a:moveTo>
                <a:lnTo>
                  <a:pt x="1925089" y="0"/>
                </a:lnTo>
                <a:lnTo>
                  <a:pt x="1925089" y="2701880"/>
                </a:lnTo>
                <a:lnTo>
                  <a:pt x="0" y="27018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3341316" y="2778425"/>
            <a:ext cx="4543268" cy="3032632"/>
          </a:xfrm>
          <a:custGeom>
            <a:avLst/>
            <a:gdLst/>
            <a:ahLst/>
            <a:cxnLst/>
            <a:rect l="l" t="t" r="r" b="b"/>
            <a:pathLst>
              <a:path w="4543268" h="3032632">
                <a:moveTo>
                  <a:pt x="0" y="0"/>
                </a:moveTo>
                <a:lnTo>
                  <a:pt x="4543269" y="0"/>
                </a:lnTo>
                <a:lnTo>
                  <a:pt x="4543269" y="3032631"/>
                </a:lnTo>
                <a:lnTo>
                  <a:pt x="0" y="30326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576989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2761233" y="0"/>
                  </a:moveTo>
                  <a:lnTo>
                    <a:pt x="0" y="0"/>
                  </a:lnTo>
                  <a:lnTo>
                    <a:pt x="0" y="3491215"/>
                  </a:lnTo>
                  <a:lnTo>
                    <a:pt x="2761233" y="3491215"/>
                  </a:lnTo>
                  <a:lnTo>
                    <a:pt x="276123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09731" y="3912654"/>
            <a:ext cx="4562028" cy="3039451"/>
          </a:xfrm>
          <a:custGeom>
            <a:avLst/>
            <a:gdLst/>
            <a:ahLst/>
            <a:cxnLst/>
            <a:rect l="l" t="t" r="r" b="b"/>
            <a:pathLst>
              <a:path w="4562028" h="3039451">
                <a:moveTo>
                  <a:pt x="0" y="0"/>
                </a:moveTo>
                <a:lnTo>
                  <a:pt x="4562028" y="0"/>
                </a:lnTo>
                <a:lnTo>
                  <a:pt x="4562028" y="3039452"/>
                </a:lnTo>
                <a:lnTo>
                  <a:pt x="0" y="3039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09731" y="6602876"/>
            <a:ext cx="4562028" cy="2712961"/>
          </a:xfrm>
          <a:custGeom>
            <a:avLst/>
            <a:gdLst/>
            <a:ahLst/>
            <a:cxnLst/>
            <a:rect l="l" t="t" r="r" b="b"/>
            <a:pathLst>
              <a:path w="4562028" h="2712961">
                <a:moveTo>
                  <a:pt x="0" y="0"/>
                </a:moveTo>
                <a:lnTo>
                  <a:pt x="4562028" y="0"/>
                </a:lnTo>
                <a:lnTo>
                  <a:pt x="4562028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017" b="-60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519318" y="4073122"/>
            <a:ext cx="4283458" cy="2695918"/>
          </a:xfrm>
          <a:custGeom>
            <a:avLst/>
            <a:gdLst/>
            <a:ahLst/>
            <a:cxnLst/>
            <a:rect l="l" t="t" r="r" b="b"/>
            <a:pathLst>
              <a:path w="4283458" h="2695918">
                <a:moveTo>
                  <a:pt x="0" y="0"/>
                </a:moveTo>
                <a:lnTo>
                  <a:pt x="4283457" y="0"/>
                </a:lnTo>
                <a:lnTo>
                  <a:pt x="4283457" y="2695918"/>
                </a:lnTo>
                <a:lnTo>
                  <a:pt x="0" y="2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258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519318" y="6769040"/>
            <a:ext cx="4283458" cy="2799686"/>
          </a:xfrm>
          <a:custGeom>
            <a:avLst/>
            <a:gdLst/>
            <a:ahLst/>
            <a:cxnLst/>
            <a:rect l="l" t="t" r="r" b="b"/>
            <a:pathLst>
              <a:path w="4283458" h="2799686">
                <a:moveTo>
                  <a:pt x="0" y="0"/>
                </a:moveTo>
                <a:lnTo>
                  <a:pt x="4283457" y="0"/>
                </a:lnTo>
                <a:lnTo>
                  <a:pt x="4283457" y="2799686"/>
                </a:lnTo>
                <a:lnTo>
                  <a:pt x="0" y="2799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69" r="-108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164973" y="497471"/>
            <a:ext cx="1198184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Man made materials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92542" y="3817404"/>
            <a:ext cx="3523284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46821" y="3817404"/>
            <a:ext cx="13109992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64973" y="1603182"/>
            <a:ext cx="13701705" cy="147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Using this process you can make polyester and nylon. Two man made materials.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947236" y="2867247"/>
            <a:ext cx="9927123" cy="56024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53202" y="703176"/>
            <a:ext cx="13054334" cy="71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Look at some man made materials being made in action!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576989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2761233" y="0"/>
                  </a:moveTo>
                  <a:lnTo>
                    <a:pt x="0" y="0"/>
                  </a:lnTo>
                  <a:lnTo>
                    <a:pt x="0" y="3491215"/>
                  </a:lnTo>
                  <a:lnTo>
                    <a:pt x="2761233" y="3491215"/>
                  </a:lnTo>
                  <a:lnTo>
                    <a:pt x="276123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64973" y="497471"/>
            <a:ext cx="1198184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Whiteboard quiz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8513" y="3229953"/>
            <a:ext cx="15310257" cy="4763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1086" lvl="1" indent="-575543" algn="l">
              <a:lnSpc>
                <a:spcPts val="13062"/>
              </a:lnSpc>
              <a:buAutoNum type="arabicPeriod"/>
            </a:pPr>
            <a:r>
              <a:rPr lang="en-US" sz="533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Name 2 man made materials</a:t>
            </a:r>
          </a:p>
          <a:p>
            <a:pPr marL="1151086" lvl="1" indent="-575543" algn="l">
              <a:lnSpc>
                <a:spcPts val="13062"/>
              </a:lnSpc>
              <a:buAutoNum type="arabicPeriod"/>
            </a:pPr>
            <a:r>
              <a:rPr lang="en-US" sz="533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fossil fuel do these materials come from?</a:t>
            </a:r>
          </a:p>
          <a:p>
            <a:pPr marL="1151086" lvl="1" indent="-575543" algn="l">
              <a:lnSpc>
                <a:spcPts val="13062"/>
              </a:lnSpc>
              <a:buAutoNum type="arabicPeriod"/>
            </a:pPr>
            <a:r>
              <a:rPr lang="en-US" sz="533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Name 3 natural materials</a:t>
            </a:r>
          </a:p>
        </p:txBody>
      </p:sp>
      <p:sp>
        <p:nvSpPr>
          <p:cNvPr id="9" name="Freeform 9"/>
          <p:cNvSpPr/>
          <p:nvPr/>
        </p:nvSpPr>
        <p:spPr>
          <a:xfrm>
            <a:off x="527046" y="390673"/>
            <a:ext cx="1429230" cy="1225565"/>
          </a:xfrm>
          <a:custGeom>
            <a:avLst/>
            <a:gdLst/>
            <a:ahLst/>
            <a:cxnLst/>
            <a:rect l="l" t="t" r="r" b="b"/>
            <a:pathLst>
              <a:path w="1429230" h="1225565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1011962" y="4864781"/>
            <a:ext cx="3830810" cy="4843553"/>
            <a:chOff x="0" y="0"/>
            <a:chExt cx="5107746" cy="645807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5107746" cy="6458070"/>
            </a:xfrm>
            <a:custGeom>
              <a:avLst/>
              <a:gdLst/>
              <a:ahLst/>
              <a:cxnLst/>
              <a:rect l="l" t="t" r="r" b="b"/>
              <a:pathLst>
                <a:path w="5107746" h="6458070">
                  <a:moveTo>
                    <a:pt x="5107746" y="0"/>
                  </a:moveTo>
                  <a:lnTo>
                    <a:pt x="0" y="0"/>
                  </a:lnTo>
                  <a:lnTo>
                    <a:pt x="0" y="6458070"/>
                  </a:lnTo>
                  <a:lnTo>
                    <a:pt x="5107746" y="6458070"/>
                  </a:lnTo>
                  <a:lnTo>
                    <a:pt x="510774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03053" y="1530651"/>
              <a:ext cx="1478505" cy="1895519"/>
            </a:xfrm>
            <a:custGeom>
              <a:avLst/>
              <a:gdLst/>
              <a:ahLst/>
              <a:cxnLst/>
              <a:rect l="l" t="t" r="r" b="b"/>
              <a:pathLst>
                <a:path w="1478505" h="1895519">
                  <a:moveTo>
                    <a:pt x="0" y="0"/>
                  </a:moveTo>
                  <a:lnTo>
                    <a:pt x="1478505" y="0"/>
                  </a:lnTo>
                  <a:lnTo>
                    <a:pt x="1478505" y="1895519"/>
                  </a:lnTo>
                  <a:lnTo>
                    <a:pt x="0" y="1895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877694" y="0"/>
            <a:ext cx="10349067" cy="7865291"/>
          </a:xfrm>
          <a:custGeom>
            <a:avLst/>
            <a:gdLst/>
            <a:ahLst/>
            <a:cxnLst/>
            <a:rect l="l" t="t" r="r" b="b"/>
            <a:pathLst>
              <a:path w="10349067" h="7865291">
                <a:moveTo>
                  <a:pt x="10349067" y="0"/>
                </a:moveTo>
                <a:lnTo>
                  <a:pt x="0" y="0"/>
                </a:lnTo>
                <a:lnTo>
                  <a:pt x="0" y="7865291"/>
                </a:lnTo>
                <a:lnTo>
                  <a:pt x="10349067" y="7865291"/>
                </a:lnTo>
                <a:lnTo>
                  <a:pt x="103490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462982" y="1866129"/>
            <a:ext cx="7178490" cy="332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 made materials are made my man. They are not natural and cannot biodegrade.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153170" y="2366386"/>
            <a:ext cx="4071986" cy="2712961"/>
          </a:xfrm>
          <a:custGeom>
            <a:avLst/>
            <a:gdLst/>
            <a:ahLst/>
            <a:cxnLst/>
            <a:rect l="l" t="t" r="r" b="b"/>
            <a:pathLst>
              <a:path w="4071986" h="2712961">
                <a:moveTo>
                  <a:pt x="0" y="0"/>
                </a:moveTo>
                <a:lnTo>
                  <a:pt x="4071986" y="0"/>
                </a:lnTo>
                <a:lnTo>
                  <a:pt x="4071986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484172" y="2366386"/>
            <a:ext cx="4071986" cy="2712961"/>
          </a:xfrm>
          <a:custGeom>
            <a:avLst/>
            <a:gdLst/>
            <a:ahLst/>
            <a:cxnLst/>
            <a:rect l="l" t="t" r="r" b="b"/>
            <a:pathLst>
              <a:path w="4071986" h="2712961">
                <a:moveTo>
                  <a:pt x="0" y="0"/>
                </a:moveTo>
                <a:lnTo>
                  <a:pt x="4071985" y="0"/>
                </a:lnTo>
                <a:lnTo>
                  <a:pt x="4071985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731262" y="2366386"/>
            <a:ext cx="4064360" cy="2712961"/>
          </a:xfrm>
          <a:custGeom>
            <a:avLst/>
            <a:gdLst/>
            <a:ahLst/>
            <a:cxnLst/>
            <a:rect l="l" t="t" r="r" b="b"/>
            <a:pathLst>
              <a:path w="4064360" h="2712961">
                <a:moveTo>
                  <a:pt x="0" y="0"/>
                </a:moveTo>
                <a:lnTo>
                  <a:pt x="4064361" y="0"/>
                </a:lnTo>
                <a:lnTo>
                  <a:pt x="4064361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791768" y="5479397"/>
            <a:ext cx="12345869" cy="687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 is strong and useful for clothing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64973" y="497471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Man made materials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3170" y="1432317"/>
            <a:ext cx="13109992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668320" y="5555597"/>
            <a:ext cx="908620" cy="908620"/>
          </a:xfrm>
          <a:custGeom>
            <a:avLst/>
            <a:gdLst/>
            <a:ahLst/>
            <a:cxnLst/>
            <a:rect l="l" t="t" r="r" b="b"/>
            <a:pathLst>
              <a:path w="908620" h="908620">
                <a:moveTo>
                  <a:pt x="0" y="0"/>
                </a:moveTo>
                <a:lnTo>
                  <a:pt x="908620" y="0"/>
                </a:lnTo>
                <a:lnTo>
                  <a:pt x="908620" y="908620"/>
                </a:lnTo>
                <a:lnTo>
                  <a:pt x="0" y="9086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655495" y="6921417"/>
            <a:ext cx="934270" cy="934270"/>
          </a:xfrm>
          <a:custGeom>
            <a:avLst/>
            <a:gdLst/>
            <a:ahLst/>
            <a:cxnLst/>
            <a:rect l="l" t="t" r="r" b="b"/>
            <a:pathLst>
              <a:path w="934270" h="934270">
                <a:moveTo>
                  <a:pt x="0" y="0"/>
                </a:moveTo>
                <a:lnTo>
                  <a:pt x="934270" y="0"/>
                </a:lnTo>
                <a:lnTo>
                  <a:pt x="934270" y="934269"/>
                </a:lnTo>
                <a:lnTo>
                  <a:pt x="0" y="934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744715" y="6719305"/>
            <a:ext cx="12696069" cy="275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 is a man made plastic. </a:t>
            </a:r>
          </a:p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non-biodegradable. </a:t>
            </a:r>
          </a:p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Microplastics can be shed into our water when we wash clothes which is bad for the environment.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447520" y="1643891"/>
            <a:ext cx="14708939" cy="1616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1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that clothes are made from different materials that come from nature or factories.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4511" y="4193603"/>
            <a:ext cx="14591180" cy="302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name a man-made material</a:t>
            </a: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know the process of making polyester</a:t>
            </a: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say some positives and negatives of polyester</a:t>
            </a:r>
          </a:p>
          <a:p>
            <a:pPr algn="just">
              <a:lnSpc>
                <a:spcPts val="6019"/>
              </a:lnSpc>
            </a:pPr>
            <a:endParaRPr lang="en-US" sz="4299">
              <a:solidFill>
                <a:srgbClr val="31401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2153170" y="2366386"/>
            <a:ext cx="4071986" cy="2712961"/>
          </a:xfrm>
          <a:custGeom>
            <a:avLst/>
            <a:gdLst/>
            <a:ahLst/>
            <a:cxnLst/>
            <a:rect l="l" t="t" r="r" b="b"/>
            <a:pathLst>
              <a:path w="4071986" h="2712961">
                <a:moveTo>
                  <a:pt x="0" y="0"/>
                </a:moveTo>
                <a:lnTo>
                  <a:pt x="4071986" y="0"/>
                </a:lnTo>
                <a:lnTo>
                  <a:pt x="4071986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484172" y="2366386"/>
            <a:ext cx="4071986" cy="2712961"/>
          </a:xfrm>
          <a:custGeom>
            <a:avLst/>
            <a:gdLst/>
            <a:ahLst/>
            <a:cxnLst/>
            <a:rect l="l" t="t" r="r" b="b"/>
            <a:pathLst>
              <a:path w="4071986" h="2712961">
                <a:moveTo>
                  <a:pt x="0" y="0"/>
                </a:moveTo>
                <a:lnTo>
                  <a:pt x="4071985" y="0"/>
                </a:lnTo>
                <a:lnTo>
                  <a:pt x="4071985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731262" y="2366386"/>
            <a:ext cx="4064360" cy="2712961"/>
          </a:xfrm>
          <a:custGeom>
            <a:avLst/>
            <a:gdLst/>
            <a:ahLst/>
            <a:cxnLst/>
            <a:rect l="l" t="t" r="r" b="b"/>
            <a:pathLst>
              <a:path w="4064360" h="2712961">
                <a:moveTo>
                  <a:pt x="0" y="0"/>
                </a:moveTo>
                <a:lnTo>
                  <a:pt x="4064361" y="0"/>
                </a:lnTo>
                <a:lnTo>
                  <a:pt x="4064361" y="2712961"/>
                </a:lnTo>
                <a:lnTo>
                  <a:pt x="0" y="2712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899785" y="5609027"/>
            <a:ext cx="12345869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 is __________.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64973" y="535571"/>
            <a:ext cx="15768379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one positive and negative of polyester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668320" y="5555597"/>
            <a:ext cx="908620" cy="908620"/>
          </a:xfrm>
          <a:custGeom>
            <a:avLst/>
            <a:gdLst/>
            <a:ahLst/>
            <a:cxnLst/>
            <a:rect l="l" t="t" r="r" b="b"/>
            <a:pathLst>
              <a:path w="908620" h="908620">
                <a:moveTo>
                  <a:pt x="0" y="0"/>
                </a:moveTo>
                <a:lnTo>
                  <a:pt x="908620" y="0"/>
                </a:lnTo>
                <a:lnTo>
                  <a:pt x="908620" y="908620"/>
                </a:lnTo>
                <a:lnTo>
                  <a:pt x="0" y="908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55495" y="6921417"/>
            <a:ext cx="934270" cy="934270"/>
          </a:xfrm>
          <a:custGeom>
            <a:avLst/>
            <a:gdLst/>
            <a:ahLst/>
            <a:cxnLst/>
            <a:rect l="l" t="t" r="r" b="b"/>
            <a:pathLst>
              <a:path w="934270" h="934270">
                <a:moveTo>
                  <a:pt x="0" y="0"/>
                </a:moveTo>
                <a:lnTo>
                  <a:pt x="934270" y="0"/>
                </a:lnTo>
                <a:lnTo>
                  <a:pt x="934270" y="934269"/>
                </a:lnTo>
                <a:lnTo>
                  <a:pt x="0" y="9342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922670" y="9197982"/>
            <a:ext cx="12696069" cy="67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non-biodegradable    microplastics             strong</a:t>
            </a:r>
          </a:p>
        </p:txBody>
      </p:sp>
      <p:sp>
        <p:nvSpPr>
          <p:cNvPr id="15" name="Freeform 15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873416" y="6934674"/>
            <a:ext cx="6091287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  <a:spcBef>
                <a:spcPct val="0"/>
              </a:spcBef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Polyester is __________.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791768" y="5479397"/>
            <a:ext cx="12345869" cy="687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 is strong and water resistant.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64973" y="497471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Man made materials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3170" y="1432317"/>
            <a:ext cx="13109992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668320" y="5555597"/>
            <a:ext cx="908620" cy="908620"/>
          </a:xfrm>
          <a:custGeom>
            <a:avLst/>
            <a:gdLst/>
            <a:ahLst/>
            <a:cxnLst/>
            <a:rect l="l" t="t" r="r" b="b"/>
            <a:pathLst>
              <a:path w="908620" h="908620">
                <a:moveTo>
                  <a:pt x="0" y="0"/>
                </a:moveTo>
                <a:lnTo>
                  <a:pt x="908620" y="0"/>
                </a:lnTo>
                <a:lnTo>
                  <a:pt x="908620" y="908620"/>
                </a:lnTo>
                <a:lnTo>
                  <a:pt x="0" y="9086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55495" y="6921417"/>
            <a:ext cx="934270" cy="934270"/>
          </a:xfrm>
          <a:custGeom>
            <a:avLst/>
            <a:gdLst/>
            <a:ahLst/>
            <a:cxnLst/>
            <a:rect l="l" t="t" r="r" b="b"/>
            <a:pathLst>
              <a:path w="934270" h="934270">
                <a:moveTo>
                  <a:pt x="0" y="0"/>
                </a:moveTo>
                <a:lnTo>
                  <a:pt x="934270" y="0"/>
                </a:lnTo>
                <a:lnTo>
                  <a:pt x="934270" y="934269"/>
                </a:lnTo>
                <a:lnTo>
                  <a:pt x="0" y="934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756217" y="6877745"/>
            <a:ext cx="12696069" cy="275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 is a man made plastic. </a:t>
            </a:r>
          </a:p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non-biodegradable. </a:t>
            </a:r>
          </a:p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Microplastics can be shed into our water when we wash clothes which is bad for the environment.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3347053" y="2447582"/>
            <a:ext cx="4283458" cy="2695918"/>
          </a:xfrm>
          <a:custGeom>
            <a:avLst/>
            <a:gdLst/>
            <a:ahLst/>
            <a:cxnLst/>
            <a:rect l="l" t="t" r="r" b="b"/>
            <a:pathLst>
              <a:path w="4283458" h="2695918">
                <a:moveTo>
                  <a:pt x="0" y="0"/>
                </a:moveTo>
                <a:lnTo>
                  <a:pt x="4283458" y="0"/>
                </a:lnTo>
                <a:lnTo>
                  <a:pt x="4283458" y="2695918"/>
                </a:lnTo>
                <a:lnTo>
                  <a:pt x="0" y="2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58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7907434" y="2447582"/>
            <a:ext cx="4283458" cy="2799686"/>
          </a:xfrm>
          <a:custGeom>
            <a:avLst/>
            <a:gdLst/>
            <a:ahLst/>
            <a:cxnLst/>
            <a:rect l="l" t="t" r="r" b="b"/>
            <a:pathLst>
              <a:path w="4283458" h="2799686">
                <a:moveTo>
                  <a:pt x="0" y="0"/>
                </a:moveTo>
                <a:lnTo>
                  <a:pt x="4283458" y="0"/>
                </a:lnTo>
                <a:lnTo>
                  <a:pt x="4283458" y="2799686"/>
                </a:lnTo>
                <a:lnTo>
                  <a:pt x="0" y="27996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69" r="-1084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30534" y="5865791"/>
            <a:ext cx="12345869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 is __________.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64973" y="535571"/>
            <a:ext cx="12453766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one positive and negative of nylon</a:t>
            </a:r>
          </a:p>
        </p:txBody>
      </p:sp>
      <p:sp>
        <p:nvSpPr>
          <p:cNvPr id="9" name="Freeform 9"/>
          <p:cNvSpPr/>
          <p:nvPr/>
        </p:nvSpPr>
        <p:spPr>
          <a:xfrm>
            <a:off x="1199069" y="5812360"/>
            <a:ext cx="908620" cy="908620"/>
          </a:xfrm>
          <a:custGeom>
            <a:avLst/>
            <a:gdLst/>
            <a:ahLst/>
            <a:cxnLst/>
            <a:rect l="l" t="t" r="r" b="b"/>
            <a:pathLst>
              <a:path w="908620" h="908620">
                <a:moveTo>
                  <a:pt x="0" y="0"/>
                </a:moveTo>
                <a:lnTo>
                  <a:pt x="908620" y="0"/>
                </a:lnTo>
                <a:lnTo>
                  <a:pt x="908620" y="908620"/>
                </a:lnTo>
                <a:lnTo>
                  <a:pt x="0" y="908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86244" y="7178180"/>
            <a:ext cx="934270" cy="934270"/>
          </a:xfrm>
          <a:custGeom>
            <a:avLst/>
            <a:gdLst/>
            <a:ahLst/>
            <a:cxnLst/>
            <a:rect l="l" t="t" r="r" b="b"/>
            <a:pathLst>
              <a:path w="934270" h="934270">
                <a:moveTo>
                  <a:pt x="0" y="0"/>
                </a:moveTo>
                <a:lnTo>
                  <a:pt x="934270" y="0"/>
                </a:lnTo>
                <a:lnTo>
                  <a:pt x="934270" y="934270"/>
                </a:lnTo>
                <a:lnTo>
                  <a:pt x="0" y="934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0" y="9197982"/>
            <a:ext cx="14618739" cy="67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non-biodegradable    microplastics     water resistant        strong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2430534" y="7191438"/>
            <a:ext cx="5222131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  <a:spcBef>
                <a:spcPct val="0"/>
              </a:spcBef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Nylon is __________.</a:t>
            </a:r>
          </a:p>
        </p:txBody>
      </p:sp>
      <p:sp>
        <p:nvSpPr>
          <p:cNvPr id="14" name="Freeform 14"/>
          <p:cNvSpPr/>
          <p:nvPr/>
        </p:nvSpPr>
        <p:spPr>
          <a:xfrm>
            <a:off x="3877802" y="2704346"/>
            <a:ext cx="4283458" cy="2695918"/>
          </a:xfrm>
          <a:custGeom>
            <a:avLst/>
            <a:gdLst/>
            <a:ahLst/>
            <a:cxnLst/>
            <a:rect l="l" t="t" r="r" b="b"/>
            <a:pathLst>
              <a:path w="4283458" h="2695918">
                <a:moveTo>
                  <a:pt x="0" y="0"/>
                </a:moveTo>
                <a:lnTo>
                  <a:pt x="4283458" y="0"/>
                </a:lnTo>
                <a:lnTo>
                  <a:pt x="4283458" y="2695918"/>
                </a:lnTo>
                <a:lnTo>
                  <a:pt x="0" y="2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58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8438182" y="2704346"/>
            <a:ext cx="4283458" cy="2799686"/>
          </a:xfrm>
          <a:custGeom>
            <a:avLst/>
            <a:gdLst/>
            <a:ahLst/>
            <a:cxnLst/>
            <a:rect l="l" t="t" r="r" b="b"/>
            <a:pathLst>
              <a:path w="4283458" h="2799686">
                <a:moveTo>
                  <a:pt x="0" y="0"/>
                </a:moveTo>
                <a:lnTo>
                  <a:pt x="4283458" y="0"/>
                </a:lnTo>
                <a:lnTo>
                  <a:pt x="4283458" y="2799686"/>
                </a:lnTo>
                <a:lnTo>
                  <a:pt x="0" y="27996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69" r="-1084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5242709" y="4471270"/>
            <a:ext cx="1776428" cy="1805772"/>
          </a:xfrm>
          <a:custGeom>
            <a:avLst/>
            <a:gdLst/>
            <a:ahLst/>
            <a:cxnLst/>
            <a:rect l="l" t="t" r="r" b="b"/>
            <a:pathLst>
              <a:path w="1776428" h="1805772">
                <a:moveTo>
                  <a:pt x="0" y="0"/>
                </a:moveTo>
                <a:lnTo>
                  <a:pt x="1776428" y="0"/>
                </a:lnTo>
                <a:lnTo>
                  <a:pt x="1776428" y="1805772"/>
                </a:lnTo>
                <a:lnTo>
                  <a:pt x="0" y="1805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920102" y="6594513"/>
            <a:ext cx="1788339" cy="1907562"/>
          </a:xfrm>
          <a:custGeom>
            <a:avLst/>
            <a:gdLst/>
            <a:ahLst/>
            <a:cxnLst/>
            <a:rect l="l" t="t" r="r" b="b"/>
            <a:pathLst>
              <a:path w="1788339" h="1907562">
                <a:moveTo>
                  <a:pt x="0" y="0"/>
                </a:moveTo>
                <a:lnTo>
                  <a:pt x="1788339" y="0"/>
                </a:lnTo>
                <a:lnTo>
                  <a:pt x="1788339" y="1907562"/>
                </a:lnTo>
                <a:lnTo>
                  <a:pt x="0" y="190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004669" y="2845706"/>
            <a:ext cx="1497929" cy="1497929"/>
          </a:xfrm>
          <a:custGeom>
            <a:avLst/>
            <a:gdLst/>
            <a:ahLst/>
            <a:cxnLst/>
            <a:rect l="l" t="t" r="r" b="b"/>
            <a:pathLst>
              <a:path w="1497929" h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190742" y="603951"/>
            <a:ext cx="15768379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Three tips about man made materials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1815" y="2873484"/>
            <a:ext cx="11642855" cy="136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4899" lvl="1" indent="-427450" algn="l">
              <a:lnSpc>
                <a:spcPts val="5543"/>
              </a:lnSpc>
              <a:buAutoNum type="arabicPeriod"/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the materials of clothes before you buy. Are they natural or man made?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7013" y="5240386"/>
            <a:ext cx="15259665" cy="67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Man made materials don’t biodegrade. If they break, fix them.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013" y="6912013"/>
            <a:ext cx="12313089" cy="206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Man made materials do not biodegrade. When they are too small, recycle them or take them to the charity shop.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558945" y="5788140"/>
            <a:ext cx="1776428" cy="1805772"/>
          </a:xfrm>
          <a:custGeom>
            <a:avLst/>
            <a:gdLst/>
            <a:ahLst/>
            <a:cxnLst/>
            <a:rect l="l" t="t" r="r" b="b"/>
            <a:pathLst>
              <a:path w="1776428" h="1805772">
                <a:moveTo>
                  <a:pt x="0" y="0"/>
                </a:moveTo>
                <a:lnTo>
                  <a:pt x="1776428" y="0"/>
                </a:lnTo>
                <a:lnTo>
                  <a:pt x="1776428" y="1805773"/>
                </a:lnTo>
                <a:lnTo>
                  <a:pt x="0" y="1805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319496" y="5737246"/>
            <a:ext cx="1788339" cy="1907562"/>
          </a:xfrm>
          <a:custGeom>
            <a:avLst/>
            <a:gdLst/>
            <a:ahLst/>
            <a:cxnLst/>
            <a:rect l="l" t="t" r="r" b="b"/>
            <a:pathLst>
              <a:path w="1788339" h="1907562">
                <a:moveTo>
                  <a:pt x="0" y="0"/>
                </a:moveTo>
                <a:lnTo>
                  <a:pt x="1788339" y="0"/>
                </a:lnTo>
                <a:lnTo>
                  <a:pt x="1788339" y="1907561"/>
                </a:lnTo>
                <a:lnTo>
                  <a:pt x="0" y="1907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190742" y="603951"/>
            <a:ext cx="15768379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What things can we do?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1625" y="3461602"/>
            <a:ext cx="17247497" cy="76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Three things we can do are _______, __________ and __________.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121062" y="5788140"/>
            <a:ext cx="1497929" cy="1497929"/>
          </a:xfrm>
          <a:custGeom>
            <a:avLst/>
            <a:gdLst/>
            <a:ahLst/>
            <a:cxnLst/>
            <a:rect l="l" t="t" r="r" b="b"/>
            <a:pathLst>
              <a:path w="1497929" h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Natural vs Man-made</a:t>
            </a:r>
          </a:p>
        </p:txBody>
      </p:sp>
      <p:sp>
        <p:nvSpPr>
          <p:cNvPr id="5" name="Freeform 5"/>
          <p:cNvSpPr/>
          <p:nvPr/>
        </p:nvSpPr>
        <p:spPr>
          <a:xfrm>
            <a:off x="279736" y="279736"/>
            <a:ext cx="1497929" cy="1497929"/>
          </a:xfrm>
          <a:custGeom>
            <a:avLst/>
            <a:gdLst/>
            <a:ahLst/>
            <a:cxnLst/>
            <a:rect l="l" t="t" r="r" b="b"/>
            <a:pathLst>
              <a:path w="1497929" h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990533" y="5362896"/>
            <a:ext cx="16194117" cy="166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Why do people make fabrics instead of only using natural ones like cotton or wool?</a:t>
            </a:r>
          </a:p>
        </p:txBody>
      </p:sp>
      <p:sp>
        <p:nvSpPr>
          <p:cNvPr id="7" name="Freeform 7"/>
          <p:cNvSpPr/>
          <p:nvPr/>
        </p:nvSpPr>
        <p:spPr>
          <a:xfrm>
            <a:off x="279736" y="5529425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093883" y="7765871"/>
            <a:ext cx="16194117" cy="166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What happens to man-made fabrics when we throw them away?</a:t>
            </a:r>
          </a:p>
        </p:txBody>
      </p:sp>
      <p:sp>
        <p:nvSpPr>
          <p:cNvPr id="9" name="Freeform 9"/>
          <p:cNvSpPr/>
          <p:nvPr/>
        </p:nvSpPr>
        <p:spPr>
          <a:xfrm>
            <a:off x="279736" y="802583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768962" y="1028700"/>
            <a:ext cx="4892979" cy="3259947"/>
          </a:xfrm>
          <a:custGeom>
            <a:avLst/>
            <a:gdLst/>
            <a:ahLst/>
            <a:cxnLst/>
            <a:rect l="l" t="t" r="r" b="b"/>
            <a:pathLst>
              <a:path w="4892979" h="3259947">
                <a:moveTo>
                  <a:pt x="0" y="0"/>
                </a:moveTo>
                <a:lnTo>
                  <a:pt x="4892979" y="0"/>
                </a:lnTo>
                <a:lnTo>
                  <a:pt x="4892979" y="3259947"/>
                </a:lnTo>
                <a:lnTo>
                  <a:pt x="0" y="32599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40055" y="611028"/>
            <a:ext cx="1850474" cy="707806"/>
          </a:xfrm>
          <a:custGeom>
            <a:avLst/>
            <a:gdLst/>
            <a:ahLst/>
            <a:cxnLst/>
            <a:rect l="l" t="t" r="r" b="b"/>
            <a:pathLst>
              <a:path w="1850474" h="707806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5293" y="5754081"/>
            <a:ext cx="6176060" cy="411480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827373" y="458959"/>
            <a:ext cx="15768379" cy="8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405" y="2217438"/>
            <a:ext cx="17752663" cy="438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Debate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Man-Made vs Natural – Which Is Better for the Planet?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Split class into two teams.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Each defends one material type based on environmental impact.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End with a vote and reflection.</a:t>
            </a: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40055" y="611028"/>
            <a:ext cx="1850474" cy="707806"/>
          </a:xfrm>
          <a:custGeom>
            <a:avLst/>
            <a:gdLst/>
            <a:ahLst/>
            <a:cxnLst/>
            <a:rect l="l" t="t" r="r" b="b"/>
            <a:pathLst>
              <a:path w="1850474" h="707806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36329" y="1797762"/>
            <a:ext cx="16867758" cy="65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Material detective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Put children into groups. 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Get them to investigate and record the materials of their clothes by checking the labels. </a:t>
            </a:r>
          </a:p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Research all the un-taught materials found in the student’s clothes e.g. leather for shoes. </a:t>
            </a: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65293" y="6796308"/>
            <a:ext cx="4496510" cy="2995800"/>
          </a:xfrm>
          <a:custGeom>
            <a:avLst/>
            <a:gdLst/>
            <a:ahLst/>
            <a:cxnLst/>
            <a:rect l="l" t="t" r="r" b="b"/>
            <a:pathLst>
              <a:path w="4496510" h="2995800">
                <a:moveTo>
                  <a:pt x="0" y="0"/>
                </a:moveTo>
                <a:lnTo>
                  <a:pt x="4496509" y="0"/>
                </a:lnTo>
                <a:lnTo>
                  <a:pt x="4496509" y="2995799"/>
                </a:lnTo>
                <a:lnTo>
                  <a:pt x="0" y="2995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240737" y="6796308"/>
            <a:ext cx="3688378" cy="2461992"/>
          </a:xfrm>
          <a:custGeom>
            <a:avLst/>
            <a:gdLst/>
            <a:ahLst/>
            <a:cxnLst/>
            <a:rect l="l" t="t" r="r" b="b"/>
            <a:pathLst>
              <a:path w="3688378" h="2461992">
                <a:moveTo>
                  <a:pt x="0" y="0"/>
                </a:moveTo>
                <a:lnTo>
                  <a:pt x="3688378" y="0"/>
                </a:lnTo>
                <a:lnTo>
                  <a:pt x="3688378" y="2461992"/>
                </a:lnTo>
                <a:lnTo>
                  <a:pt x="0" y="2461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110090" y="6796308"/>
            <a:ext cx="3695298" cy="2461992"/>
          </a:xfrm>
          <a:custGeom>
            <a:avLst/>
            <a:gdLst/>
            <a:ahLst/>
            <a:cxnLst/>
            <a:rect l="l" t="t" r="r" b="b"/>
            <a:pathLst>
              <a:path w="3695298" h="2461992">
                <a:moveTo>
                  <a:pt x="0" y="0"/>
                </a:moveTo>
                <a:lnTo>
                  <a:pt x="3695298" y="0"/>
                </a:lnTo>
                <a:lnTo>
                  <a:pt x="3695298" y="2461992"/>
                </a:lnTo>
                <a:lnTo>
                  <a:pt x="0" y="2461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827373" y="458959"/>
            <a:ext cx="15768379" cy="8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40055" y="611028"/>
            <a:ext cx="1850474" cy="707806"/>
          </a:xfrm>
          <a:custGeom>
            <a:avLst/>
            <a:gdLst/>
            <a:ahLst/>
            <a:cxnLst/>
            <a:rect l="l" t="t" r="r" b="b"/>
            <a:pathLst>
              <a:path w="1850474" h="707806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28700" y="5143500"/>
            <a:ext cx="6294149" cy="4114800"/>
          </a:xfrm>
          <a:custGeom>
            <a:avLst/>
            <a:gdLst/>
            <a:ahLst/>
            <a:cxnLst/>
            <a:rect l="l" t="t" r="r" b="b"/>
            <a:pathLst>
              <a:path w="6294149" h="4114800">
                <a:moveTo>
                  <a:pt x="0" y="0"/>
                </a:moveTo>
                <a:lnTo>
                  <a:pt x="6294149" y="0"/>
                </a:lnTo>
                <a:lnTo>
                  <a:pt x="6294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827373" y="458959"/>
            <a:ext cx="15768379" cy="8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0121" y="2280628"/>
            <a:ext cx="16867758" cy="291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078" lvl="1" indent="-449039" algn="l">
              <a:lnSpc>
                <a:spcPts val="5823"/>
              </a:lnSpc>
              <a:buFont typeface="Arial"/>
              <a:buChar char="•"/>
            </a:pPr>
            <a:r>
              <a:rPr lang="en-US" sz="4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Art/writing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Design an outfit for a superhero. Label the materials of their clothes and explain why you have chosen these materials. </a:t>
            </a:r>
          </a:p>
          <a:p>
            <a:pPr algn="l">
              <a:lnSpc>
                <a:spcPts val="5823"/>
              </a:lnSpc>
            </a:pPr>
            <a:endParaRPr lang="en-US" sz="415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5103" y="4513231"/>
            <a:ext cx="1497929" cy="1497929"/>
          </a:xfrm>
          <a:custGeom>
            <a:avLst/>
            <a:gdLst/>
            <a:ahLst/>
            <a:cxnLst/>
            <a:rect l="l" t="t" r="r" b="b"/>
            <a:pathLst>
              <a:path w="1497929" h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59618" y="7423167"/>
            <a:ext cx="1147793" cy="1401884"/>
          </a:xfrm>
          <a:custGeom>
            <a:avLst/>
            <a:gdLst/>
            <a:ahLst/>
            <a:cxnLst/>
            <a:rect l="l" t="t" r="r" b="b"/>
            <a:pathLst>
              <a:path w="1147793" h="1401884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786872" y="1767257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997494" y="4692286"/>
            <a:ext cx="1429230" cy="1225565"/>
          </a:xfrm>
          <a:custGeom>
            <a:avLst/>
            <a:gdLst/>
            <a:ahLst/>
            <a:cxnLst/>
            <a:rect l="l" t="t" r="r" b="b"/>
            <a:pathLst>
              <a:path w="1429230" h="1225565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888711" y="7832974"/>
            <a:ext cx="1776584" cy="679543"/>
          </a:xfrm>
          <a:custGeom>
            <a:avLst/>
            <a:gdLst/>
            <a:ahLst/>
            <a:cxnLst/>
            <a:rect l="l" t="t" r="r" b="b"/>
            <a:pathLst>
              <a:path w="1776584" h="679543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82640" y="1725495"/>
            <a:ext cx="1428017" cy="1378036"/>
          </a:xfrm>
          <a:custGeom>
            <a:avLst/>
            <a:gdLst/>
            <a:ahLst/>
            <a:cxnLst/>
            <a:rect l="l" t="t" r="r" b="b"/>
            <a:pathLst>
              <a:path w="1428017" h="1378036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11471" y="212309"/>
            <a:ext cx="16747829" cy="99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1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89911" y="7497965"/>
            <a:ext cx="3490391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9911" y="1924535"/>
            <a:ext cx="2630671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36958" y="4668377"/>
            <a:ext cx="2630671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77003" y="1842075"/>
            <a:ext cx="4527985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38176" y="4549682"/>
            <a:ext cx="4527985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77003" y="7354185"/>
            <a:ext cx="4527985" cy="5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36958" y="2550193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06130" y="5354754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06130" y="8206084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79645" y="8125121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69674" y="5097038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83298" y="2550193"/>
            <a:ext cx="5565726" cy="914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1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11471" y="232850"/>
            <a:ext cx="16747829" cy="99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1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id="5" name="Freeform 5"/>
          <p:cNvSpPr/>
          <p:nvPr/>
        </p:nvSpPr>
        <p:spPr>
          <a:xfrm>
            <a:off x="205611" y="166542"/>
            <a:ext cx="1287439" cy="1242379"/>
          </a:xfrm>
          <a:custGeom>
            <a:avLst/>
            <a:gdLst/>
            <a:ahLst/>
            <a:cxnLst/>
            <a:rect l="l" t="t" r="r" b="b"/>
            <a:pathLst>
              <a:path w="1287439" h="124237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44915" y="1741535"/>
            <a:ext cx="3348695" cy="2231068"/>
          </a:xfrm>
          <a:custGeom>
            <a:avLst/>
            <a:gdLst/>
            <a:ahLst/>
            <a:cxnLst/>
            <a:rect l="l" t="t" r="r" b="b"/>
            <a:pathLst>
              <a:path w="3348695" h="2231068">
                <a:moveTo>
                  <a:pt x="0" y="0"/>
                </a:moveTo>
                <a:lnTo>
                  <a:pt x="3348695" y="0"/>
                </a:lnTo>
                <a:lnTo>
                  <a:pt x="3348695" y="2231068"/>
                </a:lnTo>
                <a:lnTo>
                  <a:pt x="0" y="22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238075" y="1783372"/>
            <a:ext cx="3223104" cy="2147393"/>
          </a:xfrm>
          <a:custGeom>
            <a:avLst/>
            <a:gdLst/>
            <a:ahLst/>
            <a:cxnLst/>
            <a:rect l="l" t="t" r="r" b="b"/>
            <a:pathLst>
              <a:path w="3223104" h="2147393">
                <a:moveTo>
                  <a:pt x="0" y="0"/>
                </a:moveTo>
                <a:lnTo>
                  <a:pt x="3223104" y="0"/>
                </a:lnTo>
                <a:lnTo>
                  <a:pt x="3223104" y="2147393"/>
                </a:lnTo>
                <a:lnTo>
                  <a:pt x="0" y="21473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137141" y="1581767"/>
            <a:ext cx="3849968" cy="2550604"/>
          </a:xfrm>
          <a:custGeom>
            <a:avLst/>
            <a:gdLst/>
            <a:ahLst/>
            <a:cxnLst/>
            <a:rect l="l" t="t" r="r" b="b"/>
            <a:pathLst>
              <a:path w="3849968" h="2550604">
                <a:moveTo>
                  <a:pt x="0" y="0"/>
                </a:moveTo>
                <a:lnTo>
                  <a:pt x="3849968" y="0"/>
                </a:lnTo>
                <a:lnTo>
                  <a:pt x="3849968" y="2550604"/>
                </a:lnTo>
                <a:lnTo>
                  <a:pt x="0" y="2550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344915" y="5290652"/>
            <a:ext cx="3693099" cy="2460528"/>
          </a:xfrm>
          <a:custGeom>
            <a:avLst/>
            <a:gdLst/>
            <a:ahLst/>
            <a:cxnLst/>
            <a:rect l="l" t="t" r="r" b="b"/>
            <a:pathLst>
              <a:path w="3693099" h="2460528">
                <a:moveTo>
                  <a:pt x="0" y="0"/>
                </a:moveTo>
                <a:lnTo>
                  <a:pt x="3693099" y="0"/>
                </a:lnTo>
                <a:lnTo>
                  <a:pt x="3693099" y="2460527"/>
                </a:lnTo>
                <a:lnTo>
                  <a:pt x="0" y="2460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661646" y="7882453"/>
            <a:ext cx="2447479" cy="7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polyester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09440" y="4219492"/>
            <a:ext cx="1905370" cy="7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67398" y="7767595"/>
            <a:ext cx="3663733" cy="7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nylon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4915" y="7823123"/>
            <a:ext cx="4067152" cy="149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non-biodegradable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57764" y="4219492"/>
            <a:ext cx="2238101" cy="7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crude oil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92680" y="4153488"/>
            <a:ext cx="3713895" cy="7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man-made</a:t>
            </a:r>
          </a:p>
        </p:txBody>
      </p:sp>
      <p:sp>
        <p:nvSpPr>
          <p:cNvPr id="16" name="Freeform 16"/>
          <p:cNvSpPr/>
          <p:nvPr/>
        </p:nvSpPr>
        <p:spPr>
          <a:xfrm>
            <a:off x="7026132" y="5128727"/>
            <a:ext cx="4071986" cy="2712961"/>
          </a:xfrm>
          <a:custGeom>
            <a:avLst/>
            <a:gdLst/>
            <a:ahLst/>
            <a:cxnLst/>
            <a:rect l="l" t="t" r="r" b="b"/>
            <a:pathLst>
              <a:path w="4071986" h="2712961">
                <a:moveTo>
                  <a:pt x="0" y="0"/>
                </a:moveTo>
                <a:lnTo>
                  <a:pt x="4071986" y="0"/>
                </a:lnTo>
                <a:lnTo>
                  <a:pt x="4071986" y="2712960"/>
                </a:lnTo>
                <a:lnTo>
                  <a:pt x="0" y="2712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3167398" y="5143500"/>
            <a:ext cx="3730492" cy="2438265"/>
          </a:xfrm>
          <a:custGeom>
            <a:avLst/>
            <a:gdLst/>
            <a:ahLst/>
            <a:cxnLst/>
            <a:rect l="l" t="t" r="r" b="b"/>
            <a:pathLst>
              <a:path w="3730492" h="2438265">
                <a:moveTo>
                  <a:pt x="0" y="0"/>
                </a:moveTo>
                <a:lnTo>
                  <a:pt x="3730492" y="0"/>
                </a:lnTo>
                <a:lnTo>
                  <a:pt x="3730492" y="2438265"/>
                </a:lnTo>
                <a:lnTo>
                  <a:pt x="0" y="2438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69" r="-1084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11471" y="212309"/>
            <a:ext cx="16747829" cy="99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1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92419" y="6505182"/>
            <a:ext cx="2172394" cy="63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</a:pPr>
            <a:r>
              <a:rPr lang="en-US" sz="37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man made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31200" y="6495657"/>
            <a:ext cx="2181426" cy="62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8"/>
              </a:lnSpc>
            </a:pPr>
            <a:r>
              <a:rPr lang="en-US" sz="36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crude oil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363" y="6486132"/>
            <a:ext cx="2156343" cy="6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9"/>
              </a:lnSpc>
            </a:pP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96638" y="6422481"/>
            <a:ext cx="3365121" cy="130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</a:pPr>
            <a:r>
              <a:rPr lang="en-US" sz="37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non-biodegradable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40834" y="6495657"/>
            <a:ext cx="1739638" cy="65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8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nylon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5576" y="6486766"/>
            <a:ext cx="2193893" cy="63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4"/>
              </a:lnSpc>
            </a:pPr>
            <a:r>
              <a:rPr lang="en-US" sz="37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polyester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816145"/>
            <a:ext cx="18061587" cy="91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8587" lvl="1" indent="-374294" algn="l">
              <a:lnSpc>
                <a:spcPts val="8286"/>
              </a:lnSpc>
              <a:buAutoNum type="arabicPeriod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2.                         3.                         4.                      5.                         6.                   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424919" y="97172"/>
            <a:ext cx="1429230" cy="1225565"/>
          </a:xfrm>
          <a:custGeom>
            <a:avLst/>
            <a:gdLst/>
            <a:ahLst/>
            <a:cxnLst/>
            <a:rect l="l" t="t" r="r" b="b"/>
            <a:pathLst>
              <a:path w="1429230" h="1225565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424919" y="8880175"/>
            <a:ext cx="11370228" cy="59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 b="1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id="14" name="Freeform 14"/>
          <p:cNvSpPr/>
          <p:nvPr/>
        </p:nvSpPr>
        <p:spPr>
          <a:xfrm>
            <a:off x="511471" y="3060429"/>
            <a:ext cx="2426397" cy="1616587"/>
          </a:xfrm>
          <a:custGeom>
            <a:avLst/>
            <a:gdLst/>
            <a:ahLst/>
            <a:cxnLst/>
            <a:rect l="l" t="t" r="r" b="b"/>
            <a:pathLst>
              <a:path w="2426397" h="1616587">
                <a:moveTo>
                  <a:pt x="0" y="0"/>
                </a:moveTo>
                <a:lnTo>
                  <a:pt x="2426397" y="0"/>
                </a:lnTo>
                <a:lnTo>
                  <a:pt x="2426397" y="1616587"/>
                </a:lnTo>
                <a:lnTo>
                  <a:pt x="0" y="1616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2400093" y="3052537"/>
            <a:ext cx="2478679" cy="1651420"/>
          </a:xfrm>
          <a:custGeom>
            <a:avLst/>
            <a:gdLst/>
            <a:ahLst/>
            <a:cxnLst/>
            <a:rect l="l" t="t" r="r" b="b"/>
            <a:pathLst>
              <a:path w="2478679" h="1651420">
                <a:moveTo>
                  <a:pt x="0" y="0"/>
                </a:moveTo>
                <a:lnTo>
                  <a:pt x="2478679" y="0"/>
                </a:lnTo>
                <a:lnTo>
                  <a:pt x="2478679" y="1651421"/>
                </a:lnTo>
                <a:lnTo>
                  <a:pt x="0" y="16514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5507780" y="3060429"/>
            <a:ext cx="2423501" cy="1605570"/>
          </a:xfrm>
          <a:custGeom>
            <a:avLst/>
            <a:gdLst/>
            <a:ahLst/>
            <a:cxnLst/>
            <a:rect l="l" t="t" r="r" b="b"/>
            <a:pathLst>
              <a:path w="2423501" h="1605570">
                <a:moveTo>
                  <a:pt x="0" y="0"/>
                </a:moveTo>
                <a:lnTo>
                  <a:pt x="2423501" y="0"/>
                </a:lnTo>
                <a:lnTo>
                  <a:pt x="2423501" y="1605570"/>
                </a:lnTo>
                <a:lnTo>
                  <a:pt x="0" y="1605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9343590" y="3060429"/>
            <a:ext cx="2494527" cy="1661979"/>
          </a:xfrm>
          <a:custGeom>
            <a:avLst/>
            <a:gdLst/>
            <a:ahLst/>
            <a:cxnLst/>
            <a:rect l="l" t="t" r="r" b="b"/>
            <a:pathLst>
              <a:path w="2494527" h="1661979">
                <a:moveTo>
                  <a:pt x="0" y="0"/>
                </a:moveTo>
                <a:lnTo>
                  <a:pt x="2494528" y="0"/>
                </a:lnTo>
                <a:lnTo>
                  <a:pt x="2494528" y="1661979"/>
                </a:lnTo>
                <a:lnTo>
                  <a:pt x="0" y="1661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3498010" y="3095347"/>
            <a:ext cx="2373988" cy="1581669"/>
          </a:xfrm>
          <a:custGeom>
            <a:avLst/>
            <a:gdLst/>
            <a:ahLst/>
            <a:cxnLst/>
            <a:rect l="l" t="t" r="r" b="b"/>
            <a:pathLst>
              <a:path w="2373988" h="1581669">
                <a:moveTo>
                  <a:pt x="0" y="0"/>
                </a:moveTo>
                <a:lnTo>
                  <a:pt x="2373988" y="0"/>
                </a:lnTo>
                <a:lnTo>
                  <a:pt x="2373988" y="1581669"/>
                </a:lnTo>
                <a:lnTo>
                  <a:pt x="0" y="15816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6433973" y="3084288"/>
            <a:ext cx="2451413" cy="1602254"/>
          </a:xfrm>
          <a:custGeom>
            <a:avLst/>
            <a:gdLst/>
            <a:ahLst/>
            <a:cxnLst/>
            <a:rect l="l" t="t" r="r" b="b"/>
            <a:pathLst>
              <a:path w="2451413" h="1602254">
                <a:moveTo>
                  <a:pt x="0" y="0"/>
                </a:moveTo>
                <a:lnTo>
                  <a:pt x="2451412" y="0"/>
                </a:lnTo>
                <a:lnTo>
                  <a:pt x="2451412" y="1602253"/>
                </a:lnTo>
                <a:lnTo>
                  <a:pt x="0" y="1602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69" r="-1084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3636414" y="1408441"/>
            <a:ext cx="4230968" cy="7170911"/>
            <a:chOff x="0" y="0"/>
            <a:chExt cx="5641291" cy="9561215"/>
          </a:xfrm>
        </p:grpSpPr>
        <p:sp>
          <p:nvSpPr>
            <p:cNvPr id="5" name="Freeform 5"/>
            <p:cNvSpPr/>
            <p:nvPr/>
          </p:nvSpPr>
          <p:spPr>
            <a:xfrm>
              <a:off x="0" y="1060639"/>
              <a:ext cx="5641291" cy="8500576"/>
            </a:xfrm>
            <a:custGeom>
              <a:avLst/>
              <a:gdLst/>
              <a:ahLst/>
              <a:cxnLst/>
              <a:rect l="l" t="t" r="r" b="b"/>
              <a:pathLst>
                <a:path w="5641291" h="8500576">
                  <a:moveTo>
                    <a:pt x="0" y="0"/>
                  </a:moveTo>
                  <a:lnTo>
                    <a:pt x="5641291" y="0"/>
                  </a:lnTo>
                  <a:lnTo>
                    <a:pt x="5641291" y="8500576"/>
                  </a:lnTo>
                  <a:lnTo>
                    <a:pt x="0" y="8500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 rot="493688">
              <a:off x="2230646" y="189676"/>
              <a:ext cx="2775976" cy="1741925"/>
            </a:xfrm>
            <a:custGeom>
              <a:avLst/>
              <a:gdLst/>
              <a:ahLst/>
              <a:cxnLst/>
              <a:rect l="l" t="t" r="r" b="b"/>
              <a:pathLst>
                <a:path w="2775976" h="1741925">
                  <a:moveTo>
                    <a:pt x="0" y="0"/>
                  </a:moveTo>
                  <a:lnTo>
                    <a:pt x="2775976" y="0"/>
                  </a:lnTo>
                  <a:lnTo>
                    <a:pt x="2775976" y="1741925"/>
                  </a:lnTo>
                  <a:lnTo>
                    <a:pt x="0" y="1741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6432" b="-643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02779" y="2121278"/>
              <a:ext cx="2435732" cy="1536726"/>
            </a:xfrm>
            <a:custGeom>
              <a:avLst/>
              <a:gdLst/>
              <a:ahLst/>
              <a:cxnLst/>
              <a:rect l="l" t="t" r="r" b="b"/>
              <a:pathLst>
                <a:path w="2435732" h="1536726">
                  <a:moveTo>
                    <a:pt x="0" y="0"/>
                  </a:moveTo>
                  <a:lnTo>
                    <a:pt x="2435733" y="0"/>
                  </a:lnTo>
                  <a:lnTo>
                    <a:pt x="2435733" y="1536726"/>
                  </a:lnTo>
                  <a:lnTo>
                    <a:pt x="0" y="1536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3811" y="2947583"/>
            <a:ext cx="4673104" cy="6921298"/>
            <a:chOff x="0" y="0"/>
            <a:chExt cx="6230806" cy="9228397"/>
          </a:xfrm>
        </p:grpSpPr>
        <p:sp>
          <p:nvSpPr>
            <p:cNvPr id="9" name="Freeform 9"/>
            <p:cNvSpPr/>
            <p:nvPr/>
          </p:nvSpPr>
          <p:spPr>
            <a:xfrm>
              <a:off x="0" y="1350367"/>
              <a:ext cx="6230806" cy="7878030"/>
            </a:xfrm>
            <a:custGeom>
              <a:avLst/>
              <a:gdLst/>
              <a:ahLst/>
              <a:cxnLst/>
              <a:rect l="l" t="t" r="r" b="b"/>
              <a:pathLst>
                <a:path w="6230806" h="7878030">
                  <a:moveTo>
                    <a:pt x="0" y="0"/>
                  </a:moveTo>
                  <a:lnTo>
                    <a:pt x="6230806" y="0"/>
                  </a:lnTo>
                  <a:lnTo>
                    <a:pt x="6230806" y="7878030"/>
                  </a:lnTo>
                  <a:lnTo>
                    <a:pt x="0" y="787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60156" y="3158403"/>
              <a:ext cx="2273077" cy="1599420"/>
            </a:xfrm>
            <a:custGeom>
              <a:avLst/>
              <a:gdLst/>
              <a:ahLst/>
              <a:cxnLst/>
              <a:rect l="l" t="t" r="r" b="b"/>
              <a:pathLst>
                <a:path w="2273077" h="1599420">
                  <a:moveTo>
                    <a:pt x="0" y="0"/>
                  </a:moveTo>
                  <a:lnTo>
                    <a:pt x="2273077" y="0"/>
                  </a:lnTo>
                  <a:lnTo>
                    <a:pt x="2273077" y="1599420"/>
                  </a:lnTo>
                  <a:lnTo>
                    <a:pt x="0" y="159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-140674">
              <a:off x="1046095" y="97694"/>
              <a:ext cx="4841195" cy="3177584"/>
            </a:xfrm>
            <a:custGeom>
              <a:avLst/>
              <a:gdLst/>
              <a:ahLst/>
              <a:cxnLst/>
              <a:rect l="l" t="t" r="r" b="b"/>
              <a:pathLst>
                <a:path w="4841195" h="3177584">
                  <a:moveTo>
                    <a:pt x="0" y="0"/>
                  </a:moveTo>
                  <a:lnTo>
                    <a:pt x="4841195" y="0"/>
                  </a:lnTo>
                  <a:lnTo>
                    <a:pt x="4841195" y="3177585"/>
                  </a:lnTo>
                  <a:lnTo>
                    <a:pt x="0" y="3177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7677541" y="0"/>
            <a:ext cx="6502113" cy="4941606"/>
          </a:xfrm>
          <a:custGeom>
            <a:avLst/>
            <a:gdLst/>
            <a:ahLst/>
            <a:cxnLst/>
            <a:rect l="l" t="t" r="r" b="b"/>
            <a:pathLst>
              <a:path w="6502113" h="4941606">
                <a:moveTo>
                  <a:pt x="6502113" y="0"/>
                </a:moveTo>
                <a:lnTo>
                  <a:pt x="0" y="0"/>
                </a:lnTo>
                <a:lnTo>
                  <a:pt x="0" y="4941606"/>
                </a:lnTo>
                <a:lnTo>
                  <a:pt x="6502113" y="4941606"/>
                </a:lnTo>
                <a:lnTo>
                  <a:pt x="650211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4434865" y="6334701"/>
            <a:ext cx="9418269" cy="2613570"/>
          </a:xfrm>
          <a:custGeom>
            <a:avLst/>
            <a:gdLst/>
            <a:ahLst/>
            <a:cxnLst/>
            <a:rect l="l" t="t" r="r" b="b"/>
            <a:pathLst>
              <a:path w="9418269" h="2613570">
                <a:moveTo>
                  <a:pt x="0" y="0"/>
                </a:moveTo>
                <a:lnTo>
                  <a:pt x="9418270" y="0"/>
                </a:lnTo>
                <a:lnTo>
                  <a:pt x="9418270" y="2613570"/>
                </a:lnTo>
                <a:lnTo>
                  <a:pt x="0" y="26135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8526147" y="1351291"/>
            <a:ext cx="4804901" cy="14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  <a:spcBef>
                <a:spcPct val="0"/>
              </a:spcBef>
            </a:pPr>
            <a:r>
              <a:rPr lang="en-US" sz="27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 Ned! I noticed that my bag was made of polyester. Where does that come from?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68200" y="6651365"/>
            <a:ext cx="7562848" cy="14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6"/>
              </a:lnSpc>
              <a:spcBef>
                <a:spcPct val="0"/>
              </a:spcBef>
            </a:pPr>
            <a:r>
              <a:rPr lang="en-US" sz="2747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Great observation Nancy! Polyester is a man made material. It comes from plastic. Let’s investigate how it is made!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4781188" y="4260124"/>
            <a:ext cx="3190593" cy="4034084"/>
            <a:chOff x="0" y="0"/>
            <a:chExt cx="4254125" cy="5378778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4254125" cy="5378778"/>
            </a:xfrm>
            <a:custGeom>
              <a:avLst/>
              <a:gdLst/>
              <a:ahLst/>
              <a:cxnLst/>
              <a:rect l="l" t="t" r="r" b="b"/>
              <a:pathLst>
                <a:path w="4254125" h="5378778">
                  <a:moveTo>
                    <a:pt x="4254125" y="0"/>
                  </a:moveTo>
                  <a:lnTo>
                    <a:pt x="0" y="0"/>
                  </a:lnTo>
                  <a:lnTo>
                    <a:pt x="0" y="5378778"/>
                  </a:lnTo>
                  <a:lnTo>
                    <a:pt x="4254125" y="5378778"/>
                  </a:lnTo>
                  <a:lnTo>
                    <a:pt x="425412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152965" y="1184513"/>
              <a:ext cx="1231413" cy="1578734"/>
            </a:xfrm>
            <a:custGeom>
              <a:avLst/>
              <a:gdLst/>
              <a:ahLst/>
              <a:cxnLst/>
              <a:rect l="l" t="t" r="r" b="b"/>
              <a:pathLst>
                <a:path w="1231413" h="1578734">
                  <a:moveTo>
                    <a:pt x="1231413" y="0"/>
                  </a:moveTo>
                  <a:lnTo>
                    <a:pt x="0" y="0"/>
                  </a:lnTo>
                  <a:lnTo>
                    <a:pt x="0" y="1578734"/>
                  </a:lnTo>
                  <a:lnTo>
                    <a:pt x="1231413" y="1578734"/>
                  </a:lnTo>
                  <a:lnTo>
                    <a:pt x="123141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655495" y="3260989"/>
            <a:ext cx="3793281" cy="2527273"/>
          </a:xfrm>
          <a:custGeom>
            <a:avLst/>
            <a:gdLst/>
            <a:ahLst/>
            <a:cxnLst/>
            <a:rect l="l" t="t" r="r" b="b"/>
            <a:pathLst>
              <a:path w="3793281" h="2527273">
                <a:moveTo>
                  <a:pt x="0" y="0"/>
                </a:moveTo>
                <a:lnTo>
                  <a:pt x="3793281" y="0"/>
                </a:lnTo>
                <a:lnTo>
                  <a:pt x="3793281" y="2527274"/>
                </a:lnTo>
                <a:lnTo>
                  <a:pt x="0" y="2527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167468" y="3165041"/>
            <a:ext cx="3937294" cy="2623222"/>
          </a:xfrm>
          <a:custGeom>
            <a:avLst/>
            <a:gdLst/>
            <a:ahLst/>
            <a:cxnLst/>
            <a:rect l="l" t="t" r="r" b="b"/>
            <a:pathLst>
              <a:path w="3937294" h="2623222">
                <a:moveTo>
                  <a:pt x="0" y="0"/>
                </a:moveTo>
                <a:lnTo>
                  <a:pt x="3937294" y="0"/>
                </a:lnTo>
                <a:lnTo>
                  <a:pt x="3937294" y="2623222"/>
                </a:lnTo>
                <a:lnTo>
                  <a:pt x="0" y="26232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982996" y="3165041"/>
            <a:ext cx="3937294" cy="2623222"/>
          </a:xfrm>
          <a:custGeom>
            <a:avLst/>
            <a:gdLst/>
            <a:ahLst/>
            <a:cxnLst/>
            <a:rect l="l" t="t" r="r" b="b"/>
            <a:pathLst>
              <a:path w="3937294" h="2623222">
                <a:moveTo>
                  <a:pt x="0" y="0"/>
                </a:moveTo>
                <a:lnTo>
                  <a:pt x="3937294" y="0"/>
                </a:lnTo>
                <a:lnTo>
                  <a:pt x="3937294" y="2623222"/>
                </a:lnTo>
                <a:lnTo>
                  <a:pt x="0" y="2623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203402" y="384382"/>
            <a:ext cx="15768379" cy="8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Fossil fuels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3402" y="1470075"/>
            <a:ext cx="15559188" cy="7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three types of fossil fuels are: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4250" y="6191441"/>
            <a:ext cx="3631480" cy="7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crude oil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89616" y="6191441"/>
            <a:ext cx="3631480" cy="7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93585" y="6191441"/>
            <a:ext cx="3631480" cy="7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natural gas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3640" y="8030420"/>
            <a:ext cx="13024950" cy="746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They are natural resources as they come from nature.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781188" y="4260124"/>
            <a:ext cx="3190593" cy="4034084"/>
            <a:chOff x="0" y="0"/>
            <a:chExt cx="4254125" cy="5378778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254125" cy="5378778"/>
            </a:xfrm>
            <a:custGeom>
              <a:avLst/>
              <a:gdLst/>
              <a:ahLst/>
              <a:cxnLst/>
              <a:rect l="l" t="t" r="r" b="b"/>
              <a:pathLst>
                <a:path w="4254125" h="5378778">
                  <a:moveTo>
                    <a:pt x="4254125" y="0"/>
                  </a:moveTo>
                  <a:lnTo>
                    <a:pt x="0" y="0"/>
                  </a:lnTo>
                  <a:lnTo>
                    <a:pt x="0" y="5378778"/>
                  </a:lnTo>
                  <a:lnTo>
                    <a:pt x="4254125" y="5378778"/>
                  </a:lnTo>
                  <a:lnTo>
                    <a:pt x="4254125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1152965" y="1184513"/>
              <a:ext cx="1231413" cy="1578734"/>
            </a:xfrm>
            <a:custGeom>
              <a:avLst/>
              <a:gdLst/>
              <a:ahLst/>
              <a:cxnLst/>
              <a:rect l="l" t="t" r="r" b="b"/>
              <a:pathLst>
                <a:path w="1231413" h="1578734">
                  <a:moveTo>
                    <a:pt x="1231413" y="0"/>
                  </a:moveTo>
                  <a:lnTo>
                    <a:pt x="0" y="0"/>
                  </a:lnTo>
                  <a:lnTo>
                    <a:pt x="0" y="1578734"/>
                  </a:lnTo>
                  <a:lnTo>
                    <a:pt x="1231413" y="1578734"/>
                  </a:lnTo>
                  <a:lnTo>
                    <a:pt x="123141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55495" y="3260989"/>
            <a:ext cx="3793281" cy="2527273"/>
          </a:xfrm>
          <a:custGeom>
            <a:avLst/>
            <a:gdLst/>
            <a:ahLst/>
            <a:cxnLst/>
            <a:rect l="l" t="t" r="r" b="b"/>
            <a:pathLst>
              <a:path w="3793281" h="2527273">
                <a:moveTo>
                  <a:pt x="0" y="0"/>
                </a:moveTo>
                <a:lnTo>
                  <a:pt x="3793281" y="0"/>
                </a:lnTo>
                <a:lnTo>
                  <a:pt x="3793281" y="2527274"/>
                </a:lnTo>
                <a:lnTo>
                  <a:pt x="0" y="25272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167468" y="3165041"/>
            <a:ext cx="3937294" cy="2623222"/>
          </a:xfrm>
          <a:custGeom>
            <a:avLst/>
            <a:gdLst/>
            <a:ahLst/>
            <a:cxnLst/>
            <a:rect l="l" t="t" r="r" b="b"/>
            <a:pathLst>
              <a:path w="3937294" h="2623222">
                <a:moveTo>
                  <a:pt x="0" y="0"/>
                </a:moveTo>
                <a:lnTo>
                  <a:pt x="3937294" y="0"/>
                </a:lnTo>
                <a:lnTo>
                  <a:pt x="3937294" y="2623222"/>
                </a:lnTo>
                <a:lnTo>
                  <a:pt x="0" y="2623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982996" y="3165041"/>
            <a:ext cx="3937294" cy="2623222"/>
          </a:xfrm>
          <a:custGeom>
            <a:avLst/>
            <a:gdLst/>
            <a:ahLst/>
            <a:cxnLst/>
            <a:rect l="l" t="t" r="r" b="b"/>
            <a:pathLst>
              <a:path w="3937294" h="2623222">
                <a:moveTo>
                  <a:pt x="0" y="0"/>
                </a:moveTo>
                <a:lnTo>
                  <a:pt x="3937294" y="0"/>
                </a:lnTo>
                <a:lnTo>
                  <a:pt x="3937294" y="2623222"/>
                </a:lnTo>
                <a:lnTo>
                  <a:pt x="0" y="2623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203402" y="384382"/>
            <a:ext cx="15768379" cy="8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Fossil fuels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03402" y="1470075"/>
            <a:ext cx="15559188" cy="74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3"/>
              </a:lnSpc>
              <a:spcBef>
                <a:spcPct val="0"/>
              </a:spcBef>
            </a:pPr>
            <a:r>
              <a:rPr lang="en-US" sz="4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the three types of fossil fuel?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2703" y="339758"/>
            <a:ext cx="1427083" cy="1502192"/>
          </a:xfrm>
          <a:custGeom>
            <a:avLst/>
            <a:gdLst/>
            <a:ahLst/>
            <a:cxnLst/>
            <a:rect l="l" t="t" r="r" b="b"/>
            <a:pathLst>
              <a:path w="1427083" h="1502192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7780" y="8294208"/>
            <a:ext cx="2780220" cy="1928185"/>
          </a:xfrm>
          <a:custGeom>
            <a:avLst/>
            <a:gdLst/>
            <a:ahLst/>
            <a:cxnLst/>
            <a:rect l="l" t="t" r="r" b="b"/>
            <a:pathLst>
              <a:path w="2780220" h="1928185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18739" y="8776934"/>
            <a:ext cx="1247940" cy="1091947"/>
          </a:xfrm>
          <a:custGeom>
            <a:avLst/>
            <a:gdLst/>
            <a:ahLst/>
            <a:cxnLst/>
            <a:rect l="l" t="t" r="r" b="b"/>
            <a:pathLst>
              <a:path w="1247940" h="1091947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5495" y="788901"/>
            <a:ext cx="898409" cy="1097294"/>
          </a:xfrm>
          <a:custGeom>
            <a:avLst/>
            <a:gdLst/>
            <a:ahLst/>
            <a:cxnLst/>
            <a:rect l="l" t="t" r="r" b="b"/>
            <a:pathLst>
              <a:path w="898409" h="1097294">
                <a:moveTo>
                  <a:pt x="0" y="0"/>
                </a:moveTo>
                <a:lnTo>
                  <a:pt x="898410" y="0"/>
                </a:lnTo>
                <a:lnTo>
                  <a:pt x="898410" y="1097293"/>
                </a:lnTo>
                <a:lnTo>
                  <a:pt x="0" y="1097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5862427" y="85935"/>
            <a:ext cx="2070925" cy="2618411"/>
            <a:chOff x="0" y="0"/>
            <a:chExt cx="2761233" cy="3491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1233" cy="3491215"/>
            </a:xfrm>
            <a:custGeom>
              <a:avLst/>
              <a:gdLst/>
              <a:ahLst/>
              <a:cxnLst/>
              <a:rect l="l" t="t" r="r" b="b"/>
              <a:pathLst>
                <a:path w="2761233" h="3491215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99084" y="827466"/>
              <a:ext cx="799276" cy="1024712"/>
            </a:xfrm>
            <a:custGeom>
              <a:avLst/>
              <a:gdLst/>
              <a:ahLst/>
              <a:cxnLst/>
              <a:rect l="l" t="t" r="r" b="b"/>
              <a:pathLst>
                <a:path w="799276" h="1024712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7319743" y="2704346"/>
            <a:ext cx="5597820" cy="3729548"/>
          </a:xfrm>
          <a:custGeom>
            <a:avLst/>
            <a:gdLst/>
            <a:ahLst/>
            <a:cxnLst/>
            <a:rect l="l" t="t" r="r" b="b"/>
            <a:pathLst>
              <a:path w="5597820" h="3729548">
                <a:moveTo>
                  <a:pt x="0" y="0"/>
                </a:moveTo>
                <a:lnTo>
                  <a:pt x="5597820" y="0"/>
                </a:lnTo>
                <a:lnTo>
                  <a:pt x="5597820" y="3729547"/>
                </a:lnTo>
                <a:lnTo>
                  <a:pt x="0" y="3729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070334" y="2704346"/>
            <a:ext cx="3962644" cy="3729548"/>
          </a:xfrm>
          <a:custGeom>
            <a:avLst/>
            <a:gdLst/>
            <a:ahLst/>
            <a:cxnLst/>
            <a:rect l="l" t="t" r="r" b="b"/>
            <a:pathLst>
              <a:path w="3962644" h="3729548">
                <a:moveTo>
                  <a:pt x="0" y="0"/>
                </a:moveTo>
                <a:lnTo>
                  <a:pt x="3962645" y="0"/>
                </a:lnTo>
                <a:lnTo>
                  <a:pt x="3962645" y="3729547"/>
                </a:lnTo>
                <a:lnTo>
                  <a:pt x="0" y="37295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846" t="-3675" r="-33846" b="-65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56878" y="7081679"/>
            <a:ext cx="16702422" cy="81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7615" lvl="1" indent="-513807" algn="l">
              <a:lnSpc>
                <a:spcPts val="6663"/>
              </a:lnSpc>
              <a:buAutoNum type="arabicPeriod"/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oil is extracted from underground using a big machine.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03402" y="384382"/>
            <a:ext cx="15768379" cy="897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Making materials from oil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Microsoft Office PowerPoint</Application>
  <PresentationFormat>Custom</PresentationFormat>
  <Paragraphs>189</Paragraphs>
  <Slides>28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Lato Italics</vt:lpstr>
      <vt:lpstr>Lato</vt:lpstr>
      <vt:lpstr>Lato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2- Where do clothes come from?</dc:title>
  <cp:lastModifiedBy>Jessie Sullivan</cp:lastModifiedBy>
  <cp:revision>1</cp:revision>
  <dcterms:created xsi:type="dcterms:W3CDTF">2006-08-16T00:00:00Z</dcterms:created>
  <dcterms:modified xsi:type="dcterms:W3CDTF">2025-10-07T13:29:50Z</dcterms:modified>
  <dc:identifier>DAGx_9vTGko</dc:identifier>
</cp:coreProperties>
</file>