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8288000" cy="10287000"/>
  <p:notesSz cx="6858000" cy="9144000"/>
  <p:embeddedFontLst>
    <p:embeddedFont>
      <p:font typeface="Lato" charset="1" panose="020F0502020204030203"/>
      <p:regular r:id="rId37"/>
    </p:embeddedFont>
    <p:embeddedFont>
      <p:font typeface="Lato Bold" charset="1" panose="020F0502020204030203"/>
      <p:regular r:id="rId38"/>
    </p:embeddedFont>
    <p:embeddedFont>
      <p:font typeface="Lato Italics" charset="1" panose="020F0502020204030203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notesMasters/notesMaster1.xml" Type="http://schemas.openxmlformats.org/officeDocument/2006/relationships/notesMaster"/><Relationship Id="rId41" Target="theme/theme2.xml" Type="http://schemas.openxmlformats.org/officeDocument/2006/relationships/theme"/><Relationship Id="rId42" Target="notesSlides/notesSlide1.xml" Type="http://schemas.openxmlformats.org/officeDocument/2006/relationships/notesSlide"/><Relationship Id="rId43" Target="notesSlides/notesSlide2.xml" Type="http://schemas.openxmlformats.org/officeDocument/2006/relationships/notesSlide"/><Relationship Id="rId44" Target="notesSlides/notesSlide3.xml" Type="http://schemas.openxmlformats.org/officeDocument/2006/relationships/notesSlide"/><Relationship Id="rId45" Target="notesSlides/notesSlide4.xml" Type="http://schemas.openxmlformats.org/officeDocument/2006/relationships/notesSlide"/><Relationship Id="rId46" Target="notesSlides/notesSlide5.xml" Type="http://schemas.openxmlformats.org/officeDocument/2006/relationships/notesSlide"/><Relationship Id="rId47" Target="notesSlides/notesSlide6.xml" Type="http://schemas.openxmlformats.org/officeDocument/2006/relationships/notesSlide"/><Relationship Id="rId48" Target="notesSlides/notesSlide7.xml" Type="http://schemas.openxmlformats.org/officeDocument/2006/relationships/notesSlide"/><Relationship Id="rId49" Target="notesSlides/notesSlide8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9.xml" Type="http://schemas.openxmlformats.org/officeDocument/2006/relationships/notesSlide"/><Relationship Id="rId51" Target="notesSlides/notesSlide10.xml" Type="http://schemas.openxmlformats.org/officeDocument/2006/relationships/notesSlide"/><Relationship Id="rId52" Target="notesSlides/notesSlide11.xml" Type="http://schemas.openxmlformats.org/officeDocument/2006/relationships/notesSlide"/><Relationship Id="rId53" Target="notesSlides/notesSlide12.xml" Type="http://schemas.openxmlformats.org/officeDocument/2006/relationships/notesSlide"/><Relationship Id="rId54" Target="notesSlides/notesSlide13.xml" Type="http://schemas.openxmlformats.org/officeDocument/2006/relationships/notesSlide"/><Relationship Id="rId55" Target="notesSlides/notesSlide14.xml" Type="http://schemas.openxmlformats.org/officeDocument/2006/relationships/notesSlide"/><Relationship Id="rId56" Target="notesSlides/notesSlide15.xml" Type="http://schemas.openxmlformats.org/officeDocument/2006/relationships/notesSlide"/><Relationship Id="rId57" Target="notesSlides/notesSlide16.xml" Type="http://schemas.openxmlformats.org/officeDocument/2006/relationships/notesSlide"/><Relationship Id="rId58" Target="notesSlides/notesSlide17.xml" Type="http://schemas.openxmlformats.org/officeDocument/2006/relationships/notesSlide"/><Relationship Id="rId59" Target="notesSlides/notesSlide18.xml" Type="http://schemas.openxmlformats.org/officeDocument/2006/relationships/notesSlide"/><Relationship Id="rId6" Target="slides/slide1.xml" Type="http://schemas.openxmlformats.org/officeDocument/2006/relationships/slide"/><Relationship Id="rId60" Target="notesSlides/notesSlide19.xml" Type="http://schemas.openxmlformats.org/officeDocument/2006/relationships/notesSlide"/><Relationship Id="rId61" Target="notesSlides/notesSlide20.xml" Type="http://schemas.openxmlformats.org/officeDocument/2006/relationships/notesSlide"/><Relationship Id="rId62" Target="notesSlides/notesSlide21.xml" Type="http://schemas.openxmlformats.org/officeDocument/2006/relationships/notesSlide"/><Relationship Id="rId63" Target="notesSlides/notesSlide22.xml" Type="http://schemas.openxmlformats.org/officeDocument/2006/relationships/notesSlide"/><Relationship Id="rId64" Target="notesSlides/notesSlide23.xml" Type="http://schemas.openxmlformats.org/officeDocument/2006/relationships/notesSlide"/><Relationship Id="rId65" Target="notesSlides/notesSlide24.xml" Type="http://schemas.openxmlformats.org/officeDocument/2006/relationships/notesSlide"/><Relationship Id="rId66" Target="notesSlides/notesSlide25.xml" Type="http://schemas.openxmlformats.org/officeDocument/2006/relationships/notesSlide"/><Relationship Id="rId67" Target="notesSlides/notesSlide26.xml" Type="http://schemas.openxmlformats.org/officeDocument/2006/relationships/notesSlide"/><Relationship Id="rId68" Target="notesSlides/notesSlide27.xml" Type="http://schemas.openxmlformats.org/officeDocument/2006/relationships/notesSlide"/><Relationship Id="rId69" Target="notesSlides/notesSlide28.xml" Type="http://schemas.openxmlformats.org/officeDocument/2006/relationships/notes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2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2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2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Charity shop: A place where people give things they don’t need, and others can buy them.</a:t>
            </a:r>
          </a:p>
          <a:p>
            <a:r>
              <a:rPr lang="en-US"/>
              <a:t/>
            </a:r>
          </a:p>
          <a:p>
            <a:r>
              <a:rPr lang="en-US"/>
              <a:t>Resell: To sell something again after you’ve used it, so someone else can enjoy it. </a:t>
            </a:r>
          </a:p>
          <a:p>
            <a:r>
              <a:rPr lang="en-US"/>
              <a:t/>
            </a:r>
          </a:p>
          <a:p>
            <a:r>
              <a:rPr lang="en-US"/>
              <a:t>Upcycle: To turn old things into something new and useful — like making a bag from an old T-shirt. </a:t>
            </a:r>
          </a:p>
          <a:p>
            <a:r>
              <a:rPr lang="en-US"/>
              <a:t/>
            </a:r>
          </a:p>
          <a:p>
            <a:r>
              <a:rPr lang="en-US"/>
              <a:t>Compost: To let natural things like food or fabric break down in the soil and help plants grow. </a:t>
            </a:r>
          </a:p>
          <a:p>
            <a:r>
              <a:rPr lang="en-US"/>
              <a:t/>
            </a:r>
          </a:p>
          <a:p>
            <a:r>
              <a:rPr lang="en-US"/>
              <a:t>Biodegrade: When something breaks down naturally over time and goes back into the earth. </a:t>
            </a:r>
          </a:p>
          <a:p>
            <a:r>
              <a:rPr lang="en-US"/>
              <a:t/>
            </a:r>
          </a:p>
          <a:p>
            <a:r>
              <a:rPr lang="en-US"/>
              <a:t>Patch: A small piece of fabric used to cover a hole or tear in clothes to fix them. </a:t>
            </a:r>
          </a:p>
          <a:p>
            <a:r>
              <a:rPr lang="en-US"/>
              <a:t/>
            </a:r>
          </a:p>
          <a:p>
            <a:r>
              <a:rPr lang="en-US"/>
              <a:t>Donate: To give something away to help someone else, like giving clothes to people who need them. </a:t>
            </a:r>
          </a:p>
          <a:p>
            <a:r>
              <a:rPr lang="en-US"/>
              <a:t/>
            </a:r>
          </a:p>
          <a:p>
            <a:r>
              <a:rPr lang="en-US"/>
              <a:t>Textile: Any kind of fabric or cloth used to make clothes, blankets, and more.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= charity shop</a:t>
            </a:r>
          </a:p>
          <a:p>
            <a:r>
              <a:rPr lang="en-US"/>
              <a:t>2 = resell</a:t>
            </a:r>
          </a:p>
          <a:p>
            <a:r>
              <a:rPr lang="en-US"/>
              <a:t>3 = upcycle </a:t>
            </a:r>
          </a:p>
          <a:p>
            <a:r>
              <a:rPr lang="en-US"/>
              <a:t>4 = compost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Linear Economy</a:t>
            </a:r>
          </a:p>
          <a:p>
            <a:r>
              <a:rPr lang="en-US"/>
              <a:t>A linear economy means we:</a:t>
            </a:r>
          </a:p>
          <a:p>
            <a:r>
              <a:rPr lang="en-US"/>
              <a:t/>
            </a:r>
          </a:p>
          <a:p>
            <a:r>
              <a:rPr lang="en-US"/>
              <a:t>Take materials from nature (like cotton or oil),</a:t>
            </a:r>
          </a:p>
          <a:p>
            <a:r>
              <a:rPr lang="en-US"/>
              <a:t>Make things (like clothes),</a:t>
            </a:r>
          </a:p>
          <a:p>
            <a:r>
              <a:rPr lang="en-US"/>
              <a:t>Use them,</a:t>
            </a:r>
          </a:p>
          <a:p>
            <a:r>
              <a:rPr lang="en-US"/>
              <a:t>Then throw them away when we don’t want them anymore.</a:t>
            </a:r>
          </a:p>
          <a:p>
            <a:r>
              <a:rPr lang="en-US"/>
              <a:t>It’s like a straight line — from making to wasting.</a:t>
            </a:r>
          </a:p>
          <a:p>
            <a:r>
              <a:rPr lang="en-US"/>
              <a:t/>
            </a:r>
          </a:p>
          <a:p>
            <a:r>
              <a:rPr lang="en-US"/>
              <a:t>Circular Economy</a:t>
            </a:r>
          </a:p>
          <a:p>
            <a:r>
              <a:rPr lang="en-US"/>
              <a:t>A circular economy means we:</a:t>
            </a:r>
          </a:p>
          <a:p>
            <a:r>
              <a:rPr lang="en-US"/>
              <a:t/>
            </a:r>
          </a:p>
          <a:p>
            <a:r>
              <a:rPr lang="en-US"/>
              <a:t>Make things,</a:t>
            </a:r>
          </a:p>
          <a:p>
            <a:r>
              <a:rPr lang="en-US"/>
              <a:t>Use them,</a:t>
            </a:r>
          </a:p>
          <a:p>
            <a:r>
              <a:rPr lang="en-US"/>
              <a:t>Then fix, reuse, or recycle them so they don’t go to waste.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Discussion 1</a:t>
            </a:r>
          </a:p>
          <a:p>
            <a:r>
              <a:rPr lang="en-US"/>
              <a:t/>
            </a:r>
          </a:p>
          <a:p>
            <a:r>
              <a:rPr lang="en-US"/>
              <a:t>- Read question to children twice</a:t>
            </a:r>
          </a:p>
          <a:p>
            <a:r>
              <a:rPr lang="en-US"/>
              <a:t>- Give children a moment to think about the question </a:t>
            </a:r>
          </a:p>
          <a:p>
            <a:r>
              <a:rPr lang="en-US"/>
              <a:t>- In partners, get children to share their thoughts using sentence stem 'If everyone threw away clothes I think the planet would...'</a:t>
            </a:r>
          </a:p>
          <a:p>
            <a:r>
              <a:rPr lang="en-US"/>
              <a:t>-Give children 2 minutes in partners to discuss their opinions</a:t>
            </a:r>
          </a:p>
          <a:p>
            <a:r>
              <a:rPr lang="en-US"/>
              <a:t>- Listen in to discussion. Spotlight two children</a:t>
            </a:r>
          </a:p>
          <a:p>
            <a:r>
              <a:rPr lang="en-US"/>
              <a:t/>
            </a:r>
          </a:p>
          <a:p>
            <a:r>
              <a:rPr lang="en-US"/>
              <a:t>Repeat with question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= biodegradable</a:t>
            </a:r>
          </a:p>
          <a:p>
            <a:r>
              <a:rPr lang="en-US"/>
              <a:t>2 = patch</a:t>
            </a:r>
          </a:p>
          <a:p>
            <a:r>
              <a:rPr lang="en-US"/>
              <a:t>3 = donate</a:t>
            </a:r>
          </a:p>
          <a:p>
            <a:r>
              <a:rPr lang="en-US"/>
              <a:t>4 = textile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28.png" Type="http://schemas.openxmlformats.org/officeDocument/2006/relationships/image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50.jpeg" Type="http://schemas.openxmlformats.org/officeDocument/2006/relationships/image"/><Relationship Id="rId2" Target="../notesSlides/notesSlide8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28.png" Type="http://schemas.openxmlformats.org/officeDocument/2006/relationships/image"/><Relationship Id="rId13" Target="../media/image49.jpeg" Type="http://schemas.openxmlformats.org/officeDocument/2006/relationships/image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50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51.jpeg" Type="http://schemas.openxmlformats.org/officeDocument/2006/relationships/image"/><Relationship Id="rId2" Target="../notesSlides/notesSlide10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52.jpeg" Type="http://schemas.openxmlformats.org/officeDocument/2006/relationships/image"/><Relationship Id="rId2" Target="../notesSlides/notesSlide1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53.jpeg" Type="http://schemas.openxmlformats.org/officeDocument/2006/relationships/image"/><Relationship Id="rId2" Target="../notesSlides/notesSlide12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54.jpeg" Type="http://schemas.openxmlformats.org/officeDocument/2006/relationships/image"/><Relationship Id="rId2" Target="../notesSlides/notesSlide13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21.jpeg" Type="http://schemas.openxmlformats.org/officeDocument/2006/relationships/image"/><Relationship Id="rId2" Target="../notesSlides/notesSlide14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jpeg" Type="http://schemas.openxmlformats.org/officeDocument/2006/relationships/image"/><Relationship Id="rId11" Target="../media/image53.jpeg" Type="http://schemas.openxmlformats.org/officeDocument/2006/relationships/image"/><Relationship Id="rId12" Target="../media/image52.jpeg" Type="http://schemas.openxmlformats.org/officeDocument/2006/relationships/image"/><Relationship Id="rId13" Target="../media/image51.jpe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2" Target="../notesSlides/notesSlide15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21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55.jpeg" Type="http://schemas.openxmlformats.org/officeDocument/2006/relationships/image"/><Relationship Id="rId2" Target="../notesSlides/notesSlide16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26.jpeg" Type="http://schemas.openxmlformats.org/officeDocument/2006/relationships/image"/><Relationship Id="rId2" Target="../notesSlides/notesSlide17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54.jpeg" Type="http://schemas.openxmlformats.org/officeDocument/2006/relationships/image"/><Relationship Id="rId2" Target="../notesSlides/notesSlide18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26.jpeg" Type="http://schemas.openxmlformats.org/officeDocument/2006/relationships/image"/><Relationship Id="rId13" Target="../media/image55.jpeg" Type="http://schemas.openxmlformats.org/officeDocument/2006/relationships/image"/><Relationship Id="rId2" Target="../notesSlides/notesSlide19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54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svg" Type="http://schemas.openxmlformats.org/officeDocument/2006/relationships/image"/><Relationship Id="rId2" Target="../notesSlides/notesSlide20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svg" Type="http://schemas.openxmlformats.org/officeDocument/2006/relationships/image"/><Relationship Id="rId11" Target="../media/image56.png" Type="http://schemas.openxmlformats.org/officeDocument/2006/relationships/image"/><Relationship Id="rId12" Target="../media/image57.png" Type="http://schemas.openxmlformats.org/officeDocument/2006/relationships/image"/><Relationship Id="rId13" Target="../media/image58.svg" Type="http://schemas.openxmlformats.org/officeDocument/2006/relationships/image"/><Relationship Id="rId14" Target="../media/image59.png" Type="http://schemas.openxmlformats.org/officeDocument/2006/relationships/image"/><Relationship Id="rId15" Target="../media/image60.svg" Type="http://schemas.openxmlformats.org/officeDocument/2006/relationships/image"/><Relationship Id="rId16" Target="../media/image61.png" Type="http://schemas.openxmlformats.org/officeDocument/2006/relationships/image"/><Relationship Id="rId17" Target="../media/image62.png" Type="http://schemas.openxmlformats.org/officeDocument/2006/relationships/image"/><Relationship Id="rId18" Target="../media/image31.png" Type="http://schemas.openxmlformats.org/officeDocument/2006/relationships/image"/><Relationship Id="rId19" Target="../media/image32.svg" Type="http://schemas.openxmlformats.org/officeDocument/2006/relationships/image"/><Relationship Id="rId2" Target="../notesSlides/notesSlide21.xml" Type="http://schemas.openxmlformats.org/officeDocument/2006/relationships/notesSlide"/><Relationship Id="rId20" Target="../media/image33.png" Type="http://schemas.openxmlformats.org/officeDocument/2006/relationships/image"/><Relationship Id="rId21" Target="../media/image34.svg" Type="http://schemas.openxmlformats.org/officeDocument/2006/relationships/image"/><Relationship Id="rId22" Target="../media/image35.png" Type="http://schemas.openxmlformats.org/officeDocument/2006/relationships/image"/><Relationship Id="rId23" Target="../media/image36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svg" Type="http://schemas.openxmlformats.org/officeDocument/2006/relationships/image"/><Relationship Id="rId11" Target="../media/image56.png" Type="http://schemas.openxmlformats.org/officeDocument/2006/relationships/image"/><Relationship Id="rId12" Target="../media/image63.jpeg" Type="http://schemas.openxmlformats.org/officeDocument/2006/relationships/image"/><Relationship Id="rId13" Target="../media/image64.png" Type="http://schemas.openxmlformats.org/officeDocument/2006/relationships/image"/><Relationship Id="rId14" Target="../media/image65.png" Type="http://schemas.openxmlformats.org/officeDocument/2006/relationships/image"/><Relationship Id="rId15" Target="../media/image66.png" Type="http://schemas.openxmlformats.org/officeDocument/2006/relationships/image"/><Relationship Id="rId16" Target="../media/image67.svg" Type="http://schemas.openxmlformats.org/officeDocument/2006/relationships/image"/><Relationship Id="rId17" Target="../media/image59.png" Type="http://schemas.openxmlformats.org/officeDocument/2006/relationships/image"/><Relationship Id="rId18" Target="../media/image60.svg" Type="http://schemas.openxmlformats.org/officeDocument/2006/relationships/image"/><Relationship Id="rId19" Target="../media/image62.png" Type="http://schemas.openxmlformats.org/officeDocument/2006/relationships/image"/><Relationship Id="rId2" Target="../notesSlides/notesSlide22.xml" Type="http://schemas.openxmlformats.org/officeDocument/2006/relationships/notesSlide"/><Relationship Id="rId20" Target="../media/image68.png" Type="http://schemas.openxmlformats.org/officeDocument/2006/relationships/image"/><Relationship Id="rId21" Target="../media/image69.svg" Type="http://schemas.openxmlformats.org/officeDocument/2006/relationships/image"/><Relationship Id="rId22" Target="../media/image70.png" Type="http://schemas.openxmlformats.org/officeDocument/2006/relationships/image"/><Relationship Id="rId23" Target="../media/image71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3.jpeg" Type="http://schemas.openxmlformats.org/officeDocument/2006/relationships/image"/><Relationship Id="rId11" Target="../media/image64.png" Type="http://schemas.openxmlformats.org/officeDocument/2006/relationships/image"/><Relationship Id="rId12" Target="../media/image65.png" Type="http://schemas.openxmlformats.org/officeDocument/2006/relationships/image"/><Relationship Id="rId13" Target="../media/image66.png" Type="http://schemas.openxmlformats.org/officeDocument/2006/relationships/image"/><Relationship Id="rId14" Target="../media/image67.svg" Type="http://schemas.openxmlformats.org/officeDocument/2006/relationships/image"/><Relationship Id="rId15" Target="../media/image59.png" Type="http://schemas.openxmlformats.org/officeDocument/2006/relationships/image"/><Relationship Id="rId16" Target="../media/image60.svg" Type="http://schemas.openxmlformats.org/officeDocument/2006/relationships/image"/><Relationship Id="rId17" Target="../media/image62.png" Type="http://schemas.openxmlformats.org/officeDocument/2006/relationships/image"/><Relationship Id="rId18" Target="../media/image68.png" Type="http://schemas.openxmlformats.org/officeDocument/2006/relationships/image"/><Relationship Id="rId19" Target="../media/image69.svg" Type="http://schemas.openxmlformats.org/officeDocument/2006/relationships/image"/><Relationship Id="rId2" Target="../notesSlides/notesSlide23.xml" Type="http://schemas.openxmlformats.org/officeDocument/2006/relationships/notesSlide"/><Relationship Id="rId20" Target="../media/image70.png" Type="http://schemas.openxmlformats.org/officeDocument/2006/relationships/image"/><Relationship Id="rId21" Target="../media/image71.svg" Type="http://schemas.openxmlformats.org/officeDocument/2006/relationships/image"/><Relationship Id="rId22" Target="../media/image13.png" Type="http://schemas.openxmlformats.org/officeDocument/2006/relationships/image"/><Relationship Id="rId23" Target="../media/image14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56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72.png" Type="http://schemas.openxmlformats.org/officeDocument/2006/relationships/image"/><Relationship Id="rId12" Target="../media/image73.svg" Type="http://schemas.openxmlformats.org/officeDocument/2006/relationships/image"/><Relationship Id="rId13" Target="../media/image68.png" Type="http://schemas.openxmlformats.org/officeDocument/2006/relationships/image"/><Relationship Id="rId14" Target="../media/image69.svg" Type="http://schemas.openxmlformats.org/officeDocument/2006/relationships/image"/><Relationship Id="rId15" Target="../media/image74.png" Type="http://schemas.openxmlformats.org/officeDocument/2006/relationships/image"/><Relationship Id="rId16" Target="../media/image75.svg" Type="http://schemas.openxmlformats.org/officeDocument/2006/relationships/image"/><Relationship Id="rId17" Target="../media/image76.png" Type="http://schemas.openxmlformats.org/officeDocument/2006/relationships/image"/><Relationship Id="rId18" Target="../media/image77.svg" Type="http://schemas.openxmlformats.org/officeDocument/2006/relationships/image"/><Relationship Id="rId19" Target="../media/image56.png" Type="http://schemas.openxmlformats.org/officeDocument/2006/relationships/image"/><Relationship Id="rId2" Target="../notesSlides/notesSlide24.xml" Type="http://schemas.openxmlformats.org/officeDocument/2006/relationships/notesSlide"/><Relationship Id="rId20" Target="../media/image78.png" Type="http://schemas.openxmlformats.org/officeDocument/2006/relationships/image"/><Relationship Id="rId21" Target="../media/image79.png" Type="http://schemas.openxmlformats.org/officeDocument/2006/relationships/image"/><Relationship Id="rId22" Target="../media/image80.svg" Type="http://schemas.openxmlformats.org/officeDocument/2006/relationships/image"/><Relationship Id="rId23" Target="../media/image81.jpe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5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82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6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83.jpeg" Type="http://schemas.openxmlformats.org/officeDocument/2006/relationships/image"/><Relationship Id="rId8" Target="../media/image8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7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85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8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https://www.nlwa.gov.uk/article/join-nlwa-school-uniform-exchange" TargetMode="External" Type="http://schemas.openxmlformats.org/officeDocument/2006/relationships/hyperlink"/><Relationship Id="rId8" Target="../media/image86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12" Target="../media/image26.jpeg" Type="http://schemas.openxmlformats.org/officeDocument/2006/relationships/image"/><Relationship Id="rId13" Target="../media/image27.jpeg" Type="http://schemas.openxmlformats.org/officeDocument/2006/relationships/image"/><Relationship Id="rId14" Target="../media/image28.png" Type="http://schemas.openxmlformats.org/officeDocument/2006/relationships/image"/><Relationship Id="rId15" Target="../media/image29.jpeg" Type="http://schemas.openxmlformats.org/officeDocument/2006/relationships/image"/><Relationship Id="rId16" Target="../media/image30.jpe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21.jpe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12" Target="../media/image26.jpe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21.jpe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jpe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27.jpeg" Type="http://schemas.openxmlformats.org/officeDocument/2006/relationships/image"/><Relationship Id="rId8" Target="../media/image28.png" Type="http://schemas.openxmlformats.org/officeDocument/2006/relationships/image"/><Relationship Id="rId9" Target="../media/image2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11" Target="../media/image37.png" Type="http://schemas.openxmlformats.org/officeDocument/2006/relationships/image"/><Relationship Id="rId12" Target="../media/image38.svg" Type="http://schemas.openxmlformats.org/officeDocument/2006/relationships/image"/><Relationship Id="rId13" Target="../media/image39.png" Type="http://schemas.openxmlformats.org/officeDocument/2006/relationships/image"/><Relationship Id="rId14" Target="../media/image40.svg" Type="http://schemas.openxmlformats.org/officeDocument/2006/relationships/image"/><Relationship Id="rId15" Target="../media/image41.png" Type="http://schemas.openxmlformats.org/officeDocument/2006/relationships/image"/><Relationship Id="rId16" Target="../media/image42.svg" Type="http://schemas.openxmlformats.org/officeDocument/2006/relationships/image"/><Relationship Id="rId17" Target="../media/image43.png" Type="http://schemas.openxmlformats.org/officeDocument/2006/relationships/image"/><Relationship Id="rId18" Target="../media/image44.svg" Type="http://schemas.openxmlformats.org/officeDocument/2006/relationships/image"/><Relationship Id="rId19" Target="../media/image45.png" Type="http://schemas.openxmlformats.org/officeDocument/2006/relationships/image"/><Relationship Id="rId2" Target="../notesSlides/notesSlide4.xml" Type="http://schemas.openxmlformats.org/officeDocument/2006/relationships/notesSlide"/><Relationship Id="rId20" Target="../media/image46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svg" Type="http://schemas.openxmlformats.org/officeDocument/2006/relationships/image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49.jpeg" Type="http://schemas.openxmlformats.org/officeDocument/2006/relationships/image"/><Relationship Id="rId2" Target="../notesSlides/notesSlide6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4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24123" y="7535464"/>
            <a:ext cx="5477642" cy="3798945"/>
          </a:xfrm>
          <a:custGeom>
            <a:avLst/>
            <a:gdLst/>
            <a:ahLst/>
            <a:cxnLst/>
            <a:rect r="r" b="b" t="t" l="l"/>
            <a:pathLst>
              <a:path h="3798945" w="5477642">
                <a:moveTo>
                  <a:pt x="0" y="0"/>
                </a:moveTo>
                <a:lnTo>
                  <a:pt x="5477642" y="0"/>
                </a:lnTo>
                <a:lnTo>
                  <a:pt x="5477642" y="3798946"/>
                </a:lnTo>
                <a:lnTo>
                  <a:pt x="0" y="3798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85476" y="0"/>
            <a:ext cx="5702524" cy="4989709"/>
          </a:xfrm>
          <a:custGeom>
            <a:avLst/>
            <a:gdLst/>
            <a:ahLst/>
            <a:cxnLst/>
            <a:rect r="r" b="b" t="t" l="l"/>
            <a:pathLst>
              <a:path h="4989709" w="5702524">
                <a:moveTo>
                  <a:pt x="0" y="0"/>
                </a:moveTo>
                <a:lnTo>
                  <a:pt x="5702524" y="0"/>
                </a:lnTo>
                <a:lnTo>
                  <a:pt x="5702524" y="4989709"/>
                </a:lnTo>
                <a:lnTo>
                  <a:pt x="0" y="4989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0" y="5513162"/>
            <a:ext cx="5852435" cy="4579530"/>
          </a:xfrm>
          <a:custGeom>
            <a:avLst/>
            <a:gdLst/>
            <a:ahLst/>
            <a:cxnLst/>
            <a:rect r="r" b="b" t="t" l="l"/>
            <a:pathLst>
              <a:path h="4579530" w="5852435">
                <a:moveTo>
                  <a:pt x="5852435" y="0"/>
                </a:moveTo>
                <a:lnTo>
                  <a:pt x="0" y="0"/>
                </a:lnTo>
                <a:lnTo>
                  <a:pt x="0" y="4579530"/>
                </a:lnTo>
                <a:lnTo>
                  <a:pt x="5852435" y="4579530"/>
                </a:lnTo>
                <a:lnTo>
                  <a:pt x="58524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2139283" y="6246621"/>
            <a:ext cx="1573868" cy="1035892"/>
          </a:xfrm>
          <a:custGeom>
            <a:avLst/>
            <a:gdLst/>
            <a:ahLst/>
            <a:cxnLst/>
            <a:rect r="r" b="b" t="t" l="l"/>
            <a:pathLst>
              <a:path h="1035892" w="1573868">
                <a:moveTo>
                  <a:pt x="1573869" y="0"/>
                </a:moveTo>
                <a:lnTo>
                  <a:pt x="0" y="0"/>
                </a:lnTo>
                <a:lnTo>
                  <a:pt x="0" y="1035891"/>
                </a:lnTo>
                <a:lnTo>
                  <a:pt x="1573869" y="1035891"/>
                </a:lnTo>
                <a:lnTo>
                  <a:pt x="157386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32745" y="0"/>
            <a:ext cx="7340777" cy="6102021"/>
          </a:xfrm>
          <a:custGeom>
            <a:avLst/>
            <a:gdLst/>
            <a:ahLst/>
            <a:cxnLst/>
            <a:rect r="r" b="b" t="t" l="l"/>
            <a:pathLst>
              <a:path h="6102021" w="7340777">
                <a:moveTo>
                  <a:pt x="0" y="0"/>
                </a:moveTo>
                <a:lnTo>
                  <a:pt x="7340778" y="0"/>
                </a:lnTo>
                <a:lnTo>
                  <a:pt x="7340778" y="6102021"/>
                </a:lnTo>
                <a:lnTo>
                  <a:pt x="0" y="6102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375494" y="1562460"/>
            <a:ext cx="6091214" cy="1979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7"/>
              </a:lnSpc>
              <a:spcBef>
                <a:spcPct val="0"/>
              </a:spcBef>
            </a:pPr>
            <a:r>
              <a:rPr lang="en-US" sz="57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can we repair our clothes?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895342" y="9163050"/>
            <a:ext cx="7152697" cy="730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07"/>
              </a:lnSpc>
            </a:pPr>
            <a:r>
              <a:rPr lang="en-US" sz="421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KS1 Lesson - Lesson 4 of 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5495" y="788901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989064" y="2313852"/>
            <a:ext cx="4418550" cy="3833092"/>
          </a:xfrm>
          <a:custGeom>
            <a:avLst/>
            <a:gdLst/>
            <a:ahLst/>
            <a:cxnLst/>
            <a:rect r="r" b="b" t="t" l="l"/>
            <a:pathLst>
              <a:path h="3833092" w="4418550">
                <a:moveTo>
                  <a:pt x="0" y="0"/>
                </a:moveTo>
                <a:lnTo>
                  <a:pt x="4418550" y="0"/>
                </a:lnTo>
                <a:lnTo>
                  <a:pt x="4418550" y="3833092"/>
                </a:lnTo>
                <a:lnTo>
                  <a:pt x="0" y="38330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55495" y="7093021"/>
            <a:ext cx="16603805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can patch holes or tears in clothes by sewing on a patch.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If clothes break or get damaged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5495" y="788901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203402" y="1886194"/>
            <a:ext cx="7119651" cy="4743468"/>
          </a:xfrm>
          <a:custGeom>
            <a:avLst/>
            <a:gdLst/>
            <a:ahLst/>
            <a:cxnLst/>
            <a:rect r="r" b="b" t="t" l="l"/>
            <a:pathLst>
              <a:path h="4743468" w="7119651">
                <a:moveTo>
                  <a:pt x="0" y="0"/>
                </a:moveTo>
                <a:lnTo>
                  <a:pt x="7119651" y="0"/>
                </a:lnTo>
                <a:lnTo>
                  <a:pt x="7119651" y="4743468"/>
                </a:lnTo>
                <a:lnTo>
                  <a:pt x="0" y="4743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55495" y="7093021"/>
            <a:ext cx="16603805" cy="155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can fix broken seams (the edges of clothing) by sewing them back up!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If clothes break or get damaged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2554856" y="3566484"/>
            <a:ext cx="4127765" cy="2750123"/>
          </a:xfrm>
          <a:custGeom>
            <a:avLst/>
            <a:gdLst/>
            <a:ahLst/>
            <a:cxnLst/>
            <a:rect r="r" b="b" t="t" l="l"/>
            <a:pathLst>
              <a:path h="2750123" w="4127765">
                <a:moveTo>
                  <a:pt x="0" y="0"/>
                </a:moveTo>
                <a:lnTo>
                  <a:pt x="4127765" y="0"/>
                </a:lnTo>
                <a:lnTo>
                  <a:pt x="4127765" y="2750123"/>
                </a:lnTo>
                <a:lnTo>
                  <a:pt x="0" y="275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203402" y="384382"/>
            <a:ext cx="15768379" cy="181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can you do if your clothes break or get damaged?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86244" y="6991473"/>
            <a:ext cx="16603805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button                                   patch                             seam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748123" y="3566484"/>
            <a:ext cx="3424730" cy="2970954"/>
          </a:xfrm>
          <a:custGeom>
            <a:avLst/>
            <a:gdLst/>
            <a:ahLst/>
            <a:cxnLst/>
            <a:rect r="r" b="b" t="t" l="l"/>
            <a:pathLst>
              <a:path h="2970954" w="3424730">
                <a:moveTo>
                  <a:pt x="0" y="0"/>
                </a:moveTo>
                <a:lnTo>
                  <a:pt x="3424730" y="0"/>
                </a:lnTo>
                <a:lnTo>
                  <a:pt x="3424730" y="2970954"/>
                </a:lnTo>
                <a:lnTo>
                  <a:pt x="0" y="29709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8700" y="3563797"/>
            <a:ext cx="4124060" cy="2752810"/>
          </a:xfrm>
          <a:custGeom>
            <a:avLst/>
            <a:gdLst/>
            <a:ahLst/>
            <a:cxnLst/>
            <a:rect r="r" b="b" t="t" l="l"/>
            <a:pathLst>
              <a:path h="2752810" w="4124060">
                <a:moveTo>
                  <a:pt x="0" y="0"/>
                </a:moveTo>
                <a:lnTo>
                  <a:pt x="4124060" y="0"/>
                </a:lnTo>
                <a:lnTo>
                  <a:pt x="4124060" y="2752810"/>
                </a:lnTo>
                <a:lnTo>
                  <a:pt x="0" y="27528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72703" y="9172575"/>
            <a:ext cx="16603805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If clothes are damaged you can __________________.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5495" y="788901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203402" y="2113280"/>
            <a:ext cx="6343426" cy="4234237"/>
          </a:xfrm>
          <a:custGeom>
            <a:avLst/>
            <a:gdLst/>
            <a:ahLst/>
            <a:cxnLst/>
            <a:rect r="r" b="b" t="t" l="l"/>
            <a:pathLst>
              <a:path h="4234237" w="6343426">
                <a:moveTo>
                  <a:pt x="0" y="0"/>
                </a:moveTo>
                <a:lnTo>
                  <a:pt x="6343426" y="0"/>
                </a:lnTo>
                <a:lnTo>
                  <a:pt x="6343426" y="4234237"/>
                </a:lnTo>
                <a:lnTo>
                  <a:pt x="0" y="42342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If clothes don’t fit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03402" y="7093021"/>
            <a:ext cx="15055898" cy="155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can repair or alter them. You can make them bigger or smaller.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5495" y="788901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203402" y="2038528"/>
            <a:ext cx="5354188" cy="4383741"/>
          </a:xfrm>
          <a:custGeom>
            <a:avLst/>
            <a:gdLst/>
            <a:ahLst/>
            <a:cxnLst/>
            <a:rect r="r" b="b" t="t" l="l"/>
            <a:pathLst>
              <a:path h="4383741" w="5354188">
                <a:moveTo>
                  <a:pt x="0" y="0"/>
                </a:moveTo>
                <a:lnTo>
                  <a:pt x="5354188" y="0"/>
                </a:lnTo>
                <a:lnTo>
                  <a:pt x="5354188" y="4383741"/>
                </a:lnTo>
                <a:lnTo>
                  <a:pt x="0" y="43837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If clothes don’t fit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03402" y="7093021"/>
            <a:ext cx="15055898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can swap clothes with friends.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5495" y="788901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203402" y="2263537"/>
            <a:ext cx="5904273" cy="3933722"/>
          </a:xfrm>
          <a:custGeom>
            <a:avLst/>
            <a:gdLst/>
            <a:ahLst/>
            <a:cxnLst/>
            <a:rect r="r" b="b" t="t" l="l"/>
            <a:pathLst>
              <a:path h="3933722" w="5904273">
                <a:moveTo>
                  <a:pt x="0" y="0"/>
                </a:moveTo>
                <a:lnTo>
                  <a:pt x="5904273" y="0"/>
                </a:lnTo>
                <a:lnTo>
                  <a:pt x="5904273" y="3933722"/>
                </a:lnTo>
                <a:lnTo>
                  <a:pt x="0" y="39337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If clothes don’t fit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03402" y="7093021"/>
            <a:ext cx="15055898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can sell them on apps or local markets.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5495" y="788901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203402" y="2134040"/>
            <a:ext cx="7527949" cy="4159192"/>
          </a:xfrm>
          <a:custGeom>
            <a:avLst/>
            <a:gdLst/>
            <a:ahLst/>
            <a:cxnLst/>
            <a:rect r="r" b="b" t="t" l="l"/>
            <a:pathLst>
              <a:path h="4159192" w="7527949">
                <a:moveTo>
                  <a:pt x="0" y="0"/>
                </a:moveTo>
                <a:lnTo>
                  <a:pt x="7527949" y="0"/>
                </a:lnTo>
                <a:lnTo>
                  <a:pt x="7527949" y="4159192"/>
                </a:lnTo>
                <a:lnTo>
                  <a:pt x="0" y="41591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If clothes don’t fit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03402" y="7093021"/>
            <a:ext cx="15055898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can cut them up and make new things from them!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5495" y="788901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203402" y="1976970"/>
            <a:ext cx="6751845" cy="4506857"/>
          </a:xfrm>
          <a:custGeom>
            <a:avLst/>
            <a:gdLst/>
            <a:ahLst/>
            <a:cxnLst/>
            <a:rect r="r" b="b" t="t" l="l"/>
            <a:pathLst>
              <a:path h="4506857" w="6751845">
                <a:moveTo>
                  <a:pt x="0" y="0"/>
                </a:moveTo>
                <a:lnTo>
                  <a:pt x="6751845" y="0"/>
                </a:lnTo>
                <a:lnTo>
                  <a:pt x="6751845" y="4506857"/>
                </a:lnTo>
                <a:lnTo>
                  <a:pt x="0" y="45068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If clothes don’t fit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03402" y="7093021"/>
            <a:ext cx="15055898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can donate them to a charity shop.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4618739" y="3736573"/>
            <a:ext cx="3150731" cy="2103113"/>
          </a:xfrm>
          <a:custGeom>
            <a:avLst/>
            <a:gdLst/>
            <a:ahLst/>
            <a:cxnLst/>
            <a:rect r="r" b="b" t="t" l="l"/>
            <a:pathLst>
              <a:path h="2103113" w="3150731">
                <a:moveTo>
                  <a:pt x="0" y="0"/>
                </a:moveTo>
                <a:lnTo>
                  <a:pt x="3150731" y="0"/>
                </a:lnTo>
                <a:lnTo>
                  <a:pt x="3150731" y="2103113"/>
                </a:lnTo>
                <a:lnTo>
                  <a:pt x="0" y="21031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What can you do if clothes don’t fit?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55495" y="8833950"/>
            <a:ext cx="15055898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If clothes don’t fit you can _____________________.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659207" y="3736573"/>
            <a:ext cx="3702619" cy="2045697"/>
          </a:xfrm>
          <a:custGeom>
            <a:avLst/>
            <a:gdLst/>
            <a:ahLst/>
            <a:cxnLst/>
            <a:rect r="r" b="b" t="t" l="l"/>
            <a:pathLst>
              <a:path h="2045697" w="3702619">
                <a:moveTo>
                  <a:pt x="0" y="0"/>
                </a:moveTo>
                <a:lnTo>
                  <a:pt x="3702618" y="0"/>
                </a:lnTo>
                <a:lnTo>
                  <a:pt x="3702618" y="2045697"/>
                </a:lnTo>
                <a:lnTo>
                  <a:pt x="0" y="20456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67961" y="3760275"/>
            <a:ext cx="2848321" cy="1897694"/>
          </a:xfrm>
          <a:custGeom>
            <a:avLst/>
            <a:gdLst/>
            <a:ahLst/>
            <a:cxnLst/>
            <a:rect r="r" b="b" t="t" l="l"/>
            <a:pathLst>
              <a:path h="1897694" w="2848321">
                <a:moveTo>
                  <a:pt x="0" y="0"/>
                </a:moveTo>
                <a:lnTo>
                  <a:pt x="2848321" y="0"/>
                </a:lnTo>
                <a:lnTo>
                  <a:pt x="2848321" y="1897693"/>
                </a:lnTo>
                <a:lnTo>
                  <a:pt x="0" y="18976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904750" y="3736573"/>
            <a:ext cx="2510790" cy="2055709"/>
          </a:xfrm>
          <a:custGeom>
            <a:avLst/>
            <a:gdLst/>
            <a:ahLst/>
            <a:cxnLst/>
            <a:rect r="r" b="b" t="t" l="l"/>
            <a:pathLst>
              <a:path h="2055709" w="2510790">
                <a:moveTo>
                  <a:pt x="0" y="0"/>
                </a:moveTo>
                <a:lnTo>
                  <a:pt x="2510790" y="0"/>
                </a:lnTo>
                <a:lnTo>
                  <a:pt x="2510790" y="2055709"/>
                </a:lnTo>
                <a:lnTo>
                  <a:pt x="0" y="20557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958465" y="3736573"/>
            <a:ext cx="3115223" cy="2079411"/>
          </a:xfrm>
          <a:custGeom>
            <a:avLst/>
            <a:gdLst/>
            <a:ahLst/>
            <a:cxnLst/>
            <a:rect r="r" b="b" t="t" l="l"/>
            <a:pathLst>
              <a:path h="2079411" w="3115223">
                <a:moveTo>
                  <a:pt x="0" y="0"/>
                </a:moveTo>
                <a:lnTo>
                  <a:pt x="3115223" y="0"/>
                </a:lnTo>
                <a:lnTo>
                  <a:pt x="3115223" y="2079411"/>
                </a:lnTo>
                <a:lnTo>
                  <a:pt x="0" y="20794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5495" y="788901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203402" y="2201573"/>
            <a:ext cx="8115300" cy="4057650"/>
          </a:xfrm>
          <a:custGeom>
            <a:avLst/>
            <a:gdLst/>
            <a:ahLst/>
            <a:cxnLst/>
            <a:rect r="r" b="b" t="t" l="l"/>
            <a:pathLst>
              <a:path h="4057650" w="8115300">
                <a:moveTo>
                  <a:pt x="0" y="0"/>
                </a:moveTo>
                <a:lnTo>
                  <a:pt x="8115300" y="0"/>
                </a:lnTo>
                <a:lnTo>
                  <a:pt x="8115300" y="4057650"/>
                </a:lnTo>
                <a:lnTo>
                  <a:pt x="0" y="40576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If clothes can’t be reused...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03402" y="7093021"/>
            <a:ext cx="15055898" cy="155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Take them to a textile recycling bin. They can be changed into stuffing or insulation!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47520" y="1643891"/>
            <a:ext cx="14708939" cy="1616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52"/>
              </a:lnSpc>
            </a:pPr>
            <a:r>
              <a:rPr lang="en-US" sz="4608" b="true">
                <a:solidFill>
                  <a:srgbClr val="31401C"/>
                </a:solidFill>
                <a:latin typeface="Lato Bold"/>
                <a:ea typeface="Lato Bold"/>
                <a:cs typeface="Lato Bold"/>
                <a:sym typeface="Lato Bold"/>
              </a:rPr>
              <a:t>LO: To understand what we can do with clothes that are broken, don’t fit, or can’t be reused.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44511" y="4193603"/>
            <a:ext cx="16014789" cy="4548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928353" indent="-464177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explain what to do if clothes are broken</a:t>
            </a:r>
          </a:p>
          <a:p>
            <a:pPr algn="just" marL="928353" indent="-464177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say what to do if clothes don’t fit anymore </a:t>
            </a:r>
          </a:p>
          <a:p>
            <a:pPr algn="just" marL="928353" indent="-464177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describe what to do if clothes can’t be reused</a:t>
            </a:r>
          </a:p>
          <a:p>
            <a:pPr algn="just" marL="928353" indent="-464177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talk about why it’s good to reuse and recycle clothes.</a:t>
            </a:r>
          </a:p>
          <a:p>
            <a:pPr algn="just">
              <a:lnSpc>
                <a:spcPts val="6019"/>
              </a:lnSpc>
            </a:pPr>
          </a:p>
          <a:p>
            <a:pPr algn="just">
              <a:lnSpc>
                <a:spcPts val="601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5495" y="788901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286000" y="1889921"/>
            <a:ext cx="7445351" cy="4467210"/>
          </a:xfrm>
          <a:custGeom>
            <a:avLst/>
            <a:gdLst/>
            <a:ahLst/>
            <a:cxnLst/>
            <a:rect r="r" b="b" t="t" l="l"/>
            <a:pathLst>
              <a:path h="4467210" w="7445351">
                <a:moveTo>
                  <a:pt x="0" y="0"/>
                </a:moveTo>
                <a:lnTo>
                  <a:pt x="7445351" y="0"/>
                </a:lnTo>
                <a:lnTo>
                  <a:pt x="7445351" y="4467210"/>
                </a:lnTo>
                <a:lnTo>
                  <a:pt x="0" y="44672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If clothes can’t be reused...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03402" y="7093021"/>
            <a:ext cx="15055898" cy="155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If clothes are made of cotton, wool or silk you can compost them. They are biodegradable.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5495" y="788901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203402" y="2134040"/>
            <a:ext cx="7527949" cy="4159192"/>
          </a:xfrm>
          <a:custGeom>
            <a:avLst/>
            <a:gdLst/>
            <a:ahLst/>
            <a:cxnLst/>
            <a:rect r="r" b="b" t="t" l="l"/>
            <a:pathLst>
              <a:path h="4159192" w="7527949">
                <a:moveTo>
                  <a:pt x="0" y="0"/>
                </a:moveTo>
                <a:lnTo>
                  <a:pt x="7527949" y="0"/>
                </a:lnTo>
                <a:lnTo>
                  <a:pt x="7527949" y="4159192"/>
                </a:lnTo>
                <a:lnTo>
                  <a:pt x="0" y="41591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If clothes don’t fit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03402" y="7093021"/>
            <a:ext cx="15055898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can cut them up and make new things from them!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2203402" y="384382"/>
            <a:ext cx="12415337" cy="181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What can you do with clothes that can’t be reused?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86810" y="9105907"/>
            <a:ext cx="15055898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If clothes can’t be reused you can _____________________.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55495" y="3736573"/>
            <a:ext cx="4891954" cy="2702804"/>
          </a:xfrm>
          <a:custGeom>
            <a:avLst/>
            <a:gdLst/>
            <a:ahLst/>
            <a:cxnLst/>
            <a:rect r="r" b="b" t="t" l="l"/>
            <a:pathLst>
              <a:path h="2702804" w="4891954">
                <a:moveTo>
                  <a:pt x="0" y="0"/>
                </a:moveTo>
                <a:lnTo>
                  <a:pt x="4891954" y="0"/>
                </a:lnTo>
                <a:lnTo>
                  <a:pt x="4891954" y="2702804"/>
                </a:lnTo>
                <a:lnTo>
                  <a:pt x="0" y="27028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405903" y="3736573"/>
            <a:ext cx="4504674" cy="2702804"/>
          </a:xfrm>
          <a:custGeom>
            <a:avLst/>
            <a:gdLst/>
            <a:ahLst/>
            <a:cxnLst/>
            <a:rect r="r" b="b" t="t" l="l"/>
            <a:pathLst>
              <a:path h="2702804" w="4504674">
                <a:moveTo>
                  <a:pt x="0" y="0"/>
                </a:moveTo>
                <a:lnTo>
                  <a:pt x="4504674" y="0"/>
                </a:lnTo>
                <a:lnTo>
                  <a:pt x="4504674" y="2702804"/>
                </a:lnTo>
                <a:lnTo>
                  <a:pt x="0" y="27028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954019" y="3736573"/>
            <a:ext cx="5329440" cy="2664720"/>
          </a:xfrm>
          <a:custGeom>
            <a:avLst/>
            <a:gdLst/>
            <a:ahLst/>
            <a:cxnLst/>
            <a:rect r="r" b="b" t="t" l="l"/>
            <a:pathLst>
              <a:path h="2664720" w="5329440">
                <a:moveTo>
                  <a:pt x="0" y="0"/>
                </a:moveTo>
                <a:lnTo>
                  <a:pt x="5329440" y="0"/>
                </a:lnTo>
                <a:lnTo>
                  <a:pt x="5329440" y="2664720"/>
                </a:lnTo>
                <a:lnTo>
                  <a:pt x="0" y="26647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011962" y="4864781"/>
            <a:ext cx="3830810" cy="4843553"/>
            <a:chOff x="0" y="0"/>
            <a:chExt cx="5107746" cy="645807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5107746" cy="6458070"/>
            </a:xfrm>
            <a:custGeom>
              <a:avLst/>
              <a:gdLst/>
              <a:ahLst/>
              <a:cxnLst/>
              <a:rect r="r" b="b" t="t" l="l"/>
              <a:pathLst>
                <a:path h="6458070" w="5107746">
                  <a:moveTo>
                    <a:pt x="5107746" y="0"/>
                  </a:moveTo>
                  <a:lnTo>
                    <a:pt x="0" y="0"/>
                  </a:lnTo>
                  <a:lnTo>
                    <a:pt x="0" y="6458070"/>
                  </a:lnTo>
                  <a:lnTo>
                    <a:pt x="5107746" y="6458070"/>
                  </a:lnTo>
                  <a:lnTo>
                    <a:pt x="510774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403053" y="1530651"/>
              <a:ext cx="1478505" cy="1895519"/>
            </a:xfrm>
            <a:custGeom>
              <a:avLst/>
              <a:gdLst/>
              <a:ahLst/>
              <a:cxnLst/>
              <a:rect r="r" b="b" t="t" l="l"/>
              <a:pathLst>
                <a:path h="1895519" w="1478505">
                  <a:moveTo>
                    <a:pt x="0" y="0"/>
                  </a:moveTo>
                  <a:lnTo>
                    <a:pt x="1478505" y="0"/>
                  </a:lnTo>
                  <a:lnTo>
                    <a:pt x="1478505" y="1895519"/>
                  </a:lnTo>
                  <a:lnTo>
                    <a:pt x="0" y="1895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0">
            <a:off x="877694" y="0"/>
            <a:ext cx="10349067" cy="7865291"/>
          </a:xfrm>
          <a:custGeom>
            <a:avLst/>
            <a:gdLst/>
            <a:ahLst/>
            <a:cxnLst/>
            <a:rect r="r" b="b" t="t" l="l"/>
            <a:pathLst>
              <a:path h="7865291" w="10349067">
                <a:moveTo>
                  <a:pt x="10349067" y="0"/>
                </a:moveTo>
                <a:lnTo>
                  <a:pt x="0" y="0"/>
                </a:lnTo>
                <a:lnTo>
                  <a:pt x="0" y="7865291"/>
                </a:lnTo>
                <a:lnTo>
                  <a:pt x="10349067" y="7865291"/>
                </a:lnTo>
                <a:lnTo>
                  <a:pt x="1034906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72021" y="1531982"/>
            <a:ext cx="8360413" cy="4715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Wow, that’s interesting! Remember, clothes take a lot of time, money and energy to make. If we reuse them and give them a second life, we look after our world!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862427" y="5675797"/>
            <a:ext cx="2070925" cy="2618411"/>
            <a:chOff x="0" y="0"/>
            <a:chExt cx="2761233" cy="3491215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2761233" y="0"/>
                  </a:moveTo>
                  <a:lnTo>
                    <a:pt x="0" y="0"/>
                  </a:lnTo>
                  <a:lnTo>
                    <a:pt x="0" y="3491215"/>
                  </a:lnTo>
                  <a:lnTo>
                    <a:pt x="2761233" y="3491215"/>
                  </a:lnTo>
                  <a:lnTo>
                    <a:pt x="2761233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601119" y="327758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2" y="0"/>
                </a:lnTo>
                <a:lnTo>
                  <a:pt x="1147792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75015" y="3926733"/>
            <a:ext cx="6609238" cy="4403405"/>
          </a:xfrm>
          <a:custGeom>
            <a:avLst/>
            <a:gdLst/>
            <a:ahLst/>
            <a:cxnLst/>
            <a:rect r="r" b="b" t="t" l="l"/>
            <a:pathLst>
              <a:path h="4403405" w="6609238">
                <a:moveTo>
                  <a:pt x="0" y="0"/>
                </a:moveTo>
                <a:lnTo>
                  <a:pt x="6609238" y="0"/>
                </a:lnTo>
                <a:lnTo>
                  <a:pt x="6609238" y="4403405"/>
                </a:lnTo>
                <a:lnTo>
                  <a:pt x="0" y="4403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 flipV="true">
            <a:off x="4742307" y="3926733"/>
            <a:ext cx="3451320" cy="1793405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0" id="10"/>
          <p:cNvSpPr/>
          <p:nvPr/>
        </p:nvSpPr>
        <p:spPr>
          <a:xfrm>
            <a:off x="4748009" y="6689238"/>
            <a:ext cx="3773931" cy="790605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8903052" y="2380076"/>
            <a:ext cx="2112654" cy="2438850"/>
          </a:xfrm>
          <a:custGeom>
            <a:avLst/>
            <a:gdLst/>
            <a:ahLst/>
            <a:cxnLst/>
            <a:rect r="r" b="b" t="t" l="l"/>
            <a:pathLst>
              <a:path h="2438850" w="2112654">
                <a:moveTo>
                  <a:pt x="0" y="0"/>
                </a:moveTo>
                <a:lnTo>
                  <a:pt x="2112653" y="0"/>
                </a:lnTo>
                <a:lnTo>
                  <a:pt x="2112653" y="2438850"/>
                </a:lnTo>
                <a:lnTo>
                  <a:pt x="0" y="24388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903052" y="5720138"/>
            <a:ext cx="2374259" cy="2246642"/>
          </a:xfrm>
          <a:custGeom>
            <a:avLst/>
            <a:gdLst/>
            <a:ahLst/>
            <a:cxnLst/>
            <a:rect r="r" b="b" t="t" l="l"/>
            <a:pathLst>
              <a:path h="2246642" w="2374259">
                <a:moveTo>
                  <a:pt x="0" y="0"/>
                </a:moveTo>
                <a:lnTo>
                  <a:pt x="2374258" y="0"/>
                </a:lnTo>
                <a:lnTo>
                  <a:pt x="2374258" y="2246643"/>
                </a:lnTo>
                <a:lnTo>
                  <a:pt x="0" y="2246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203402" y="384382"/>
            <a:ext cx="13399300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Linear economy vs circular economy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1411223" y="2380076"/>
            <a:ext cx="3831486" cy="1752593"/>
          </a:xfrm>
          <a:custGeom>
            <a:avLst/>
            <a:gdLst/>
            <a:ahLst/>
            <a:cxnLst/>
            <a:rect r="r" b="b" t="t" l="l"/>
            <a:pathLst>
              <a:path h="1752593" w="3831486">
                <a:moveTo>
                  <a:pt x="0" y="0"/>
                </a:moveTo>
                <a:lnTo>
                  <a:pt x="3831486" y="0"/>
                </a:lnTo>
                <a:lnTo>
                  <a:pt x="3831486" y="1752593"/>
                </a:lnTo>
                <a:lnTo>
                  <a:pt x="0" y="17525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47763" t="-1064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415474" y="5817010"/>
            <a:ext cx="3420865" cy="1744456"/>
          </a:xfrm>
          <a:custGeom>
            <a:avLst/>
            <a:gdLst/>
            <a:ahLst/>
            <a:cxnLst/>
            <a:rect r="r" b="b" t="t" l="l"/>
            <a:pathLst>
              <a:path h="1744456" w="3420865">
                <a:moveTo>
                  <a:pt x="0" y="0"/>
                </a:moveTo>
                <a:lnTo>
                  <a:pt x="3420865" y="0"/>
                </a:lnTo>
                <a:lnTo>
                  <a:pt x="3420865" y="1744455"/>
                </a:lnTo>
                <a:lnTo>
                  <a:pt x="0" y="174445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415474" y="4105383"/>
            <a:ext cx="4451205" cy="713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Linear economy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15474" y="7580664"/>
            <a:ext cx="4451205" cy="713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Circular economy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5866678" y="1875202"/>
            <a:ext cx="1629832" cy="2762342"/>
            <a:chOff x="0" y="0"/>
            <a:chExt cx="2173110" cy="368312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408574"/>
              <a:ext cx="2173110" cy="3274549"/>
            </a:xfrm>
            <a:custGeom>
              <a:avLst/>
              <a:gdLst/>
              <a:ahLst/>
              <a:cxnLst/>
              <a:rect r="r" b="b" t="t" l="l"/>
              <a:pathLst>
                <a:path h="3274549" w="2173110">
                  <a:moveTo>
                    <a:pt x="0" y="0"/>
                  </a:moveTo>
                  <a:lnTo>
                    <a:pt x="2173110" y="0"/>
                  </a:lnTo>
                  <a:lnTo>
                    <a:pt x="2173110" y="3274549"/>
                  </a:lnTo>
                  <a:lnTo>
                    <a:pt x="0" y="3274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493688">
              <a:off x="859278" y="73066"/>
              <a:ext cx="1069347" cy="671015"/>
            </a:xfrm>
            <a:custGeom>
              <a:avLst/>
              <a:gdLst/>
              <a:ahLst/>
              <a:cxnLst/>
              <a:rect r="r" b="b" t="t" l="l"/>
              <a:pathLst>
                <a:path h="671015" w="1069347">
                  <a:moveTo>
                    <a:pt x="0" y="0"/>
                  </a:moveTo>
                  <a:lnTo>
                    <a:pt x="1069348" y="0"/>
                  </a:lnTo>
                  <a:lnTo>
                    <a:pt x="1069348" y="671016"/>
                  </a:lnTo>
                  <a:lnTo>
                    <a:pt x="0" y="671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-6432" t="0" r="0" b="-6432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617415" y="817148"/>
              <a:ext cx="938281" cy="591970"/>
            </a:xfrm>
            <a:custGeom>
              <a:avLst/>
              <a:gdLst/>
              <a:ahLst/>
              <a:cxnLst/>
              <a:rect r="r" b="b" t="t" l="l"/>
              <a:pathLst>
                <a:path h="591970" w="938281">
                  <a:moveTo>
                    <a:pt x="0" y="0"/>
                  </a:moveTo>
                  <a:lnTo>
                    <a:pt x="938280" y="0"/>
                  </a:lnTo>
                  <a:lnTo>
                    <a:pt x="938280" y="591970"/>
                  </a:lnTo>
                  <a:lnTo>
                    <a:pt x="0" y="591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601119" y="327758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2" y="0"/>
                </a:lnTo>
                <a:lnTo>
                  <a:pt x="1147792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68591" y="1729642"/>
            <a:ext cx="4063147" cy="2707071"/>
          </a:xfrm>
          <a:custGeom>
            <a:avLst/>
            <a:gdLst/>
            <a:ahLst/>
            <a:cxnLst/>
            <a:rect r="r" b="b" t="t" l="l"/>
            <a:pathLst>
              <a:path h="2707071" w="4063147">
                <a:moveTo>
                  <a:pt x="0" y="0"/>
                </a:moveTo>
                <a:lnTo>
                  <a:pt x="4063146" y="0"/>
                </a:lnTo>
                <a:lnTo>
                  <a:pt x="4063146" y="2707072"/>
                </a:lnTo>
                <a:lnTo>
                  <a:pt x="0" y="27070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20741" y="7187822"/>
            <a:ext cx="2034410" cy="1355426"/>
          </a:xfrm>
          <a:custGeom>
            <a:avLst/>
            <a:gdLst/>
            <a:ahLst/>
            <a:cxnLst/>
            <a:rect r="r" b="b" t="t" l="l"/>
            <a:pathLst>
              <a:path h="1355426" w="2034410">
                <a:moveTo>
                  <a:pt x="0" y="0"/>
                </a:moveTo>
                <a:lnTo>
                  <a:pt x="2034410" y="0"/>
                </a:lnTo>
                <a:lnTo>
                  <a:pt x="2034410" y="1355426"/>
                </a:lnTo>
                <a:lnTo>
                  <a:pt x="0" y="1355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388838" y="7144340"/>
            <a:ext cx="1509751" cy="1672855"/>
          </a:xfrm>
          <a:custGeom>
            <a:avLst/>
            <a:gdLst/>
            <a:ahLst/>
            <a:cxnLst/>
            <a:rect r="r" b="b" t="t" l="l"/>
            <a:pathLst>
              <a:path h="1672855" w="1509751">
                <a:moveTo>
                  <a:pt x="0" y="0"/>
                </a:moveTo>
                <a:lnTo>
                  <a:pt x="1509751" y="0"/>
                </a:lnTo>
                <a:lnTo>
                  <a:pt x="1509751" y="1672855"/>
                </a:lnTo>
                <a:lnTo>
                  <a:pt x="0" y="16728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593222" y="7172915"/>
            <a:ext cx="3040793" cy="1604019"/>
          </a:xfrm>
          <a:custGeom>
            <a:avLst/>
            <a:gdLst/>
            <a:ahLst/>
            <a:cxnLst/>
            <a:rect r="r" b="b" t="t" l="l"/>
            <a:pathLst>
              <a:path h="1604019" w="3040793">
                <a:moveTo>
                  <a:pt x="0" y="0"/>
                </a:moveTo>
                <a:lnTo>
                  <a:pt x="3040794" y="0"/>
                </a:lnTo>
                <a:lnTo>
                  <a:pt x="3040794" y="1604019"/>
                </a:lnTo>
                <a:lnTo>
                  <a:pt x="0" y="160401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092455" y="7680721"/>
            <a:ext cx="1014984" cy="409800"/>
          </a:xfrm>
          <a:custGeom>
            <a:avLst/>
            <a:gdLst/>
            <a:ahLst/>
            <a:cxnLst/>
            <a:rect r="r" b="b" t="t" l="l"/>
            <a:pathLst>
              <a:path h="409800" w="1014984">
                <a:moveTo>
                  <a:pt x="0" y="0"/>
                </a:moveTo>
                <a:lnTo>
                  <a:pt x="1014984" y="0"/>
                </a:lnTo>
                <a:lnTo>
                  <a:pt x="1014984" y="409800"/>
                </a:lnTo>
                <a:lnTo>
                  <a:pt x="0" y="409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84339" y="7770025"/>
            <a:ext cx="1014984" cy="409800"/>
          </a:xfrm>
          <a:custGeom>
            <a:avLst/>
            <a:gdLst/>
            <a:ahLst/>
            <a:cxnLst/>
            <a:rect r="r" b="b" t="t" l="l"/>
            <a:pathLst>
              <a:path h="409800" w="1014984">
                <a:moveTo>
                  <a:pt x="0" y="0"/>
                </a:moveTo>
                <a:lnTo>
                  <a:pt x="1014984" y="0"/>
                </a:lnTo>
                <a:lnTo>
                  <a:pt x="1014984" y="409800"/>
                </a:lnTo>
                <a:lnTo>
                  <a:pt x="0" y="409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919766" y="7720771"/>
            <a:ext cx="1014984" cy="409800"/>
          </a:xfrm>
          <a:custGeom>
            <a:avLst/>
            <a:gdLst/>
            <a:ahLst/>
            <a:cxnLst/>
            <a:rect r="r" b="b" t="t" l="l"/>
            <a:pathLst>
              <a:path h="409800" w="1014984">
                <a:moveTo>
                  <a:pt x="0" y="0"/>
                </a:moveTo>
                <a:lnTo>
                  <a:pt x="1014984" y="0"/>
                </a:lnTo>
                <a:lnTo>
                  <a:pt x="1014984" y="409800"/>
                </a:lnTo>
                <a:lnTo>
                  <a:pt x="0" y="409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210713" y="2304125"/>
            <a:ext cx="2010435" cy="1902374"/>
          </a:xfrm>
          <a:custGeom>
            <a:avLst/>
            <a:gdLst/>
            <a:ahLst/>
            <a:cxnLst/>
            <a:rect r="r" b="b" t="t" l="l"/>
            <a:pathLst>
              <a:path h="1902374" w="2010435">
                <a:moveTo>
                  <a:pt x="0" y="0"/>
                </a:moveTo>
                <a:lnTo>
                  <a:pt x="2010435" y="0"/>
                </a:lnTo>
                <a:lnTo>
                  <a:pt x="2010435" y="1902374"/>
                </a:lnTo>
                <a:lnTo>
                  <a:pt x="0" y="1902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338139" y="2386152"/>
            <a:ext cx="2896663" cy="1477141"/>
          </a:xfrm>
          <a:custGeom>
            <a:avLst/>
            <a:gdLst/>
            <a:ahLst/>
            <a:cxnLst/>
            <a:rect r="r" b="b" t="t" l="l"/>
            <a:pathLst>
              <a:path h="1477141" w="2896663">
                <a:moveTo>
                  <a:pt x="0" y="0"/>
                </a:moveTo>
                <a:lnTo>
                  <a:pt x="2896663" y="0"/>
                </a:lnTo>
                <a:lnTo>
                  <a:pt x="2896663" y="1477141"/>
                </a:lnTo>
                <a:lnTo>
                  <a:pt x="0" y="14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096675" y="6856921"/>
            <a:ext cx="1589133" cy="1603712"/>
          </a:xfrm>
          <a:custGeom>
            <a:avLst/>
            <a:gdLst/>
            <a:ahLst/>
            <a:cxnLst/>
            <a:rect r="r" b="b" t="t" l="l"/>
            <a:pathLst>
              <a:path h="1603712" w="1589133">
                <a:moveTo>
                  <a:pt x="0" y="0"/>
                </a:moveTo>
                <a:lnTo>
                  <a:pt x="1589133" y="0"/>
                </a:lnTo>
                <a:lnTo>
                  <a:pt x="1589133" y="1603712"/>
                </a:lnTo>
                <a:lnTo>
                  <a:pt x="0" y="1603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026146" y="6898293"/>
            <a:ext cx="1738394" cy="1644955"/>
          </a:xfrm>
          <a:custGeom>
            <a:avLst/>
            <a:gdLst/>
            <a:ahLst/>
            <a:cxnLst/>
            <a:rect r="r" b="b" t="t" l="l"/>
            <a:pathLst>
              <a:path h="1644955" w="1738394">
                <a:moveTo>
                  <a:pt x="0" y="0"/>
                </a:moveTo>
                <a:lnTo>
                  <a:pt x="1738394" y="0"/>
                </a:lnTo>
                <a:lnTo>
                  <a:pt x="1738394" y="1644955"/>
                </a:lnTo>
                <a:lnTo>
                  <a:pt x="0" y="16449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655908" y="7720771"/>
            <a:ext cx="1014984" cy="409800"/>
          </a:xfrm>
          <a:custGeom>
            <a:avLst/>
            <a:gdLst/>
            <a:ahLst/>
            <a:cxnLst/>
            <a:rect r="r" b="b" t="t" l="l"/>
            <a:pathLst>
              <a:path h="409800" w="1014984">
                <a:moveTo>
                  <a:pt x="0" y="0"/>
                </a:moveTo>
                <a:lnTo>
                  <a:pt x="1014984" y="0"/>
                </a:lnTo>
                <a:lnTo>
                  <a:pt x="1014984" y="409800"/>
                </a:lnTo>
                <a:lnTo>
                  <a:pt x="0" y="409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3450466">
            <a:off x="7882549" y="5621904"/>
            <a:ext cx="5391907" cy="6750431"/>
          </a:xfrm>
          <a:custGeom>
            <a:avLst/>
            <a:gdLst/>
            <a:ahLst/>
            <a:cxnLst/>
            <a:rect r="r" b="b" t="t" l="l"/>
            <a:pathLst>
              <a:path h="6750431" w="5391907">
                <a:moveTo>
                  <a:pt x="5391907" y="0"/>
                </a:moveTo>
                <a:lnTo>
                  <a:pt x="0" y="0"/>
                </a:lnTo>
                <a:lnTo>
                  <a:pt x="0" y="6750431"/>
                </a:lnTo>
                <a:lnTo>
                  <a:pt x="5391907" y="6750431"/>
                </a:lnTo>
                <a:lnTo>
                  <a:pt x="53919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868591" y="4127457"/>
            <a:ext cx="16923182" cy="2629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circular economy is when we:</a:t>
            </a:r>
          </a:p>
          <a:p>
            <a:pPr algn="l">
              <a:lnSpc>
                <a:spcPts val="7223"/>
              </a:lnSpc>
            </a:pPr>
          </a:p>
          <a:p>
            <a:pPr algn="l">
              <a:lnSpc>
                <a:spcPts val="6383"/>
              </a:lnSpc>
            </a:pPr>
            <a:r>
              <a:rPr lang="en-US" sz="4559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Take</a:t>
            </a:r>
            <a:r>
              <a:rPr lang="en-US" sz="4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materials, </a:t>
            </a:r>
            <a:r>
              <a:rPr lang="en-US" sz="4559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make</a:t>
            </a:r>
            <a:r>
              <a:rPr lang="en-US" sz="4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things, </a:t>
            </a:r>
            <a:r>
              <a:rPr lang="en-US" sz="4559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 </a:t>
            </a:r>
            <a:r>
              <a:rPr lang="en-US" sz="4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them, </a:t>
            </a:r>
            <a:r>
              <a:rPr lang="en-US" sz="4559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fix</a:t>
            </a:r>
            <a:r>
              <a:rPr lang="en-US" sz="4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them and </a:t>
            </a:r>
            <a:r>
              <a:rPr lang="en-US" sz="4559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reuse</a:t>
            </a:r>
            <a:r>
              <a:rPr lang="en-US" sz="4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them.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203402" y="384382"/>
            <a:ext cx="13399300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Circular economy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868591" y="1729642"/>
            <a:ext cx="4063147" cy="2707071"/>
          </a:xfrm>
          <a:custGeom>
            <a:avLst/>
            <a:gdLst/>
            <a:ahLst/>
            <a:cxnLst/>
            <a:rect r="r" b="b" t="t" l="l"/>
            <a:pathLst>
              <a:path h="2707071" w="4063147">
                <a:moveTo>
                  <a:pt x="0" y="0"/>
                </a:moveTo>
                <a:lnTo>
                  <a:pt x="4063146" y="0"/>
                </a:lnTo>
                <a:lnTo>
                  <a:pt x="4063146" y="2707072"/>
                </a:lnTo>
                <a:lnTo>
                  <a:pt x="0" y="27070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20741" y="7187822"/>
            <a:ext cx="2034410" cy="1355426"/>
          </a:xfrm>
          <a:custGeom>
            <a:avLst/>
            <a:gdLst/>
            <a:ahLst/>
            <a:cxnLst/>
            <a:rect r="r" b="b" t="t" l="l"/>
            <a:pathLst>
              <a:path h="1355426" w="2034410">
                <a:moveTo>
                  <a:pt x="0" y="0"/>
                </a:moveTo>
                <a:lnTo>
                  <a:pt x="2034410" y="0"/>
                </a:lnTo>
                <a:lnTo>
                  <a:pt x="2034410" y="1355426"/>
                </a:lnTo>
                <a:lnTo>
                  <a:pt x="0" y="1355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88838" y="7144340"/>
            <a:ext cx="1509751" cy="1672855"/>
          </a:xfrm>
          <a:custGeom>
            <a:avLst/>
            <a:gdLst/>
            <a:ahLst/>
            <a:cxnLst/>
            <a:rect r="r" b="b" t="t" l="l"/>
            <a:pathLst>
              <a:path h="1672855" w="1509751">
                <a:moveTo>
                  <a:pt x="0" y="0"/>
                </a:moveTo>
                <a:lnTo>
                  <a:pt x="1509751" y="0"/>
                </a:lnTo>
                <a:lnTo>
                  <a:pt x="1509751" y="1672855"/>
                </a:lnTo>
                <a:lnTo>
                  <a:pt x="0" y="16728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593222" y="7172915"/>
            <a:ext cx="3040793" cy="1604019"/>
          </a:xfrm>
          <a:custGeom>
            <a:avLst/>
            <a:gdLst/>
            <a:ahLst/>
            <a:cxnLst/>
            <a:rect r="r" b="b" t="t" l="l"/>
            <a:pathLst>
              <a:path h="1604019" w="3040793">
                <a:moveTo>
                  <a:pt x="0" y="0"/>
                </a:moveTo>
                <a:lnTo>
                  <a:pt x="3040794" y="0"/>
                </a:lnTo>
                <a:lnTo>
                  <a:pt x="3040794" y="1604019"/>
                </a:lnTo>
                <a:lnTo>
                  <a:pt x="0" y="16040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092455" y="7680721"/>
            <a:ext cx="1014984" cy="409800"/>
          </a:xfrm>
          <a:custGeom>
            <a:avLst/>
            <a:gdLst/>
            <a:ahLst/>
            <a:cxnLst/>
            <a:rect r="r" b="b" t="t" l="l"/>
            <a:pathLst>
              <a:path h="409800" w="1014984">
                <a:moveTo>
                  <a:pt x="0" y="0"/>
                </a:moveTo>
                <a:lnTo>
                  <a:pt x="1014984" y="0"/>
                </a:lnTo>
                <a:lnTo>
                  <a:pt x="1014984" y="409800"/>
                </a:lnTo>
                <a:lnTo>
                  <a:pt x="0" y="409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184339" y="7770025"/>
            <a:ext cx="1014984" cy="409800"/>
          </a:xfrm>
          <a:custGeom>
            <a:avLst/>
            <a:gdLst/>
            <a:ahLst/>
            <a:cxnLst/>
            <a:rect r="r" b="b" t="t" l="l"/>
            <a:pathLst>
              <a:path h="409800" w="1014984">
                <a:moveTo>
                  <a:pt x="0" y="0"/>
                </a:moveTo>
                <a:lnTo>
                  <a:pt x="1014984" y="0"/>
                </a:lnTo>
                <a:lnTo>
                  <a:pt x="1014984" y="409800"/>
                </a:lnTo>
                <a:lnTo>
                  <a:pt x="0" y="409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919766" y="7720771"/>
            <a:ext cx="1014984" cy="409800"/>
          </a:xfrm>
          <a:custGeom>
            <a:avLst/>
            <a:gdLst/>
            <a:ahLst/>
            <a:cxnLst/>
            <a:rect r="r" b="b" t="t" l="l"/>
            <a:pathLst>
              <a:path h="409800" w="1014984">
                <a:moveTo>
                  <a:pt x="0" y="0"/>
                </a:moveTo>
                <a:lnTo>
                  <a:pt x="1014984" y="0"/>
                </a:lnTo>
                <a:lnTo>
                  <a:pt x="1014984" y="409800"/>
                </a:lnTo>
                <a:lnTo>
                  <a:pt x="0" y="409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210713" y="2304125"/>
            <a:ext cx="2010435" cy="1902374"/>
          </a:xfrm>
          <a:custGeom>
            <a:avLst/>
            <a:gdLst/>
            <a:ahLst/>
            <a:cxnLst/>
            <a:rect r="r" b="b" t="t" l="l"/>
            <a:pathLst>
              <a:path h="1902374" w="2010435">
                <a:moveTo>
                  <a:pt x="0" y="0"/>
                </a:moveTo>
                <a:lnTo>
                  <a:pt x="2010435" y="0"/>
                </a:lnTo>
                <a:lnTo>
                  <a:pt x="2010435" y="1902374"/>
                </a:lnTo>
                <a:lnTo>
                  <a:pt x="0" y="19023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338139" y="2386152"/>
            <a:ext cx="2896663" cy="1477141"/>
          </a:xfrm>
          <a:custGeom>
            <a:avLst/>
            <a:gdLst/>
            <a:ahLst/>
            <a:cxnLst/>
            <a:rect r="r" b="b" t="t" l="l"/>
            <a:pathLst>
              <a:path h="1477141" w="2896663">
                <a:moveTo>
                  <a:pt x="0" y="0"/>
                </a:moveTo>
                <a:lnTo>
                  <a:pt x="2896663" y="0"/>
                </a:lnTo>
                <a:lnTo>
                  <a:pt x="2896663" y="1477141"/>
                </a:lnTo>
                <a:lnTo>
                  <a:pt x="0" y="14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096675" y="6856921"/>
            <a:ext cx="1589133" cy="1603712"/>
          </a:xfrm>
          <a:custGeom>
            <a:avLst/>
            <a:gdLst/>
            <a:ahLst/>
            <a:cxnLst/>
            <a:rect r="r" b="b" t="t" l="l"/>
            <a:pathLst>
              <a:path h="1603712" w="1589133">
                <a:moveTo>
                  <a:pt x="0" y="0"/>
                </a:moveTo>
                <a:lnTo>
                  <a:pt x="1589133" y="0"/>
                </a:lnTo>
                <a:lnTo>
                  <a:pt x="1589133" y="1603712"/>
                </a:lnTo>
                <a:lnTo>
                  <a:pt x="0" y="16037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026146" y="6898293"/>
            <a:ext cx="1738394" cy="1644955"/>
          </a:xfrm>
          <a:custGeom>
            <a:avLst/>
            <a:gdLst/>
            <a:ahLst/>
            <a:cxnLst/>
            <a:rect r="r" b="b" t="t" l="l"/>
            <a:pathLst>
              <a:path h="1644955" w="1738394">
                <a:moveTo>
                  <a:pt x="0" y="0"/>
                </a:moveTo>
                <a:lnTo>
                  <a:pt x="1738394" y="0"/>
                </a:lnTo>
                <a:lnTo>
                  <a:pt x="1738394" y="1644955"/>
                </a:lnTo>
                <a:lnTo>
                  <a:pt x="0" y="16449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655908" y="7720771"/>
            <a:ext cx="1014984" cy="409800"/>
          </a:xfrm>
          <a:custGeom>
            <a:avLst/>
            <a:gdLst/>
            <a:ahLst/>
            <a:cxnLst/>
            <a:rect r="r" b="b" t="t" l="l"/>
            <a:pathLst>
              <a:path h="409800" w="1014984">
                <a:moveTo>
                  <a:pt x="0" y="0"/>
                </a:moveTo>
                <a:lnTo>
                  <a:pt x="1014984" y="0"/>
                </a:lnTo>
                <a:lnTo>
                  <a:pt x="1014984" y="409800"/>
                </a:lnTo>
                <a:lnTo>
                  <a:pt x="0" y="409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-3450466">
            <a:off x="7882549" y="5621904"/>
            <a:ext cx="5391907" cy="6750431"/>
          </a:xfrm>
          <a:custGeom>
            <a:avLst/>
            <a:gdLst/>
            <a:ahLst/>
            <a:cxnLst/>
            <a:rect r="r" b="b" t="t" l="l"/>
            <a:pathLst>
              <a:path h="6750431" w="5391907">
                <a:moveTo>
                  <a:pt x="5391907" y="0"/>
                </a:moveTo>
                <a:lnTo>
                  <a:pt x="0" y="0"/>
                </a:lnTo>
                <a:lnTo>
                  <a:pt x="0" y="6750431"/>
                </a:lnTo>
                <a:lnTo>
                  <a:pt x="5391907" y="6750431"/>
                </a:lnTo>
                <a:lnTo>
                  <a:pt x="5391907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868591" y="4127457"/>
            <a:ext cx="17251493" cy="2629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circular economy is when we:</a:t>
            </a:r>
          </a:p>
          <a:p>
            <a:pPr algn="l">
              <a:lnSpc>
                <a:spcPts val="7223"/>
              </a:lnSpc>
            </a:pPr>
          </a:p>
          <a:p>
            <a:pPr algn="l">
              <a:lnSpc>
                <a:spcPts val="6383"/>
              </a:lnSpc>
            </a:pPr>
            <a:r>
              <a:rPr lang="en-US" sz="4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_____</a:t>
            </a:r>
            <a:r>
              <a:rPr lang="en-US" sz="4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materials, _____things, _____ them, _____them and _____ them.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203402" y="384382"/>
            <a:ext cx="13399300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is a circular economy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1119" y="327758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2" y="0"/>
                </a:lnTo>
                <a:lnTo>
                  <a:pt x="1147792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59637" y="2362207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2070366">
            <a:off x="5083057" y="3019490"/>
            <a:ext cx="5700968" cy="5700968"/>
          </a:xfrm>
          <a:custGeom>
            <a:avLst/>
            <a:gdLst/>
            <a:ahLst/>
            <a:cxnLst/>
            <a:rect r="r" b="b" t="t" l="l"/>
            <a:pathLst>
              <a:path h="5700968" w="5700968">
                <a:moveTo>
                  <a:pt x="0" y="0"/>
                </a:moveTo>
                <a:lnTo>
                  <a:pt x="5700968" y="0"/>
                </a:lnTo>
                <a:lnTo>
                  <a:pt x="5700968" y="5700968"/>
                </a:lnTo>
                <a:lnTo>
                  <a:pt x="0" y="57009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34538" y="8005366"/>
            <a:ext cx="1428285" cy="1441388"/>
          </a:xfrm>
          <a:custGeom>
            <a:avLst/>
            <a:gdLst/>
            <a:ahLst/>
            <a:cxnLst/>
            <a:rect r="r" b="b" t="t" l="l"/>
            <a:pathLst>
              <a:path h="1441388" w="1428285">
                <a:moveTo>
                  <a:pt x="0" y="0"/>
                </a:moveTo>
                <a:lnTo>
                  <a:pt x="1428285" y="0"/>
                </a:lnTo>
                <a:lnTo>
                  <a:pt x="1428285" y="1441388"/>
                </a:lnTo>
                <a:lnTo>
                  <a:pt x="0" y="1441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34775" y="2347178"/>
            <a:ext cx="1181445" cy="1083975"/>
          </a:xfrm>
          <a:custGeom>
            <a:avLst/>
            <a:gdLst/>
            <a:ahLst/>
            <a:cxnLst/>
            <a:rect r="r" b="b" t="t" l="l"/>
            <a:pathLst>
              <a:path h="1083975" w="1181445">
                <a:moveTo>
                  <a:pt x="0" y="0"/>
                </a:moveTo>
                <a:lnTo>
                  <a:pt x="1181445" y="0"/>
                </a:lnTo>
                <a:lnTo>
                  <a:pt x="1181445" y="1083975"/>
                </a:lnTo>
                <a:lnTo>
                  <a:pt x="0" y="10839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145655" y="4152748"/>
            <a:ext cx="974834" cy="1096859"/>
          </a:xfrm>
          <a:custGeom>
            <a:avLst/>
            <a:gdLst/>
            <a:ahLst/>
            <a:cxnLst/>
            <a:rect r="r" b="b" t="t" l="l"/>
            <a:pathLst>
              <a:path h="1096859" w="974834">
                <a:moveTo>
                  <a:pt x="0" y="0"/>
                </a:moveTo>
                <a:lnTo>
                  <a:pt x="974833" y="0"/>
                </a:lnTo>
                <a:lnTo>
                  <a:pt x="974833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670927" y="6136645"/>
            <a:ext cx="2899122" cy="1931540"/>
          </a:xfrm>
          <a:custGeom>
            <a:avLst/>
            <a:gdLst/>
            <a:ahLst/>
            <a:cxnLst/>
            <a:rect r="r" b="b" t="t" l="l"/>
            <a:pathLst>
              <a:path h="1931540" w="2899122">
                <a:moveTo>
                  <a:pt x="0" y="0"/>
                </a:moveTo>
                <a:lnTo>
                  <a:pt x="2899123" y="0"/>
                </a:lnTo>
                <a:lnTo>
                  <a:pt x="2899123" y="1931540"/>
                </a:lnTo>
                <a:lnTo>
                  <a:pt x="0" y="193154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947842" y="2209461"/>
            <a:ext cx="1100839" cy="1161835"/>
          </a:xfrm>
          <a:custGeom>
            <a:avLst/>
            <a:gdLst/>
            <a:ahLst/>
            <a:cxnLst/>
            <a:rect r="r" b="b" t="t" l="l"/>
            <a:pathLst>
              <a:path h="1161835" w="1100839">
                <a:moveTo>
                  <a:pt x="0" y="0"/>
                </a:moveTo>
                <a:lnTo>
                  <a:pt x="1100839" y="0"/>
                </a:lnTo>
                <a:lnTo>
                  <a:pt x="1100839" y="1161835"/>
                </a:lnTo>
                <a:lnTo>
                  <a:pt x="0" y="116183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441960" y="7578033"/>
            <a:ext cx="2899122" cy="1931540"/>
          </a:xfrm>
          <a:custGeom>
            <a:avLst/>
            <a:gdLst/>
            <a:ahLst/>
            <a:cxnLst/>
            <a:rect r="r" b="b" t="t" l="l"/>
            <a:pathLst>
              <a:path h="1931540" w="2899122">
                <a:moveTo>
                  <a:pt x="0" y="0"/>
                </a:moveTo>
                <a:lnTo>
                  <a:pt x="2899122" y="0"/>
                </a:lnTo>
                <a:lnTo>
                  <a:pt x="2899122" y="1931540"/>
                </a:lnTo>
                <a:lnTo>
                  <a:pt x="0" y="193154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219409" y="5685500"/>
            <a:ext cx="1548371" cy="1602454"/>
          </a:xfrm>
          <a:custGeom>
            <a:avLst/>
            <a:gdLst/>
            <a:ahLst/>
            <a:cxnLst/>
            <a:rect r="r" b="b" t="t" l="l"/>
            <a:pathLst>
              <a:path h="1602454" w="1548371">
                <a:moveTo>
                  <a:pt x="0" y="0"/>
                </a:moveTo>
                <a:lnTo>
                  <a:pt x="1548370" y="0"/>
                </a:lnTo>
                <a:lnTo>
                  <a:pt x="1548370" y="1602454"/>
                </a:lnTo>
                <a:lnTo>
                  <a:pt x="0" y="160245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598508" y="3467546"/>
            <a:ext cx="2899122" cy="1931540"/>
          </a:xfrm>
          <a:custGeom>
            <a:avLst/>
            <a:gdLst/>
            <a:ahLst/>
            <a:cxnLst/>
            <a:rect r="r" b="b" t="t" l="l"/>
            <a:pathLst>
              <a:path h="1931540" w="2899122">
                <a:moveTo>
                  <a:pt x="0" y="0"/>
                </a:moveTo>
                <a:lnTo>
                  <a:pt x="2899122" y="0"/>
                </a:lnTo>
                <a:lnTo>
                  <a:pt x="2899122" y="1931540"/>
                </a:lnTo>
                <a:lnTo>
                  <a:pt x="0" y="193154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005926" y="2209461"/>
            <a:ext cx="1161835" cy="1161835"/>
          </a:xfrm>
          <a:custGeom>
            <a:avLst/>
            <a:gdLst/>
            <a:ahLst/>
            <a:cxnLst/>
            <a:rect r="r" b="b" t="t" l="l"/>
            <a:pathLst>
              <a:path h="1161835" w="1161835">
                <a:moveTo>
                  <a:pt x="0" y="0"/>
                </a:moveTo>
                <a:lnTo>
                  <a:pt x="1161835" y="0"/>
                </a:lnTo>
                <a:lnTo>
                  <a:pt x="1161835" y="1161835"/>
                </a:lnTo>
                <a:lnTo>
                  <a:pt x="0" y="116183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203402" y="384382"/>
            <a:ext cx="10683354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Ned’s circular economy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886756" y="2045501"/>
            <a:ext cx="5233376" cy="5235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3"/>
              </a:lnSpc>
            </a:pPr>
          </a:p>
          <a:p>
            <a:pPr algn="ctr">
              <a:lnSpc>
                <a:spcPts val="5963"/>
              </a:lnSpc>
            </a:pPr>
            <a:r>
              <a:rPr lang="en-US" sz="42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When my socks break I fix them again and again. I do this as it is much better for our environment. </a:t>
            </a:r>
          </a:p>
          <a:p>
            <a:pPr algn="ctr">
              <a:lnSpc>
                <a:spcPts val="5963"/>
              </a:lnSpc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Linear vs Circular economy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79736" y="279736"/>
            <a:ext cx="1497929" cy="1497929"/>
          </a:xfrm>
          <a:custGeom>
            <a:avLst/>
            <a:gdLst/>
            <a:ahLst/>
            <a:cxnLst/>
            <a:rect r="r" b="b" t="t" l="l"/>
            <a:pathLst>
              <a:path h="1497929" w="1497929">
                <a:moveTo>
                  <a:pt x="0" y="0"/>
                </a:moveTo>
                <a:lnTo>
                  <a:pt x="1497928" y="0"/>
                </a:lnTo>
                <a:lnTo>
                  <a:pt x="1497928" y="1497928"/>
                </a:lnTo>
                <a:lnTo>
                  <a:pt x="0" y="1497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90533" y="5362896"/>
            <a:ext cx="16194117" cy="1668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7"/>
              </a:lnSpc>
            </a:pPr>
            <a:r>
              <a:rPr lang="en-US" sz="4805" i="true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If everyone threw away clothes with small holes, what do you think would happen to the planet?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79736" y="5529425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093883" y="7765871"/>
            <a:ext cx="16194117" cy="820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7"/>
              </a:lnSpc>
            </a:pPr>
            <a:r>
              <a:rPr lang="en-US" sz="4805" i="true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Do you think fixing clothes is a kind thing to do? Why?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279736" y="802583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768962" y="1028700"/>
            <a:ext cx="4892979" cy="3259947"/>
          </a:xfrm>
          <a:custGeom>
            <a:avLst/>
            <a:gdLst/>
            <a:ahLst/>
            <a:cxnLst/>
            <a:rect r="r" b="b" t="t" l="l"/>
            <a:pathLst>
              <a:path h="3259947" w="4892979">
                <a:moveTo>
                  <a:pt x="0" y="0"/>
                </a:moveTo>
                <a:lnTo>
                  <a:pt x="4892979" y="0"/>
                </a:lnTo>
                <a:lnTo>
                  <a:pt x="4892979" y="3259947"/>
                </a:lnTo>
                <a:lnTo>
                  <a:pt x="0" y="32599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4084021"/>
            <a:ext cx="6549171" cy="4371572"/>
          </a:xfrm>
          <a:custGeom>
            <a:avLst/>
            <a:gdLst/>
            <a:ahLst/>
            <a:cxnLst/>
            <a:rect r="r" b="b" t="t" l="l"/>
            <a:pathLst>
              <a:path h="4371572" w="6549171">
                <a:moveTo>
                  <a:pt x="0" y="0"/>
                </a:moveTo>
                <a:lnTo>
                  <a:pt x="6549171" y="0"/>
                </a:lnTo>
                <a:lnTo>
                  <a:pt x="6549171" y="4371572"/>
                </a:lnTo>
                <a:lnTo>
                  <a:pt x="0" y="43715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10717" y="4084021"/>
            <a:ext cx="6664217" cy="4465026"/>
          </a:xfrm>
          <a:custGeom>
            <a:avLst/>
            <a:gdLst/>
            <a:ahLst/>
            <a:cxnLst/>
            <a:rect r="r" b="b" t="t" l="l"/>
            <a:pathLst>
              <a:path h="4465026" w="6664217">
                <a:moveTo>
                  <a:pt x="0" y="0"/>
                </a:moveTo>
                <a:lnTo>
                  <a:pt x="6664217" y="0"/>
                </a:lnTo>
                <a:lnTo>
                  <a:pt x="6664217" y="4465026"/>
                </a:lnTo>
                <a:lnTo>
                  <a:pt x="0" y="44650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32405" y="2217438"/>
            <a:ext cx="17752663" cy="3647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DT activity: Clothes repair</a:t>
            </a:r>
          </a:p>
          <a:p>
            <a:pPr algn="l">
              <a:lnSpc>
                <a:spcPts val="5823"/>
              </a:lnSpc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Teach children how to sew on a button or fix a hole in a sock. </a:t>
            </a:r>
          </a:p>
          <a:p>
            <a:pPr algn="l">
              <a:lnSpc>
                <a:spcPts val="5823"/>
              </a:lnSpc>
            </a:pPr>
          </a:p>
          <a:p>
            <a:pPr algn="l">
              <a:lnSpc>
                <a:spcPts val="5823"/>
              </a:lnSpc>
            </a:pPr>
          </a:p>
          <a:p>
            <a:pPr algn="l">
              <a:lnSpc>
                <a:spcPts val="5823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5103" y="4513231"/>
            <a:ext cx="1497929" cy="1497929"/>
          </a:xfrm>
          <a:custGeom>
            <a:avLst/>
            <a:gdLst/>
            <a:ahLst/>
            <a:cxnLst/>
            <a:rect r="r" b="b" t="t" l="l"/>
            <a:pathLst>
              <a:path h="1497929" w="1497929">
                <a:moveTo>
                  <a:pt x="0" y="0"/>
                </a:moveTo>
                <a:lnTo>
                  <a:pt x="1497929" y="0"/>
                </a:lnTo>
                <a:lnTo>
                  <a:pt x="1497929" y="1497929"/>
                </a:lnTo>
                <a:lnTo>
                  <a:pt x="0" y="1497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9618" y="7423167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5"/>
                </a:lnTo>
                <a:lnTo>
                  <a:pt x="0" y="1401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786872" y="1767257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3" y="0"/>
                </a:lnTo>
                <a:lnTo>
                  <a:pt x="1427083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97494" y="4692286"/>
            <a:ext cx="1429230" cy="1225565"/>
          </a:xfrm>
          <a:custGeom>
            <a:avLst/>
            <a:gdLst/>
            <a:ahLst/>
            <a:cxnLst/>
            <a:rect r="r" b="b" t="t" l="l"/>
            <a:pathLst>
              <a:path h="1225565" w="1429230">
                <a:moveTo>
                  <a:pt x="0" y="0"/>
                </a:moveTo>
                <a:lnTo>
                  <a:pt x="1429230" y="0"/>
                </a:lnTo>
                <a:lnTo>
                  <a:pt x="1429230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88711" y="7832974"/>
            <a:ext cx="1776584" cy="679543"/>
          </a:xfrm>
          <a:custGeom>
            <a:avLst/>
            <a:gdLst/>
            <a:ahLst/>
            <a:cxnLst/>
            <a:rect r="r" b="b" t="t" l="l"/>
            <a:pathLst>
              <a:path h="679543" w="1776584">
                <a:moveTo>
                  <a:pt x="0" y="0"/>
                </a:moveTo>
                <a:lnTo>
                  <a:pt x="1776584" y="0"/>
                </a:lnTo>
                <a:lnTo>
                  <a:pt x="1776584" y="679544"/>
                </a:lnTo>
                <a:lnTo>
                  <a:pt x="0" y="679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2640" y="1725495"/>
            <a:ext cx="1428017" cy="1378036"/>
          </a:xfrm>
          <a:custGeom>
            <a:avLst/>
            <a:gdLst/>
            <a:ahLst/>
            <a:cxnLst/>
            <a:rect r="r" b="b" t="t" l="l"/>
            <a:pathLst>
              <a:path h="1378036" w="1428017">
                <a:moveTo>
                  <a:pt x="0" y="0"/>
                </a:moveTo>
                <a:lnTo>
                  <a:pt x="1428017" y="0"/>
                </a:lnTo>
                <a:lnTo>
                  <a:pt x="1428017" y="1378036"/>
                </a:lnTo>
                <a:lnTo>
                  <a:pt x="0" y="13780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11471" y="212309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Lesson Prep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89911" y="7497965"/>
            <a:ext cx="349039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The knowledge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89911" y="1924535"/>
            <a:ext cx="263067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Vocabulary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36958" y="4668377"/>
            <a:ext cx="263067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Big question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777003" y="1842075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Discussion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38176" y="4549682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Task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77003" y="7354185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Extension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36958" y="2550193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Keywords that children need to understand and use during the lesson.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806130" y="5354754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A central question that sparks curiosity and frames the lesson’s theme.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806130" y="8206084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Essential facts and concepts children need to know.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179645" y="8125121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Optional tasks to deepen or stretch learning beyond the core lesson.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169674" y="5097038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To assess learning and give children time to practise independently.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083298" y="2550193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An opportunity for children to practice the knowledge learnt.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10121" y="2167011"/>
            <a:ext cx="17577879" cy="5971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63"/>
              </a:lnSpc>
            </a:pPr>
            <a:r>
              <a:rPr lang="en-US" sz="37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Art activity:</a:t>
            </a:r>
            <a:r>
              <a:rPr lang="en-US" sz="3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What can you create from a school shirt?</a:t>
            </a:r>
          </a:p>
          <a:p>
            <a:pPr algn="l">
              <a:lnSpc>
                <a:spcPts val="5263"/>
              </a:lnSpc>
            </a:pPr>
            <a:r>
              <a:rPr lang="en-US" sz="3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 unclaimed lost property or second-hand uniform items.</a:t>
            </a:r>
          </a:p>
          <a:p>
            <a:pPr algn="l">
              <a:lnSpc>
                <a:spcPts val="5263"/>
              </a:lnSpc>
            </a:pPr>
            <a:r>
              <a:rPr lang="en-US" sz="3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Children can either:</a:t>
            </a:r>
          </a:p>
          <a:p>
            <a:pPr algn="l" marL="811720" indent="-405860" lvl="1">
              <a:lnSpc>
                <a:spcPts val="5263"/>
              </a:lnSpc>
              <a:buFont typeface="Arial"/>
              <a:buChar char="•"/>
            </a:pPr>
            <a:r>
              <a:rPr lang="en-US" sz="3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Design something new from an old shirt (e.g. a bag, puppet, or costume), or</a:t>
            </a:r>
          </a:p>
          <a:p>
            <a:pPr algn="l" marL="811720" indent="-405860" lvl="1">
              <a:lnSpc>
                <a:spcPts val="5263"/>
              </a:lnSpc>
              <a:buFont typeface="Arial"/>
              <a:buChar char="•"/>
            </a:pPr>
            <a:r>
              <a:rPr lang="en-US" sz="3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Learn how to make bunting using fabric scraps.</a:t>
            </a:r>
          </a:p>
          <a:p>
            <a:pPr algn="l">
              <a:lnSpc>
                <a:spcPts val="5263"/>
              </a:lnSpc>
            </a:pPr>
            <a:r>
              <a:rPr lang="en-US" sz="3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activity helps children understand that old clothes can be turned into something new and useful, instead of being thrown away.</a:t>
            </a:r>
          </a:p>
          <a:p>
            <a:pPr algn="l">
              <a:lnSpc>
                <a:spcPts val="5263"/>
              </a:lnSpc>
            </a:pPr>
          </a:p>
          <a:p>
            <a:pPr algn="l">
              <a:lnSpc>
                <a:spcPts val="5263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4689674" y="7253278"/>
            <a:ext cx="9406440" cy="2292820"/>
          </a:xfrm>
          <a:custGeom>
            <a:avLst/>
            <a:gdLst/>
            <a:ahLst/>
            <a:cxnLst/>
            <a:rect r="r" b="b" t="t" l="l"/>
            <a:pathLst>
              <a:path h="2292820" w="9406440">
                <a:moveTo>
                  <a:pt x="0" y="0"/>
                </a:moveTo>
                <a:lnTo>
                  <a:pt x="9406440" y="0"/>
                </a:lnTo>
                <a:lnTo>
                  <a:pt x="9406440" y="2292820"/>
                </a:lnTo>
                <a:lnTo>
                  <a:pt x="0" y="22928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2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10121" y="2280628"/>
            <a:ext cx="16867758" cy="8781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Writing/art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Children will design and write a poster to advertise a new </a:t>
            </a:r>
            <a:r>
              <a:rPr lang="en-US" sz="4159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7" tooltip="https://www.nlwa.gov.uk/article/join-nlwa-school-uniform-exchange"/>
              </a:rPr>
              <a:t>School Uniform Reuse Shop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  <a:p>
            <a:pPr algn="l">
              <a:lnSpc>
                <a:spcPts val="5823"/>
              </a:lnSpc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Details to include:</a:t>
            </a:r>
          </a:p>
          <a:p>
            <a:pPr algn="l" marL="898078" indent="-449039" lvl="1">
              <a:lnSpc>
                <a:spcPts val="5823"/>
              </a:lnSpc>
              <a:buFont typeface="Arial"/>
              <a:buChar char="•"/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catchy name for the shop</a:t>
            </a:r>
          </a:p>
          <a:p>
            <a:pPr algn="l" marL="898078" indent="-449039" lvl="1">
              <a:lnSpc>
                <a:spcPts val="5823"/>
              </a:lnSpc>
              <a:buFont typeface="Arial"/>
              <a:buChar char="•"/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the shop does (e.g. sells second-hand uniforms, helps reduce waste)</a:t>
            </a:r>
          </a:p>
          <a:p>
            <a:pPr algn="l" marL="898078" indent="-449039" lvl="1">
              <a:lnSpc>
                <a:spcPts val="5823"/>
              </a:lnSpc>
              <a:buFont typeface="Arial"/>
              <a:buChar char="•"/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When and where it will open</a:t>
            </a:r>
          </a:p>
          <a:p>
            <a:pPr algn="l" marL="898078" indent="-449039" lvl="1">
              <a:lnSpc>
                <a:spcPts val="5823"/>
              </a:lnSpc>
              <a:buFont typeface="Arial"/>
              <a:buChar char="•"/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and when families can donate clothes</a:t>
            </a:r>
          </a:p>
          <a:p>
            <a:pPr algn="l">
              <a:lnSpc>
                <a:spcPts val="5823"/>
              </a:lnSpc>
            </a:pPr>
          </a:p>
          <a:p>
            <a:pPr algn="l">
              <a:lnSpc>
                <a:spcPts val="5823"/>
              </a:lnSpc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*Must be SLT/PTA approved</a:t>
            </a:r>
          </a:p>
          <a:p>
            <a:pPr algn="l">
              <a:lnSpc>
                <a:spcPts val="5823"/>
              </a:lnSpc>
            </a:pPr>
          </a:p>
          <a:p>
            <a:pPr algn="l">
              <a:lnSpc>
                <a:spcPts val="5823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2626786" y="6122657"/>
            <a:ext cx="3983906" cy="2654277"/>
          </a:xfrm>
          <a:custGeom>
            <a:avLst/>
            <a:gdLst/>
            <a:ahLst/>
            <a:cxnLst/>
            <a:rect r="r" b="b" t="t" l="l"/>
            <a:pathLst>
              <a:path h="2654277" w="3983906">
                <a:moveTo>
                  <a:pt x="0" y="0"/>
                </a:moveTo>
                <a:lnTo>
                  <a:pt x="3983906" y="0"/>
                </a:lnTo>
                <a:lnTo>
                  <a:pt x="3983906" y="2654277"/>
                </a:lnTo>
                <a:lnTo>
                  <a:pt x="0" y="26542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3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11471" y="232850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Key Words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05611" y="166542"/>
            <a:ext cx="1287439" cy="1242379"/>
          </a:xfrm>
          <a:custGeom>
            <a:avLst/>
            <a:gdLst/>
            <a:ahLst/>
            <a:cxnLst/>
            <a:rect r="r" b="b" t="t" l="l"/>
            <a:pathLst>
              <a:path h="1242379" w="1287439">
                <a:moveTo>
                  <a:pt x="0" y="0"/>
                </a:moveTo>
                <a:lnTo>
                  <a:pt x="1287439" y="0"/>
                </a:lnTo>
                <a:lnTo>
                  <a:pt x="1287439" y="1242378"/>
                </a:lnTo>
                <a:lnTo>
                  <a:pt x="0" y="12423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03120" y="2086407"/>
            <a:ext cx="2947388" cy="1967382"/>
          </a:xfrm>
          <a:custGeom>
            <a:avLst/>
            <a:gdLst/>
            <a:ahLst/>
            <a:cxnLst/>
            <a:rect r="r" b="b" t="t" l="l"/>
            <a:pathLst>
              <a:path h="1967382" w="2947388">
                <a:moveTo>
                  <a:pt x="0" y="0"/>
                </a:moveTo>
                <a:lnTo>
                  <a:pt x="2947388" y="0"/>
                </a:lnTo>
                <a:lnTo>
                  <a:pt x="2947388" y="1967382"/>
                </a:lnTo>
                <a:lnTo>
                  <a:pt x="0" y="19673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587533" y="2041398"/>
            <a:ext cx="2191638" cy="2057400"/>
          </a:xfrm>
          <a:custGeom>
            <a:avLst/>
            <a:gdLst/>
            <a:ahLst/>
            <a:cxnLst/>
            <a:rect r="r" b="b" t="t" l="l"/>
            <a:pathLst>
              <a:path h="2057400" w="2191638">
                <a:moveTo>
                  <a:pt x="0" y="0"/>
                </a:moveTo>
                <a:lnTo>
                  <a:pt x="2191638" y="0"/>
                </a:lnTo>
                <a:lnTo>
                  <a:pt x="21916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052235" y="1987594"/>
            <a:ext cx="2307147" cy="2307147"/>
          </a:xfrm>
          <a:custGeom>
            <a:avLst/>
            <a:gdLst/>
            <a:ahLst/>
            <a:cxnLst/>
            <a:rect r="r" b="b" t="t" l="l"/>
            <a:pathLst>
              <a:path h="2307147" w="2307147">
                <a:moveTo>
                  <a:pt x="0" y="0"/>
                </a:moveTo>
                <a:lnTo>
                  <a:pt x="2307147" y="0"/>
                </a:lnTo>
                <a:lnTo>
                  <a:pt x="2307147" y="2307147"/>
                </a:lnTo>
                <a:lnTo>
                  <a:pt x="0" y="23071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618739" y="2041398"/>
            <a:ext cx="3256952" cy="1954171"/>
          </a:xfrm>
          <a:custGeom>
            <a:avLst/>
            <a:gdLst/>
            <a:ahLst/>
            <a:cxnLst/>
            <a:rect r="r" b="b" t="t" l="l"/>
            <a:pathLst>
              <a:path h="1954171" w="3256952">
                <a:moveTo>
                  <a:pt x="0" y="0"/>
                </a:moveTo>
                <a:lnTo>
                  <a:pt x="3256952" y="0"/>
                </a:lnTo>
                <a:lnTo>
                  <a:pt x="3256952" y="1954172"/>
                </a:lnTo>
                <a:lnTo>
                  <a:pt x="0" y="1954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03120" y="5966927"/>
            <a:ext cx="3138597" cy="1773307"/>
          </a:xfrm>
          <a:custGeom>
            <a:avLst/>
            <a:gdLst/>
            <a:ahLst/>
            <a:cxnLst/>
            <a:rect r="r" b="b" t="t" l="l"/>
            <a:pathLst>
              <a:path h="1773307" w="3138597">
                <a:moveTo>
                  <a:pt x="0" y="0"/>
                </a:moveTo>
                <a:lnTo>
                  <a:pt x="3138597" y="0"/>
                </a:lnTo>
                <a:lnTo>
                  <a:pt x="3138597" y="1773307"/>
                </a:lnTo>
                <a:lnTo>
                  <a:pt x="0" y="1773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459612" y="5489816"/>
            <a:ext cx="2425773" cy="2104358"/>
          </a:xfrm>
          <a:custGeom>
            <a:avLst/>
            <a:gdLst/>
            <a:ahLst/>
            <a:cxnLst/>
            <a:rect r="r" b="b" t="t" l="l"/>
            <a:pathLst>
              <a:path h="2104358" w="2425773">
                <a:moveTo>
                  <a:pt x="0" y="0"/>
                </a:moveTo>
                <a:lnTo>
                  <a:pt x="2425773" y="0"/>
                </a:lnTo>
                <a:lnTo>
                  <a:pt x="2425773" y="2104358"/>
                </a:lnTo>
                <a:lnTo>
                  <a:pt x="0" y="21043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557508" y="5435581"/>
            <a:ext cx="3318183" cy="2210739"/>
          </a:xfrm>
          <a:custGeom>
            <a:avLst/>
            <a:gdLst/>
            <a:ahLst/>
            <a:cxnLst/>
            <a:rect r="r" b="b" t="t" l="l"/>
            <a:pathLst>
              <a:path h="2210739" w="3318183">
                <a:moveTo>
                  <a:pt x="0" y="0"/>
                </a:moveTo>
                <a:lnTo>
                  <a:pt x="3318183" y="0"/>
                </a:lnTo>
                <a:lnTo>
                  <a:pt x="3318183" y="2210739"/>
                </a:lnTo>
                <a:lnTo>
                  <a:pt x="0" y="221073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693795" y="5619884"/>
            <a:ext cx="3041556" cy="2026437"/>
          </a:xfrm>
          <a:custGeom>
            <a:avLst/>
            <a:gdLst/>
            <a:ahLst/>
            <a:cxnLst/>
            <a:rect r="r" b="b" t="t" l="l"/>
            <a:pathLst>
              <a:path h="2026437" w="3041556">
                <a:moveTo>
                  <a:pt x="0" y="0"/>
                </a:moveTo>
                <a:lnTo>
                  <a:pt x="3041556" y="0"/>
                </a:lnTo>
                <a:lnTo>
                  <a:pt x="3041556" y="2026436"/>
                </a:lnTo>
                <a:lnTo>
                  <a:pt x="0" y="202643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459612" y="7882453"/>
            <a:ext cx="2447479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patch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882829" y="4266374"/>
            <a:ext cx="3849669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resell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73942" y="8039149"/>
            <a:ext cx="3663733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donate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44915" y="7823123"/>
            <a:ext cx="4067152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biodegrade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957764" y="4219492"/>
            <a:ext cx="2238101" cy="1499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charity shop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323780" y="4266374"/>
            <a:ext cx="3713895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upcycle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557508" y="7823123"/>
            <a:ext cx="3663733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textile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382790" y="4209016"/>
            <a:ext cx="3713895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compost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11471" y="212309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Vocabulary task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291759" y="6079950"/>
            <a:ext cx="1901899" cy="762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54"/>
              </a:lnSpc>
            </a:pPr>
            <a:r>
              <a:rPr lang="en-US" sz="44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upcycle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563721" y="6162282"/>
            <a:ext cx="2361430" cy="747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8"/>
              </a:lnSpc>
            </a:pPr>
            <a:r>
              <a:rPr lang="en-US" sz="434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compost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46438" y="6152757"/>
            <a:ext cx="3403928" cy="76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09"/>
              </a:lnSpc>
            </a:pPr>
            <a:r>
              <a:rPr lang="en-US" sz="4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resell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440226" y="6023215"/>
            <a:ext cx="1823124" cy="1553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54"/>
              </a:lnSpc>
            </a:pPr>
            <a:r>
              <a:rPr lang="en-US" sz="44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charity shop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1816145"/>
            <a:ext cx="18061587" cy="914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8587" indent="-374294" lvl="1">
              <a:lnSpc>
                <a:spcPts val="8286"/>
              </a:lnSpc>
              <a:buAutoNum type="arabicPeriod" startAt="1"/>
            </a:pPr>
            <a:r>
              <a:rPr lang="en-US" sz="34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                              2.                                      3.                                4.                                    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24919" y="97172"/>
            <a:ext cx="1429230" cy="1225565"/>
          </a:xfrm>
          <a:custGeom>
            <a:avLst/>
            <a:gdLst/>
            <a:ahLst/>
            <a:cxnLst/>
            <a:rect r="r" b="b" t="t" l="l"/>
            <a:pathLst>
              <a:path h="1225565" w="1429230">
                <a:moveTo>
                  <a:pt x="0" y="0"/>
                </a:moveTo>
                <a:lnTo>
                  <a:pt x="1429231" y="0"/>
                </a:lnTo>
                <a:lnTo>
                  <a:pt x="1429231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24919" y="8880175"/>
            <a:ext cx="12552151" cy="65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0"/>
              </a:lnSpc>
            </a:pPr>
            <a:r>
              <a:rPr lang="en-US" b="true" sz="3835" u="sng">
                <a:solidFill>
                  <a:srgbClr val="31401C"/>
                </a:solidFill>
                <a:latin typeface="Lato Bold"/>
                <a:ea typeface="Lato Bold"/>
                <a:cs typeface="Lato Bold"/>
                <a:sym typeface="Lato Bold"/>
              </a:rPr>
              <a:t>Challenge</a:t>
            </a:r>
            <a:r>
              <a:rPr lang="en-US" sz="38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: Write a sentence using a new vocabulary word.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49100" y="3024307"/>
            <a:ext cx="2947388" cy="1967382"/>
          </a:xfrm>
          <a:custGeom>
            <a:avLst/>
            <a:gdLst/>
            <a:ahLst/>
            <a:cxnLst/>
            <a:rect r="r" b="b" t="t" l="l"/>
            <a:pathLst>
              <a:path h="1967382" w="2947388">
                <a:moveTo>
                  <a:pt x="0" y="0"/>
                </a:moveTo>
                <a:lnTo>
                  <a:pt x="2947388" y="0"/>
                </a:lnTo>
                <a:lnTo>
                  <a:pt x="2947388" y="1967382"/>
                </a:lnTo>
                <a:lnTo>
                  <a:pt x="0" y="19673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733513" y="2979298"/>
            <a:ext cx="2191638" cy="2057400"/>
          </a:xfrm>
          <a:custGeom>
            <a:avLst/>
            <a:gdLst/>
            <a:ahLst/>
            <a:cxnLst/>
            <a:rect r="r" b="b" t="t" l="l"/>
            <a:pathLst>
              <a:path h="2057400" w="2191638">
                <a:moveTo>
                  <a:pt x="0" y="0"/>
                </a:moveTo>
                <a:lnTo>
                  <a:pt x="2191638" y="0"/>
                </a:lnTo>
                <a:lnTo>
                  <a:pt x="21916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198215" y="2925493"/>
            <a:ext cx="2307147" cy="2307147"/>
          </a:xfrm>
          <a:custGeom>
            <a:avLst/>
            <a:gdLst/>
            <a:ahLst/>
            <a:cxnLst/>
            <a:rect r="r" b="b" t="t" l="l"/>
            <a:pathLst>
              <a:path h="2307147" w="2307147">
                <a:moveTo>
                  <a:pt x="0" y="0"/>
                </a:moveTo>
                <a:lnTo>
                  <a:pt x="2307147" y="0"/>
                </a:lnTo>
                <a:lnTo>
                  <a:pt x="2307147" y="2307147"/>
                </a:lnTo>
                <a:lnTo>
                  <a:pt x="0" y="23071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764719" y="2979298"/>
            <a:ext cx="3256952" cy="1954171"/>
          </a:xfrm>
          <a:custGeom>
            <a:avLst/>
            <a:gdLst/>
            <a:ahLst/>
            <a:cxnLst/>
            <a:rect r="r" b="b" t="t" l="l"/>
            <a:pathLst>
              <a:path h="1954171" w="3256952">
                <a:moveTo>
                  <a:pt x="0" y="0"/>
                </a:moveTo>
                <a:lnTo>
                  <a:pt x="3256952" y="0"/>
                </a:lnTo>
                <a:lnTo>
                  <a:pt x="3256952" y="1954171"/>
                </a:lnTo>
                <a:lnTo>
                  <a:pt x="0" y="19541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11471" y="212309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Vocabulary task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426879" y="6028082"/>
            <a:ext cx="1623839" cy="713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donate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304930" y="6051171"/>
            <a:ext cx="3436159" cy="697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8"/>
              </a:lnSpc>
            </a:pPr>
            <a:r>
              <a:rPr lang="en-US" sz="404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biodegradable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46438" y="6051171"/>
            <a:ext cx="3403928" cy="71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89"/>
              </a:lnSpc>
            </a:pPr>
            <a:r>
              <a:rPr lang="en-US" sz="41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patch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489164" y="6035266"/>
            <a:ext cx="1823124" cy="713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textile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1816145"/>
            <a:ext cx="18061587" cy="914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8587" indent="-374294" lvl="1">
              <a:lnSpc>
                <a:spcPts val="8286"/>
              </a:lnSpc>
              <a:buAutoNum type="arabicPeriod" startAt="1"/>
            </a:pPr>
            <a:r>
              <a:rPr lang="en-US" sz="34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                              2.                                      3.                                4.                                    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24919" y="97172"/>
            <a:ext cx="1429230" cy="1225565"/>
          </a:xfrm>
          <a:custGeom>
            <a:avLst/>
            <a:gdLst/>
            <a:ahLst/>
            <a:cxnLst/>
            <a:rect r="r" b="b" t="t" l="l"/>
            <a:pathLst>
              <a:path h="1225565" w="1429230">
                <a:moveTo>
                  <a:pt x="0" y="0"/>
                </a:moveTo>
                <a:lnTo>
                  <a:pt x="1429231" y="0"/>
                </a:lnTo>
                <a:lnTo>
                  <a:pt x="1429231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24919" y="8870650"/>
            <a:ext cx="12595926" cy="648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0"/>
              </a:lnSpc>
            </a:pPr>
            <a:r>
              <a:rPr lang="en-US" b="true" sz="3735" u="sng">
                <a:solidFill>
                  <a:srgbClr val="31401C"/>
                </a:solidFill>
                <a:latin typeface="Lato Bold"/>
                <a:ea typeface="Lato Bold"/>
                <a:cs typeface="Lato Bold"/>
                <a:sym typeface="Lato Bold"/>
              </a:rPr>
              <a:t>Challenge</a:t>
            </a:r>
            <a:r>
              <a:rPr lang="en-US" sz="37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: Write a sentence using a new vocabulary word.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25319" y="3268833"/>
            <a:ext cx="3138597" cy="1773307"/>
          </a:xfrm>
          <a:custGeom>
            <a:avLst/>
            <a:gdLst/>
            <a:ahLst/>
            <a:cxnLst/>
            <a:rect r="r" b="b" t="t" l="l"/>
            <a:pathLst>
              <a:path h="1773307" w="3138597">
                <a:moveTo>
                  <a:pt x="0" y="0"/>
                </a:moveTo>
                <a:lnTo>
                  <a:pt x="3138596" y="0"/>
                </a:lnTo>
                <a:lnTo>
                  <a:pt x="3138596" y="1773307"/>
                </a:lnTo>
                <a:lnTo>
                  <a:pt x="0" y="17733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481811" y="2791722"/>
            <a:ext cx="2425773" cy="2104358"/>
          </a:xfrm>
          <a:custGeom>
            <a:avLst/>
            <a:gdLst/>
            <a:ahLst/>
            <a:cxnLst/>
            <a:rect r="r" b="b" t="t" l="l"/>
            <a:pathLst>
              <a:path h="2104358" w="2425773">
                <a:moveTo>
                  <a:pt x="0" y="0"/>
                </a:moveTo>
                <a:lnTo>
                  <a:pt x="2425773" y="0"/>
                </a:lnTo>
                <a:lnTo>
                  <a:pt x="2425773" y="2104358"/>
                </a:lnTo>
                <a:lnTo>
                  <a:pt x="0" y="21043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579707" y="2737488"/>
            <a:ext cx="3318183" cy="2210739"/>
          </a:xfrm>
          <a:custGeom>
            <a:avLst/>
            <a:gdLst/>
            <a:ahLst/>
            <a:cxnLst/>
            <a:rect r="r" b="b" t="t" l="l"/>
            <a:pathLst>
              <a:path h="2210739" w="3318183">
                <a:moveTo>
                  <a:pt x="0" y="0"/>
                </a:moveTo>
                <a:lnTo>
                  <a:pt x="3318183" y="0"/>
                </a:lnTo>
                <a:lnTo>
                  <a:pt x="3318183" y="2210739"/>
                </a:lnTo>
                <a:lnTo>
                  <a:pt x="0" y="22107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715993" y="2921790"/>
            <a:ext cx="3041556" cy="2026437"/>
          </a:xfrm>
          <a:custGeom>
            <a:avLst/>
            <a:gdLst/>
            <a:ahLst/>
            <a:cxnLst/>
            <a:rect r="r" b="b" t="t" l="l"/>
            <a:pathLst>
              <a:path h="2026437" w="3041556">
                <a:moveTo>
                  <a:pt x="0" y="0"/>
                </a:moveTo>
                <a:lnTo>
                  <a:pt x="3041557" y="0"/>
                </a:lnTo>
                <a:lnTo>
                  <a:pt x="3041557" y="2026437"/>
                </a:lnTo>
                <a:lnTo>
                  <a:pt x="0" y="2026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636414" y="1408441"/>
            <a:ext cx="4230968" cy="7170911"/>
            <a:chOff x="0" y="0"/>
            <a:chExt cx="5641291" cy="95612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1060639"/>
              <a:ext cx="5641291" cy="8500576"/>
            </a:xfrm>
            <a:custGeom>
              <a:avLst/>
              <a:gdLst/>
              <a:ahLst/>
              <a:cxnLst/>
              <a:rect r="r" b="b" t="t" l="l"/>
              <a:pathLst>
                <a:path h="8500576" w="5641291">
                  <a:moveTo>
                    <a:pt x="0" y="0"/>
                  </a:moveTo>
                  <a:lnTo>
                    <a:pt x="5641291" y="0"/>
                  </a:lnTo>
                  <a:lnTo>
                    <a:pt x="5641291" y="8500576"/>
                  </a:lnTo>
                  <a:lnTo>
                    <a:pt x="0" y="8500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493688">
              <a:off x="2230646" y="189676"/>
              <a:ext cx="2775976" cy="1741925"/>
            </a:xfrm>
            <a:custGeom>
              <a:avLst/>
              <a:gdLst/>
              <a:ahLst/>
              <a:cxnLst/>
              <a:rect r="r" b="b" t="t" l="l"/>
              <a:pathLst>
                <a:path h="1741925" w="2775976">
                  <a:moveTo>
                    <a:pt x="0" y="0"/>
                  </a:moveTo>
                  <a:lnTo>
                    <a:pt x="2775976" y="0"/>
                  </a:lnTo>
                  <a:lnTo>
                    <a:pt x="2775976" y="1741925"/>
                  </a:lnTo>
                  <a:lnTo>
                    <a:pt x="0" y="1741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6432" t="0" r="0" b="-6432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602779" y="2121278"/>
              <a:ext cx="2435732" cy="1536726"/>
            </a:xfrm>
            <a:custGeom>
              <a:avLst/>
              <a:gdLst/>
              <a:ahLst/>
              <a:cxnLst/>
              <a:rect r="r" b="b" t="t" l="l"/>
              <a:pathLst>
                <a:path h="1536726" w="2435732">
                  <a:moveTo>
                    <a:pt x="0" y="0"/>
                  </a:moveTo>
                  <a:lnTo>
                    <a:pt x="2435733" y="0"/>
                  </a:lnTo>
                  <a:lnTo>
                    <a:pt x="2435733" y="1536726"/>
                  </a:lnTo>
                  <a:lnTo>
                    <a:pt x="0" y="1536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323811" y="2947583"/>
            <a:ext cx="4673104" cy="6921298"/>
            <a:chOff x="0" y="0"/>
            <a:chExt cx="6230806" cy="922839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1350367"/>
              <a:ext cx="6230806" cy="7878030"/>
            </a:xfrm>
            <a:custGeom>
              <a:avLst/>
              <a:gdLst/>
              <a:ahLst/>
              <a:cxnLst/>
              <a:rect r="r" b="b" t="t" l="l"/>
              <a:pathLst>
                <a:path h="7878030" w="6230806">
                  <a:moveTo>
                    <a:pt x="0" y="0"/>
                  </a:moveTo>
                  <a:lnTo>
                    <a:pt x="6230806" y="0"/>
                  </a:lnTo>
                  <a:lnTo>
                    <a:pt x="6230806" y="7878030"/>
                  </a:lnTo>
                  <a:lnTo>
                    <a:pt x="0" y="787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560156" y="3158403"/>
              <a:ext cx="2273077" cy="1599420"/>
            </a:xfrm>
            <a:custGeom>
              <a:avLst/>
              <a:gdLst/>
              <a:ahLst/>
              <a:cxnLst/>
              <a:rect r="r" b="b" t="t" l="l"/>
              <a:pathLst>
                <a:path h="1599420" w="2273077">
                  <a:moveTo>
                    <a:pt x="0" y="0"/>
                  </a:moveTo>
                  <a:lnTo>
                    <a:pt x="2273077" y="0"/>
                  </a:lnTo>
                  <a:lnTo>
                    <a:pt x="2273077" y="1599420"/>
                  </a:lnTo>
                  <a:lnTo>
                    <a:pt x="0" y="159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140674">
              <a:off x="1046095" y="97694"/>
              <a:ext cx="4841195" cy="3177584"/>
            </a:xfrm>
            <a:custGeom>
              <a:avLst/>
              <a:gdLst/>
              <a:ahLst/>
              <a:cxnLst/>
              <a:rect r="r" b="b" t="t" l="l"/>
              <a:pathLst>
                <a:path h="3177584" w="4841195">
                  <a:moveTo>
                    <a:pt x="0" y="0"/>
                  </a:moveTo>
                  <a:lnTo>
                    <a:pt x="4841195" y="0"/>
                  </a:lnTo>
                  <a:lnTo>
                    <a:pt x="4841195" y="3177585"/>
                  </a:lnTo>
                  <a:lnTo>
                    <a:pt x="0" y="3177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true" flipV="false" rot="0">
            <a:off x="7677541" y="0"/>
            <a:ext cx="6502113" cy="4941606"/>
          </a:xfrm>
          <a:custGeom>
            <a:avLst/>
            <a:gdLst/>
            <a:ahLst/>
            <a:cxnLst/>
            <a:rect r="r" b="b" t="t" l="l"/>
            <a:pathLst>
              <a:path h="4941606" w="6502113">
                <a:moveTo>
                  <a:pt x="6502113" y="0"/>
                </a:moveTo>
                <a:lnTo>
                  <a:pt x="0" y="0"/>
                </a:lnTo>
                <a:lnTo>
                  <a:pt x="0" y="4941606"/>
                </a:lnTo>
                <a:lnTo>
                  <a:pt x="6502113" y="4941606"/>
                </a:lnTo>
                <a:lnTo>
                  <a:pt x="650211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434865" y="6334701"/>
            <a:ext cx="9418269" cy="2613570"/>
          </a:xfrm>
          <a:custGeom>
            <a:avLst/>
            <a:gdLst/>
            <a:ahLst/>
            <a:cxnLst/>
            <a:rect r="r" b="b" t="t" l="l"/>
            <a:pathLst>
              <a:path h="2613570" w="9418269">
                <a:moveTo>
                  <a:pt x="0" y="0"/>
                </a:moveTo>
                <a:lnTo>
                  <a:pt x="9418270" y="0"/>
                </a:lnTo>
                <a:lnTo>
                  <a:pt x="9418270" y="2613570"/>
                </a:lnTo>
                <a:lnTo>
                  <a:pt x="0" y="261357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526147" y="1351291"/>
            <a:ext cx="4804901" cy="1426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1"/>
              </a:lnSpc>
              <a:spcBef>
                <a:spcPct val="0"/>
              </a:spcBef>
            </a:pPr>
            <a:r>
              <a:rPr lang="en-US" sz="274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Hi Ned! I was sad yesterday as my favourite top got a hole in. I had to throw it away!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68200" y="6651365"/>
            <a:ext cx="7562848" cy="1928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6"/>
              </a:lnSpc>
              <a:spcBef>
                <a:spcPct val="0"/>
              </a:spcBef>
            </a:pPr>
            <a:r>
              <a:rPr lang="en-US" sz="2747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Oh Nancy! You could have saved that top. I’ve got some great tips on fixing clothes. That way you never have to throw away your favourite top again! Let me show you...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011962" y="4864781"/>
            <a:ext cx="3830810" cy="4843553"/>
            <a:chOff x="0" y="0"/>
            <a:chExt cx="5107746" cy="645807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5107746" cy="6458070"/>
            </a:xfrm>
            <a:custGeom>
              <a:avLst/>
              <a:gdLst/>
              <a:ahLst/>
              <a:cxnLst/>
              <a:rect r="r" b="b" t="t" l="l"/>
              <a:pathLst>
                <a:path h="6458070" w="5107746">
                  <a:moveTo>
                    <a:pt x="5107746" y="0"/>
                  </a:moveTo>
                  <a:lnTo>
                    <a:pt x="0" y="0"/>
                  </a:lnTo>
                  <a:lnTo>
                    <a:pt x="0" y="6458070"/>
                  </a:lnTo>
                  <a:lnTo>
                    <a:pt x="5107746" y="6458070"/>
                  </a:lnTo>
                  <a:lnTo>
                    <a:pt x="510774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403053" y="1530651"/>
              <a:ext cx="1478505" cy="1895519"/>
            </a:xfrm>
            <a:custGeom>
              <a:avLst/>
              <a:gdLst/>
              <a:ahLst/>
              <a:cxnLst/>
              <a:rect r="r" b="b" t="t" l="l"/>
              <a:pathLst>
                <a:path h="1895519" w="1478505">
                  <a:moveTo>
                    <a:pt x="0" y="0"/>
                  </a:moveTo>
                  <a:lnTo>
                    <a:pt x="1478505" y="0"/>
                  </a:lnTo>
                  <a:lnTo>
                    <a:pt x="1478505" y="1895519"/>
                  </a:lnTo>
                  <a:lnTo>
                    <a:pt x="0" y="1895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0">
            <a:off x="877694" y="0"/>
            <a:ext cx="10349067" cy="7865291"/>
          </a:xfrm>
          <a:custGeom>
            <a:avLst/>
            <a:gdLst/>
            <a:ahLst/>
            <a:cxnLst/>
            <a:rect r="r" b="b" t="t" l="l"/>
            <a:pathLst>
              <a:path h="7865291" w="10349067">
                <a:moveTo>
                  <a:pt x="10349067" y="0"/>
                </a:moveTo>
                <a:lnTo>
                  <a:pt x="0" y="0"/>
                </a:lnTo>
                <a:lnTo>
                  <a:pt x="0" y="7865291"/>
                </a:lnTo>
                <a:lnTo>
                  <a:pt x="10349067" y="7865291"/>
                </a:lnTo>
                <a:lnTo>
                  <a:pt x="1034906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101839" y="1647254"/>
            <a:ext cx="7900776" cy="4165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Today we are going to learn what to do with clothes if they are damaged, if they don’t fit and if they can’t be reused!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5495" y="788901"/>
            <a:ext cx="898409" cy="1097294"/>
          </a:xfrm>
          <a:custGeom>
            <a:avLst/>
            <a:gdLst/>
            <a:ahLst/>
            <a:cxnLst/>
            <a:rect r="r" b="b" t="t" l="l"/>
            <a:pathLst>
              <a:path h="1097294" w="898409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203402" y="2188735"/>
            <a:ext cx="6532520" cy="4360457"/>
          </a:xfrm>
          <a:custGeom>
            <a:avLst/>
            <a:gdLst/>
            <a:ahLst/>
            <a:cxnLst/>
            <a:rect r="r" b="b" t="t" l="l"/>
            <a:pathLst>
              <a:path h="4360457" w="6532520">
                <a:moveTo>
                  <a:pt x="0" y="0"/>
                </a:moveTo>
                <a:lnTo>
                  <a:pt x="6532519" y="0"/>
                </a:lnTo>
                <a:lnTo>
                  <a:pt x="6532519" y="4360457"/>
                </a:lnTo>
                <a:lnTo>
                  <a:pt x="0" y="43604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If clothes break or get damaged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03402" y="7093021"/>
            <a:ext cx="15055898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can repair clothes by sewing on a missing button.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DAGyezJf-Kw</dc:identifier>
  <dcterms:modified xsi:type="dcterms:W3CDTF">2011-08-01T06:04:30Z</dcterms:modified>
  <cp:revision>1</cp:revision>
  <dc:title>Lesson 4: How can we repair our clothes?</dc:title>
</cp:coreProperties>
</file>