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embeddedFontLst>
    <p:embeddedFont>
      <p:font typeface="Lato" charset="1" panose="020F0502020204030203"/>
      <p:regular r:id="rId34"/>
    </p:embeddedFont>
    <p:embeddedFont>
      <p:font typeface="Lato Bold" charset="1" panose="020F0502020204030203"/>
      <p:regular r:id="rId35"/>
    </p:embeddedFont>
    <p:embeddedFont>
      <p:font typeface="Lato Italics" charset="1" panose="020F0502020204030203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notesMasters/notesMaster1.xml" Type="http://schemas.openxmlformats.org/officeDocument/2006/relationships/notesMaster"/><Relationship Id="rId38" Target="theme/theme2.xml" Type="http://schemas.openxmlformats.org/officeDocument/2006/relationships/theme"/><Relationship Id="rId39" Target="notesSlides/notesSlide1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2.xml" Type="http://schemas.openxmlformats.org/officeDocument/2006/relationships/notesSlide"/><Relationship Id="rId41" Target="notesSlides/notesSlide3.xml" Type="http://schemas.openxmlformats.org/officeDocument/2006/relationships/notesSlide"/><Relationship Id="rId42" Target="notesSlides/notesSlide4.xml" Type="http://schemas.openxmlformats.org/officeDocument/2006/relationships/notesSlide"/><Relationship Id="rId43" Target="notesSlides/notesSlide5.xml" Type="http://schemas.openxmlformats.org/officeDocument/2006/relationships/notesSlide"/><Relationship Id="rId44" Target="notesSlides/notesSlide6.xml" Type="http://schemas.openxmlformats.org/officeDocument/2006/relationships/notesSlide"/><Relationship Id="rId45" Target="notesSlides/notesSlide7.xml" Type="http://schemas.openxmlformats.org/officeDocument/2006/relationships/notesSlide"/><Relationship Id="rId46" Target="notesSlides/notesSlide8.xml" Type="http://schemas.openxmlformats.org/officeDocument/2006/relationships/notesSlide"/><Relationship Id="rId47" Target="notesSlides/notesSlide9.xml" Type="http://schemas.openxmlformats.org/officeDocument/2006/relationships/notesSlide"/><Relationship Id="rId48" Target="notesSlides/notesSlide10.xml" Type="http://schemas.openxmlformats.org/officeDocument/2006/relationships/notesSlide"/><Relationship Id="rId49" Target="notesSlides/notesSlide11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12.xml" Type="http://schemas.openxmlformats.org/officeDocument/2006/relationships/notesSlide"/><Relationship Id="rId51" Target="notesSlides/notesSlide13.xml" Type="http://schemas.openxmlformats.org/officeDocument/2006/relationships/notesSlide"/><Relationship Id="rId52" Target="notesSlides/notesSlide14.xml" Type="http://schemas.openxmlformats.org/officeDocument/2006/relationships/notesSlide"/><Relationship Id="rId53" Target="notesSlides/notesSlide15.xml" Type="http://schemas.openxmlformats.org/officeDocument/2006/relationships/notesSlide"/><Relationship Id="rId54" Target="notesSlides/notesSlide16.xml" Type="http://schemas.openxmlformats.org/officeDocument/2006/relationships/notesSlide"/><Relationship Id="rId55" Target="notesSlides/notesSlide17.xml" Type="http://schemas.openxmlformats.org/officeDocument/2006/relationships/notesSlide"/><Relationship Id="rId56" Target="notesSlides/notesSlide18.xml" Type="http://schemas.openxmlformats.org/officeDocument/2006/relationships/notesSlide"/><Relationship Id="rId57" Target="notesSlides/notesSlide19.xml" Type="http://schemas.openxmlformats.org/officeDocument/2006/relationships/notesSlide"/><Relationship Id="rId58" Target="notesSlides/notesSlide20.xml" Type="http://schemas.openxmlformats.org/officeDocument/2006/relationships/notesSlide"/><Relationship Id="rId59" Target="notesSlides/notesSlide21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22.xml" Type="http://schemas.openxmlformats.org/officeDocument/2006/relationships/notesSlide"/><Relationship Id="rId61" Target="notesSlides/notesSlide23.xml" Type="http://schemas.openxmlformats.org/officeDocument/2006/relationships/notesSlide"/><Relationship Id="rId62" Target="notesSlides/notesSlide24.xml" Type="http://schemas.openxmlformats.org/officeDocument/2006/relationships/notesSlide"/><Relationship Id="rId63" Target="notesSlides/notesSlide25.xml" Type="http://schemas.openxmlformats.org/officeDocument/2006/relationships/notes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Electricity: Energy that powers things like lights, machines, and devices.</a:t>
            </a:r>
          </a:p>
          <a:p>
            <a:r>
              <a:rPr lang="en-US"/>
              <a:t/>
            </a:r>
          </a:p>
          <a:p>
            <a:r>
              <a:rPr lang="en-US"/>
              <a:t>National grid: A network that carries electricity from power stations to homes and businesses.</a:t>
            </a:r>
          </a:p>
          <a:p>
            <a:r>
              <a:rPr lang="en-US"/>
              <a:t/>
            </a:r>
          </a:p>
          <a:p>
            <a:r>
              <a:rPr lang="en-US"/>
              <a:t>Boiler grate: A metal surface where waste burns.</a:t>
            </a:r>
          </a:p>
          <a:p>
            <a:r>
              <a:rPr lang="en-US"/>
              <a:t/>
            </a:r>
          </a:p>
          <a:p>
            <a:r>
              <a:rPr lang="en-US"/>
              <a:t>Turbine: A machine with blades that spin to make electricity when pushed by steam or gas.</a:t>
            </a:r>
          </a:p>
          <a:p>
            <a:r>
              <a:rPr lang="en-US"/>
              <a:t/>
            </a:r>
          </a:p>
          <a:p>
            <a:r>
              <a:rPr lang="en-US"/>
              <a:t>Energy from waste: Making electricity or heat by burning rubbish instead of sending it to landfill.</a:t>
            </a:r>
          </a:p>
          <a:p>
            <a:r>
              <a:rPr lang="en-US"/>
              <a:t/>
            </a:r>
          </a:p>
          <a:p>
            <a:r>
              <a:rPr lang="en-US"/>
              <a:t>Boiler: A large container that heats water or makes steam using heat from burning waste.</a:t>
            </a:r>
          </a:p>
          <a:p>
            <a:r>
              <a:rPr lang="en-US"/>
              <a:t/>
            </a:r>
          </a:p>
          <a:p>
            <a:r>
              <a:rPr lang="en-US"/>
              <a:t>Steam: Hot water turned into gas when heated.</a:t>
            </a:r>
          </a:p>
          <a:p>
            <a:r>
              <a:rPr lang="en-US"/>
              <a:t/>
            </a:r>
          </a:p>
          <a:p>
            <a:r>
              <a:rPr lang="en-US"/>
              <a:t>Bunker: A big storage area where waste is kept before burning.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Black bin bags are put outside homes and buisnesses. </a:t>
            </a:r>
          </a:p>
          <a:p>
            <a:r>
              <a:rPr lang="en-US"/>
              <a:t/>
            </a:r>
          </a:p>
          <a:p>
            <a:r>
              <a:rPr lang="en-US"/>
              <a:t>They are collected by a lorry. </a:t>
            </a:r>
          </a:p>
          <a:p>
            <a:r>
              <a:rPr lang="en-US"/>
              <a:t/>
            </a:r>
          </a:p>
          <a:p>
            <a:r>
              <a:rPr lang="en-US"/>
              <a:t>They are taken to London Energy.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video may be too advance for young learners so pauses may be necessary if watching.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 Landfill: Putting waste into the ground where it stays for a long time and can harm the environment.</a:t>
            </a:r>
          </a:p>
          <a:p>
            <a:r>
              <a:rPr lang="en-US"/>
              <a:t/>
            </a:r>
          </a:p>
          <a:p>
            <a:r>
              <a:rPr lang="en-US"/>
              <a:t>Energy from Waste: Burning waste to make electricity or heat. It reduces waste but can cause pollution.</a:t>
            </a:r>
          </a:p>
          <a:p>
            <a:r>
              <a:rPr lang="en-US"/>
              <a:t/>
            </a:r>
          </a:p>
          <a:p>
            <a:r>
              <a:rPr lang="en-US"/>
              <a:t>Recycling: Turning old materials into new things so they can be used again instead of thrown away.</a:t>
            </a:r>
          </a:p>
          <a:p>
            <a:r>
              <a:rPr lang="en-US"/>
              <a:t/>
            </a:r>
          </a:p>
          <a:p>
            <a:r>
              <a:rPr lang="en-US"/>
              <a:t>Reuse: Using items again without changing them, like refilling a water bottle or donating clothes.</a:t>
            </a:r>
          </a:p>
          <a:p>
            <a:r>
              <a:rPr lang="en-US"/>
              <a:t/>
            </a:r>
          </a:p>
          <a:p>
            <a:r>
              <a:rPr lang="en-US"/>
              <a:t>Prevention: Stopping waste before it happens by using less and choosing things that last longer.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= electricity</a:t>
            </a:r>
          </a:p>
          <a:p>
            <a:r>
              <a:rPr lang="en-US"/>
              <a:t>2 = national grid</a:t>
            </a:r>
          </a:p>
          <a:p>
            <a:r>
              <a:rPr lang="en-US"/>
              <a:t>3 = boiler grate</a:t>
            </a:r>
          </a:p>
          <a:p>
            <a:r>
              <a:rPr lang="en-US"/>
              <a:t>4 = turbine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Discussion 1</a:t>
            </a:r>
          </a:p>
          <a:p>
            <a:r>
              <a:rPr lang="en-US"/>
              <a:t/>
            </a:r>
          </a:p>
          <a:p>
            <a:r>
              <a:rPr lang="en-US"/>
              <a:t>- Read question to children twice</a:t>
            </a:r>
          </a:p>
          <a:p>
            <a:r>
              <a:rPr lang="en-US"/>
              <a:t>- Give children a moment to think about the question </a:t>
            </a:r>
          </a:p>
          <a:p>
            <a:r>
              <a:rPr lang="en-US"/>
              <a:t>- In partners, get children to share their thoughts using sentence stem 'To reduce this we can...'</a:t>
            </a:r>
          </a:p>
          <a:p>
            <a:r>
              <a:rPr lang="en-US"/>
              <a:t>-Give children 2 minutes in partners to discuss their opinions</a:t>
            </a:r>
          </a:p>
          <a:p>
            <a:r>
              <a:rPr lang="en-US"/>
              <a:t>- Listen in to discussion. Spotlight two children</a:t>
            </a:r>
          </a:p>
          <a:p>
            <a:r>
              <a:rPr lang="en-US"/>
              <a:t/>
            </a:r>
          </a:p>
          <a:p>
            <a:r>
              <a:rPr lang="en-US"/>
              <a:t>Repeat with question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=energy from waste</a:t>
            </a:r>
          </a:p>
          <a:p>
            <a:r>
              <a:rPr lang="en-US"/>
              <a:t>2 = boiler</a:t>
            </a:r>
          </a:p>
          <a:p>
            <a:r>
              <a:rPr lang="en-US"/>
              <a:t>3 = steam</a:t>
            </a:r>
          </a:p>
          <a:p>
            <a:r>
              <a:rPr lang="en-US"/>
              <a:t>4 = bunker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Explicitly teach children what goes in the rubbish bin.</a:t>
            </a:r>
          </a:p>
          <a:p>
            <a:r>
              <a:rPr lang="en-US"/>
              <a:t/>
            </a:r>
          </a:p>
          <a:p>
            <a:r>
              <a:rPr lang="en-US"/>
              <a:t>You could have an actual bin with examples to bring this to life.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Parnter task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Teach children why these items go in the rubbish.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Assessment for learning - partner task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51.png" Type="http://schemas.openxmlformats.org/officeDocument/2006/relationships/image"/><Relationship Id="rId12" Target="../media/image52.svg" Type="http://schemas.openxmlformats.org/officeDocument/2006/relationships/image"/><Relationship Id="rId13" Target="../media/image53.png" Type="http://schemas.openxmlformats.org/officeDocument/2006/relationships/image"/><Relationship Id="rId14" Target="../media/image54.png" Type="http://schemas.openxmlformats.org/officeDocument/2006/relationships/image"/><Relationship Id="rId15" Target="../media/image55.svg" Type="http://schemas.openxmlformats.org/officeDocument/2006/relationships/image"/><Relationship Id="rId16" Target="../media/image56.png" Type="http://schemas.openxmlformats.org/officeDocument/2006/relationships/image"/><Relationship Id="rId17" Target="../media/image57.svg" Type="http://schemas.openxmlformats.org/officeDocument/2006/relationships/image"/><Relationship Id="rId18" Target="../media/image58.png" Type="http://schemas.openxmlformats.org/officeDocument/2006/relationships/image"/><Relationship Id="rId19" Target="../media/image59.svg" Type="http://schemas.openxmlformats.org/officeDocument/2006/relationships/image"/><Relationship Id="rId2" Target="../notesSlides/notesSlide7.xml" Type="http://schemas.openxmlformats.org/officeDocument/2006/relationships/notesSlide"/><Relationship Id="rId20" Target="../media/image60.png" Type="http://schemas.openxmlformats.org/officeDocument/2006/relationships/image"/><Relationship Id="rId21" Target="../media/image61.png" Type="http://schemas.openxmlformats.org/officeDocument/2006/relationships/image"/><Relationship Id="rId22" Target="../media/image11.png" Type="http://schemas.openxmlformats.org/officeDocument/2006/relationships/image"/><Relationship Id="rId23" Target="../media/image12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51.png" Type="http://schemas.openxmlformats.org/officeDocument/2006/relationships/image"/><Relationship Id="rId12" Target="../media/image52.svg" Type="http://schemas.openxmlformats.org/officeDocument/2006/relationships/image"/><Relationship Id="rId13" Target="../media/image53.png" Type="http://schemas.openxmlformats.org/officeDocument/2006/relationships/image"/><Relationship Id="rId14" Target="../media/image54.png" Type="http://schemas.openxmlformats.org/officeDocument/2006/relationships/image"/><Relationship Id="rId15" Target="../media/image55.svg" Type="http://schemas.openxmlformats.org/officeDocument/2006/relationships/image"/><Relationship Id="rId16" Target="../media/image56.png" Type="http://schemas.openxmlformats.org/officeDocument/2006/relationships/image"/><Relationship Id="rId17" Target="../media/image57.svg" Type="http://schemas.openxmlformats.org/officeDocument/2006/relationships/image"/><Relationship Id="rId18" Target="../media/image58.png" Type="http://schemas.openxmlformats.org/officeDocument/2006/relationships/image"/><Relationship Id="rId19" Target="../media/image59.svg" Type="http://schemas.openxmlformats.org/officeDocument/2006/relationships/image"/><Relationship Id="rId2" Target="../notesSlides/notesSlide8.xml" Type="http://schemas.openxmlformats.org/officeDocument/2006/relationships/notesSlide"/><Relationship Id="rId20" Target="../media/image60.png" Type="http://schemas.openxmlformats.org/officeDocument/2006/relationships/image"/><Relationship Id="rId21" Target="../media/image61.png" Type="http://schemas.openxmlformats.org/officeDocument/2006/relationships/image"/><Relationship Id="rId22" Target="../media/image11.png" Type="http://schemas.openxmlformats.org/officeDocument/2006/relationships/image"/><Relationship Id="rId23" Target="../media/image12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11" Target="../media/image64.png" Type="http://schemas.openxmlformats.org/officeDocument/2006/relationships/image"/><Relationship Id="rId12" Target="../media/image65.svg" Type="http://schemas.openxmlformats.org/officeDocument/2006/relationships/image"/><Relationship Id="rId13" Target="../media/image66.png" Type="http://schemas.openxmlformats.org/officeDocument/2006/relationships/image"/><Relationship Id="rId14" Target="../media/image67.svg" Type="http://schemas.openxmlformats.org/officeDocument/2006/relationships/image"/><Relationship Id="rId15" Target="../media/image68.png" Type="http://schemas.openxmlformats.org/officeDocument/2006/relationships/image"/><Relationship Id="rId16" Target="../media/image69.svg" Type="http://schemas.openxmlformats.org/officeDocument/2006/relationships/image"/><Relationship Id="rId17" Target="../media/image70.png" Type="http://schemas.openxmlformats.org/officeDocument/2006/relationships/image"/><Relationship Id="rId18" Target="../media/image71.svg" Type="http://schemas.openxmlformats.org/officeDocument/2006/relationships/image"/><Relationship Id="rId19" Target="../media/image72.png" Type="http://schemas.openxmlformats.org/officeDocument/2006/relationships/image"/><Relationship Id="rId2" Target="../notesSlides/notesSlide9.xml" Type="http://schemas.openxmlformats.org/officeDocument/2006/relationships/notesSlide"/><Relationship Id="rId20" Target="../media/image73.svg" Type="http://schemas.openxmlformats.org/officeDocument/2006/relationships/image"/><Relationship Id="rId21" Target="../media/image74.png" Type="http://schemas.openxmlformats.org/officeDocument/2006/relationships/image"/><Relationship Id="rId22" Target="../media/image75.svg" Type="http://schemas.openxmlformats.org/officeDocument/2006/relationships/image"/><Relationship Id="rId23" Target="../media/image76.png" Type="http://schemas.openxmlformats.org/officeDocument/2006/relationships/image"/><Relationship Id="rId24" Target="../media/image77.svg" Type="http://schemas.openxmlformats.org/officeDocument/2006/relationships/image"/><Relationship Id="rId25" Target="../media/image78.png" Type="http://schemas.openxmlformats.org/officeDocument/2006/relationships/image"/><Relationship Id="rId26" Target="../media/image79.png" Type="http://schemas.openxmlformats.org/officeDocument/2006/relationships/image"/><Relationship Id="rId27" Target="../media/image80.svg" Type="http://schemas.openxmlformats.org/officeDocument/2006/relationships/image"/><Relationship Id="rId28" Target="../media/image81.png" Type="http://schemas.openxmlformats.org/officeDocument/2006/relationships/image"/><Relationship Id="rId29" Target="../media/image82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62.png" Type="http://schemas.openxmlformats.org/officeDocument/2006/relationships/image"/><Relationship Id="rId8" Target="../media/image63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svg" Type="http://schemas.openxmlformats.org/officeDocument/2006/relationships/image"/><Relationship Id="rId12" Target="../media/image86.png" Type="http://schemas.openxmlformats.org/officeDocument/2006/relationships/image"/><Relationship Id="rId13" Target="../media/image87.svg" Type="http://schemas.openxmlformats.org/officeDocument/2006/relationships/image"/><Relationship Id="rId14" Target="../media/image88.png" Type="http://schemas.openxmlformats.org/officeDocument/2006/relationships/image"/><Relationship Id="rId15" Target="../media/image89.svg" Type="http://schemas.openxmlformats.org/officeDocument/2006/relationships/image"/><Relationship Id="rId16" Target="../media/image90.png" Type="http://schemas.openxmlformats.org/officeDocument/2006/relationships/image"/><Relationship Id="rId17" Target="../media/image91.svg" Type="http://schemas.openxmlformats.org/officeDocument/2006/relationships/image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83.jpeg" Type="http://schemas.openxmlformats.org/officeDocument/2006/relationships/image"/><Relationship Id="rId8" Target="../media/image84.png" Type="http://schemas.openxmlformats.org/officeDocument/2006/relationships/image"/><Relationship Id="rId9" Target="../media/image85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3.png" Type="http://schemas.openxmlformats.org/officeDocument/2006/relationships/image"/><Relationship Id="rId11" Target="../media/image32.png" Type="http://schemas.openxmlformats.org/officeDocument/2006/relationships/image"/><Relationship Id="rId12" Target="../media/image94.png" Type="http://schemas.openxmlformats.org/officeDocument/2006/relationships/image"/><Relationship Id="rId2" Target="../notesSlides/notesSlide1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86.png" Type="http://schemas.openxmlformats.org/officeDocument/2006/relationships/image"/><Relationship Id="rId8" Target="../media/image87.svg" Type="http://schemas.openxmlformats.org/officeDocument/2006/relationships/image"/><Relationship Id="rId9" Target="../media/image9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4.png" Type="http://schemas.openxmlformats.org/officeDocument/2006/relationships/image"/><Relationship Id="rId11" Target="../media/image13.png" Type="http://schemas.openxmlformats.org/officeDocument/2006/relationships/image"/><Relationship Id="rId12" Target="../media/image14.svg" Type="http://schemas.openxmlformats.org/officeDocument/2006/relationships/image"/><Relationship Id="rId2" Target="../notesSlides/notesSlide12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86.png" Type="http://schemas.openxmlformats.org/officeDocument/2006/relationships/image"/><Relationship Id="rId6" Target="../media/image87.svg" Type="http://schemas.openxmlformats.org/officeDocument/2006/relationships/image"/><Relationship Id="rId7" Target="../media/image92.png" Type="http://schemas.openxmlformats.org/officeDocument/2006/relationships/image"/><Relationship Id="rId8" Target="../media/image93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6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13" Target="../media/image97.png" Type="http://schemas.openxmlformats.org/officeDocument/2006/relationships/image"/><Relationship Id="rId14" Target="../media/image98.png" Type="http://schemas.openxmlformats.org/officeDocument/2006/relationships/image"/><Relationship Id="rId2" Target="../notesSlides/notesSlide1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86.png" Type="http://schemas.openxmlformats.org/officeDocument/2006/relationships/image"/><Relationship Id="rId8" Target="../media/image87.svg" Type="http://schemas.openxmlformats.org/officeDocument/2006/relationships/image"/><Relationship Id="rId9" Target="../media/image95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97.png" Type="http://schemas.openxmlformats.org/officeDocument/2006/relationships/image"/><Relationship Id="rId12" Target="../media/image98.pn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2" Target="../notesSlides/notesSlide14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86.png" Type="http://schemas.openxmlformats.org/officeDocument/2006/relationships/image"/><Relationship Id="rId6" Target="../media/image87.svg" Type="http://schemas.openxmlformats.org/officeDocument/2006/relationships/image"/><Relationship Id="rId7" Target="../media/image95.png" Type="http://schemas.openxmlformats.org/officeDocument/2006/relationships/image"/><Relationship Id="rId8" Target="../media/image96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9.png" Type="http://schemas.openxmlformats.org/officeDocument/2006/relationships/image"/><Relationship Id="rId11" Target="../media/image100.png" Type="http://schemas.openxmlformats.org/officeDocument/2006/relationships/image"/><Relationship Id="rId12" Target="../media/image101.png" Type="http://schemas.openxmlformats.org/officeDocument/2006/relationships/image"/><Relationship Id="rId2" Target="../notesSlides/notesSlide15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86.png" Type="http://schemas.openxmlformats.org/officeDocument/2006/relationships/image"/><Relationship Id="rId8" Target="../media/image87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9.png" Type="http://schemas.openxmlformats.org/officeDocument/2006/relationships/image"/><Relationship Id="rId11" Target="../media/image100.png" Type="http://schemas.openxmlformats.org/officeDocument/2006/relationships/image"/><Relationship Id="rId12" Target="../media/image101.png" Type="http://schemas.openxmlformats.org/officeDocument/2006/relationships/image"/><Relationship Id="rId2" Target="../notesSlides/notesSlide16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86.png" Type="http://schemas.openxmlformats.org/officeDocument/2006/relationships/image"/><Relationship Id="rId8" Target="../media/image87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102.jpeg" Type="http://schemas.openxmlformats.org/officeDocument/2006/relationships/image"/><Relationship Id="rId4" Target="../media/VAGi0VlIZAk.mp4" Type="http://schemas.openxmlformats.org/officeDocument/2006/relationships/video"/><Relationship Id="rId5" Target="../media/VAGi0VlIZAk.mp4" Type="http://schemas.microsoft.com/office/2007/relationships/media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11" Target="../media/image43.png" Type="http://schemas.openxmlformats.org/officeDocument/2006/relationships/image"/><Relationship Id="rId12" Target="../media/image44.svg" Type="http://schemas.openxmlformats.org/officeDocument/2006/relationships/image"/><Relationship Id="rId13" Target="../media/image45.png" Type="http://schemas.openxmlformats.org/officeDocument/2006/relationships/image"/><Relationship Id="rId14" Target="../media/image46.svg" Type="http://schemas.openxmlformats.org/officeDocument/2006/relationships/image"/><Relationship Id="rId15" Target="../media/image47.png" Type="http://schemas.openxmlformats.org/officeDocument/2006/relationships/image"/><Relationship Id="rId16" Target="../media/image48.svg" Type="http://schemas.openxmlformats.org/officeDocument/2006/relationships/image"/><Relationship Id="rId2" Target="../notesSlides/notesSlide18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svg" Type="http://schemas.openxmlformats.org/officeDocument/2006/relationships/image"/><Relationship Id="rId12" Target="../media/image83.jpeg" Type="http://schemas.openxmlformats.org/officeDocument/2006/relationships/image"/><Relationship Id="rId13" Target="../media/image84.png" Type="http://schemas.openxmlformats.org/officeDocument/2006/relationships/image"/><Relationship Id="rId14" Target="../media/image85.svg" Type="http://schemas.openxmlformats.org/officeDocument/2006/relationships/image"/><Relationship Id="rId2" Target="../notesSlides/notesSlide19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03.pn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47.png" Type="http://schemas.openxmlformats.org/officeDocument/2006/relationships/image"/><Relationship Id="rId9" Target="../media/image48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104.png" Type="http://schemas.openxmlformats.org/officeDocument/2006/relationships/image"/><Relationship Id="rId12" Target="../media/image105.png" Type="http://schemas.openxmlformats.org/officeDocument/2006/relationships/image"/><Relationship Id="rId13" Target="../media/image106.svg" Type="http://schemas.openxmlformats.org/officeDocument/2006/relationships/image"/><Relationship Id="rId14" Target="../media/image107.png" Type="http://schemas.openxmlformats.org/officeDocument/2006/relationships/image"/><Relationship Id="rId15" Target="../media/image108.png" Type="http://schemas.openxmlformats.org/officeDocument/2006/relationships/image"/><Relationship Id="rId16" Target="../media/image109.svg" Type="http://schemas.openxmlformats.org/officeDocument/2006/relationships/image"/><Relationship Id="rId2" Target="../notesSlides/notesSlide20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62.png" Type="http://schemas.openxmlformats.org/officeDocument/2006/relationships/image"/><Relationship Id="rId8" Target="../media/image63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104.png" Type="http://schemas.openxmlformats.org/officeDocument/2006/relationships/image"/><Relationship Id="rId12" Target="../media/image105.png" Type="http://schemas.openxmlformats.org/officeDocument/2006/relationships/image"/><Relationship Id="rId13" Target="../media/image106.svg" Type="http://schemas.openxmlformats.org/officeDocument/2006/relationships/image"/><Relationship Id="rId14" Target="../media/image107.png" Type="http://schemas.openxmlformats.org/officeDocument/2006/relationships/image"/><Relationship Id="rId15" Target="../media/image108.png" Type="http://schemas.openxmlformats.org/officeDocument/2006/relationships/image"/><Relationship Id="rId16" Target="../media/image109.svg" Type="http://schemas.openxmlformats.org/officeDocument/2006/relationships/image"/><Relationship Id="rId17" Target="../media/image13.png" Type="http://schemas.openxmlformats.org/officeDocument/2006/relationships/image"/><Relationship Id="rId18" Target="../media/image14.svg" Type="http://schemas.openxmlformats.org/officeDocument/2006/relationships/image"/><Relationship Id="rId2" Target="../notesSlides/notesSlide2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62.png" Type="http://schemas.openxmlformats.org/officeDocument/2006/relationships/image"/><Relationship Id="rId8" Target="../media/image63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110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11.png" Type="http://schemas.openxmlformats.org/officeDocument/2006/relationships/image"/><Relationship Id="rId8" Target="../media/image112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6.jpeg" Type="http://schemas.openxmlformats.org/officeDocument/2006/relationships/image"/><Relationship Id="rId11" Target="../media/image117.png" Type="http://schemas.openxmlformats.org/officeDocument/2006/relationships/image"/><Relationship Id="rId12" Target="../media/image118.svg" Type="http://schemas.openxmlformats.org/officeDocument/2006/relationships/image"/><Relationship Id="rId2" Target="../notesSlides/notesSlide24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13.jpeg" Type="http://schemas.openxmlformats.org/officeDocument/2006/relationships/image"/><Relationship Id="rId8" Target="../media/image114.jpeg" Type="http://schemas.openxmlformats.org/officeDocument/2006/relationships/image"/><Relationship Id="rId9" Target="../media/image115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5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19.png" Type="http://schemas.openxmlformats.org/officeDocument/2006/relationships/image"/><Relationship Id="rId8" Target="../media/image12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13" Target="../media/image27.png" Type="http://schemas.openxmlformats.org/officeDocument/2006/relationships/image"/><Relationship Id="rId14" Target="../media/image28.svg" Type="http://schemas.openxmlformats.org/officeDocument/2006/relationships/image"/><Relationship Id="rId15" Target="../media/image29.png" Type="http://schemas.openxmlformats.org/officeDocument/2006/relationships/image"/><Relationship Id="rId16" Target="../media/image30.png" Type="http://schemas.openxmlformats.org/officeDocument/2006/relationships/image"/><Relationship Id="rId17" Target="../media/image31.svg" Type="http://schemas.openxmlformats.org/officeDocument/2006/relationships/image"/><Relationship Id="rId18" Target="../media/image32.png" Type="http://schemas.openxmlformats.org/officeDocument/2006/relationships/image"/><Relationship Id="rId19" Target="../media/image33.png" Type="http://schemas.openxmlformats.org/officeDocument/2006/relationships/image"/><Relationship Id="rId2" Target="../notesSlides/notesSlide1.xml" Type="http://schemas.openxmlformats.org/officeDocument/2006/relationships/notesSlide"/><Relationship Id="rId20" Target="../media/image34.sv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30.png" Type="http://schemas.openxmlformats.org/officeDocument/2006/relationships/image"/><Relationship Id="rId12" Target="../media/image31.svg" Type="http://schemas.openxmlformats.org/officeDocument/2006/relationships/image"/><Relationship Id="rId13" Target="../media/image32.pn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1.png" Type="http://schemas.openxmlformats.org/officeDocument/2006/relationships/image"/><Relationship Id="rId6" Target="../media/image2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29.pn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1.png" Type="http://schemas.openxmlformats.org/officeDocument/2006/relationships/image"/><Relationship Id="rId6" Target="../media/image2.pn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svg" Type="http://schemas.openxmlformats.org/officeDocument/2006/relationships/image"/><Relationship Id="rId11" Target="../media/image43.png" Type="http://schemas.openxmlformats.org/officeDocument/2006/relationships/image"/><Relationship Id="rId12" Target="../media/image44.svg" Type="http://schemas.openxmlformats.org/officeDocument/2006/relationships/image"/><Relationship Id="rId13" Target="../media/image45.png" Type="http://schemas.openxmlformats.org/officeDocument/2006/relationships/image"/><Relationship Id="rId14" Target="../media/image46.svg" Type="http://schemas.openxmlformats.org/officeDocument/2006/relationships/image"/><Relationship Id="rId15" Target="../media/image47.png" Type="http://schemas.openxmlformats.org/officeDocument/2006/relationships/image"/><Relationship Id="rId16" Target="../media/image48.svg" Type="http://schemas.openxmlformats.org/officeDocument/2006/relationships/image"/><Relationship Id="rId17" Target="../media/image49.png" Type="http://schemas.openxmlformats.org/officeDocument/2006/relationships/image"/><Relationship Id="rId18" Target="../media/image50.svg" Type="http://schemas.openxmlformats.org/officeDocument/2006/relationships/image"/><Relationship Id="rId19" Target="../media/image1.png" Type="http://schemas.openxmlformats.org/officeDocument/2006/relationships/image"/><Relationship Id="rId2" Target="../notesSlides/notesSlide4.xml" Type="http://schemas.openxmlformats.org/officeDocument/2006/relationships/notesSlide"/><Relationship Id="rId20" Target="../media/image2.pn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51.png" Type="http://schemas.openxmlformats.org/officeDocument/2006/relationships/image"/><Relationship Id="rId12" Target="../media/image52.svg" Type="http://schemas.openxmlformats.org/officeDocument/2006/relationships/image"/><Relationship Id="rId13" Target="../media/image53.png" Type="http://schemas.openxmlformats.org/officeDocument/2006/relationships/image"/><Relationship Id="rId14" Target="../media/image54.png" Type="http://schemas.openxmlformats.org/officeDocument/2006/relationships/image"/><Relationship Id="rId15" Target="../media/image55.svg" Type="http://schemas.openxmlformats.org/officeDocument/2006/relationships/image"/><Relationship Id="rId16" Target="../media/image56.png" Type="http://schemas.openxmlformats.org/officeDocument/2006/relationships/image"/><Relationship Id="rId17" Target="../media/image57.svg" Type="http://schemas.openxmlformats.org/officeDocument/2006/relationships/image"/><Relationship Id="rId18" Target="../media/image58.png" Type="http://schemas.openxmlformats.org/officeDocument/2006/relationships/image"/><Relationship Id="rId19" Target="../media/image59.svg" Type="http://schemas.openxmlformats.org/officeDocument/2006/relationships/image"/><Relationship Id="rId2" Target="../notesSlides/notesSlide5.xml" Type="http://schemas.openxmlformats.org/officeDocument/2006/relationships/notesSlide"/><Relationship Id="rId20" Target="../media/image60.png" Type="http://schemas.openxmlformats.org/officeDocument/2006/relationships/image"/><Relationship Id="rId21" Target="../media/image61.png" Type="http://schemas.openxmlformats.org/officeDocument/2006/relationships/image"/><Relationship Id="rId22" Target="../media/image11.png" Type="http://schemas.openxmlformats.org/officeDocument/2006/relationships/image"/><Relationship Id="rId23" Target="../media/image12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51.png" Type="http://schemas.openxmlformats.org/officeDocument/2006/relationships/image"/><Relationship Id="rId12" Target="../media/image52.svg" Type="http://schemas.openxmlformats.org/officeDocument/2006/relationships/image"/><Relationship Id="rId13" Target="../media/image53.png" Type="http://schemas.openxmlformats.org/officeDocument/2006/relationships/image"/><Relationship Id="rId14" Target="../media/image54.png" Type="http://schemas.openxmlformats.org/officeDocument/2006/relationships/image"/><Relationship Id="rId15" Target="../media/image55.svg" Type="http://schemas.openxmlformats.org/officeDocument/2006/relationships/image"/><Relationship Id="rId16" Target="../media/image56.png" Type="http://schemas.openxmlformats.org/officeDocument/2006/relationships/image"/><Relationship Id="rId17" Target="../media/image57.svg" Type="http://schemas.openxmlformats.org/officeDocument/2006/relationships/image"/><Relationship Id="rId18" Target="../media/image58.png" Type="http://schemas.openxmlformats.org/officeDocument/2006/relationships/image"/><Relationship Id="rId19" Target="../media/image59.svg" Type="http://schemas.openxmlformats.org/officeDocument/2006/relationships/image"/><Relationship Id="rId2" Target="../notesSlides/notesSlide6.xml" Type="http://schemas.openxmlformats.org/officeDocument/2006/relationships/notesSlide"/><Relationship Id="rId20" Target="../media/image60.png" Type="http://schemas.openxmlformats.org/officeDocument/2006/relationships/image"/><Relationship Id="rId21" Target="../media/image61.png" Type="http://schemas.openxmlformats.org/officeDocument/2006/relationships/image"/><Relationship Id="rId22" Target="../media/image13.png" Type="http://schemas.openxmlformats.org/officeDocument/2006/relationships/image"/><Relationship Id="rId23" Target="../media/image14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4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24123" y="7535464"/>
            <a:ext cx="5477642" cy="3798945"/>
          </a:xfrm>
          <a:custGeom>
            <a:avLst/>
            <a:gdLst/>
            <a:ahLst/>
            <a:cxnLst/>
            <a:rect r="r" b="b" t="t" l="l"/>
            <a:pathLst>
              <a:path h="3798945" w="5477642">
                <a:moveTo>
                  <a:pt x="0" y="0"/>
                </a:moveTo>
                <a:lnTo>
                  <a:pt x="5477642" y="0"/>
                </a:lnTo>
                <a:lnTo>
                  <a:pt x="5477642" y="3798946"/>
                </a:lnTo>
                <a:lnTo>
                  <a:pt x="0" y="3798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85476" y="0"/>
            <a:ext cx="5702524" cy="4989709"/>
          </a:xfrm>
          <a:custGeom>
            <a:avLst/>
            <a:gdLst/>
            <a:ahLst/>
            <a:cxnLst/>
            <a:rect r="r" b="b" t="t" l="l"/>
            <a:pathLst>
              <a:path h="4989709" w="5702524">
                <a:moveTo>
                  <a:pt x="0" y="0"/>
                </a:moveTo>
                <a:lnTo>
                  <a:pt x="5702524" y="0"/>
                </a:lnTo>
                <a:lnTo>
                  <a:pt x="5702524" y="4989709"/>
                </a:lnTo>
                <a:lnTo>
                  <a:pt x="0" y="4989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0" y="5513162"/>
            <a:ext cx="5852435" cy="4579530"/>
          </a:xfrm>
          <a:custGeom>
            <a:avLst/>
            <a:gdLst/>
            <a:ahLst/>
            <a:cxnLst/>
            <a:rect r="r" b="b" t="t" l="l"/>
            <a:pathLst>
              <a:path h="4579530" w="5852435">
                <a:moveTo>
                  <a:pt x="5852435" y="0"/>
                </a:moveTo>
                <a:lnTo>
                  <a:pt x="0" y="0"/>
                </a:lnTo>
                <a:lnTo>
                  <a:pt x="0" y="4579530"/>
                </a:lnTo>
                <a:lnTo>
                  <a:pt x="5852435" y="4579530"/>
                </a:lnTo>
                <a:lnTo>
                  <a:pt x="58524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2139283" y="6246621"/>
            <a:ext cx="1573868" cy="1035892"/>
          </a:xfrm>
          <a:custGeom>
            <a:avLst/>
            <a:gdLst/>
            <a:ahLst/>
            <a:cxnLst/>
            <a:rect r="r" b="b" t="t" l="l"/>
            <a:pathLst>
              <a:path h="1035892" w="1573868">
                <a:moveTo>
                  <a:pt x="1573869" y="0"/>
                </a:moveTo>
                <a:lnTo>
                  <a:pt x="0" y="0"/>
                </a:lnTo>
                <a:lnTo>
                  <a:pt x="0" y="1035891"/>
                </a:lnTo>
                <a:lnTo>
                  <a:pt x="1573869" y="1035891"/>
                </a:lnTo>
                <a:lnTo>
                  <a:pt x="15738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32745" y="0"/>
            <a:ext cx="6963550" cy="5788451"/>
          </a:xfrm>
          <a:custGeom>
            <a:avLst/>
            <a:gdLst/>
            <a:ahLst/>
            <a:cxnLst/>
            <a:rect r="r" b="b" t="t" l="l"/>
            <a:pathLst>
              <a:path h="5788451" w="6963550">
                <a:moveTo>
                  <a:pt x="0" y="0"/>
                </a:moveTo>
                <a:lnTo>
                  <a:pt x="6963550" y="0"/>
                </a:lnTo>
                <a:lnTo>
                  <a:pt x="6963550" y="5788451"/>
                </a:lnTo>
                <a:lnTo>
                  <a:pt x="0" y="5788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52786" y="1595194"/>
            <a:ext cx="6091214" cy="1704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7"/>
              </a:lnSpc>
              <a:spcBef>
                <a:spcPct val="0"/>
              </a:spcBef>
            </a:pPr>
            <a:r>
              <a:rPr lang="en-US" sz="49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happens to my rubbish?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895342" y="9163050"/>
            <a:ext cx="7152697" cy="73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07"/>
              </a:lnSpc>
            </a:pPr>
            <a:r>
              <a:rPr lang="en-US" sz="421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KS2 Lesson - Lesson 1 of 3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9394" y="7558679"/>
            <a:ext cx="1818612" cy="2693532"/>
            <a:chOff x="0" y="0"/>
            <a:chExt cx="2424816" cy="359137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525517"/>
              <a:ext cx="2424816" cy="3065860"/>
            </a:xfrm>
            <a:custGeom>
              <a:avLst/>
              <a:gdLst/>
              <a:ahLst/>
              <a:cxnLst/>
              <a:rect r="r" b="b" t="t" l="l"/>
              <a:pathLst>
                <a:path h="3065860" w="2424816">
                  <a:moveTo>
                    <a:pt x="0" y="0"/>
                  </a:moveTo>
                  <a:lnTo>
                    <a:pt x="2424816" y="0"/>
                  </a:lnTo>
                  <a:lnTo>
                    <a:pt x="2424816" y="3065859"/>
                  </a:lnTo>
                  <a:lnTo>
                    <a:pt x="0" y="3065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96325" y="1229143"/>
              <a:ext cx="884604" cy="622439"/>
            </a:xfrm>
            <a:custGeom>
              <a:avLst/>
              <a:gdLst/>
              <a:ahLst/>
              <a:cxnLst/>
              <a:rect r="r" b="b" t="t" l="l"/>
              <a:pathLst>
                <a:path h="622439" w="884604">
                  <a:moveTo>
                    <a:pt x="0" y="0"/>
                  </a:moveTo>
                  <a:lnTo>
                    <a:pt x="884604" y="0"/>
                  </a:lnTo>
                  <a:lnTo>
                    <a:pt x="884604" y="622439"/>
                  </a:lnTo>
                  <a:lnTo>
                    <a:pt x="0" y="622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40674">
              <a:off x="407104" y="38019"/>
              <a:ext cx="1884028" cy="1236607"/>
            </a:xfrm>
            <a:custGeom>
              <a:avLst/>
              <a:gdLst/>
              <a:ahLst/>
              <a:cxnLst/>
              <a:rect r="r" b="b" t="t" l="l"/>
              <a:pathLst>
                <a:path h="1236607" w="1884028">
                  <a:moveTo>
                    <a:pt x="0" y="0"/>
                  </a:moveTo>
                  <a:lnTo>
                    <a:pt x="1884028" y="0"/>
                  </a:lnTo>
                  <a:lnTo>
                    <a:pt x="1884028" y="1236607"/>
                  </a:lnTo>
                  <a:lnTo>
                    <a:pt x="0" y="1236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2565306"/>
            <a:ext cx="2505962" cy="3268414"/>
          </a:xfrm>
          <a:custGeom>
            <a:avLst/>
            <a:gdLst/>
            <a:ahLst/>
            <a:cxnLst/>
            <a:rect r="r" b="b" t="t" l="l"/>
            <a:pathLst>
              <a:path h="3268414" w="2505962">
                <a:moveTo>
                  <a:pt x="0" y="0"/>
                </a:moveTo>
                <a:lnTo>
                  <a:pt x="2505962" y="0"/>
                </a:lnTo>
                <a:lnTo>
                  <a:pt x="2505962" y="3268414"/>
                </a:lnTo>
                <a:lnTo>
                  <a:pt x="0" y="3268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53077" y="2358456"/>
            <a:ext cx="1918857" cy="1882879"/>
          </a:xfrm>
          <a:custGeom>
            <a:avLst/>
            <a:gdLst/>
            <a:ahLst/>
            <a:cxnLst/>
            <a:rect r="r" b="b" t="t" l="l"/>
            <a:pathLst>
              <a:path h="1882879" w="1918857">
                <a:moveTo>
                  <a:pt x="0" y="0"/>
                </a:moveTo>
                <a:lnTo>
                  <a:pt x="1918857" y="0"/>
                </a:lnTo>
                <a:lnTo>
                  <a:pt x="1918857" y="1882879"/>
                </a:lnTo>
                <a:lnTo>
                  <a:pt x="0" y="1882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534662" y="6550473"/>
            <a:ext cx="2179598" cy="1602005"/>
          </a:xfrm>
          <a:custGeom>
            <a:avLst/>
            <a:gdLst/>
            <a:ahLst/>
            <a:cxnLst/>
            <a:rect r="r" b="b" t="t" l="l"/>
            <a:pathLst>
              <a:path h="1602005" w="2179598">
                <a:moveTo>
                  <a:pt x="0" y="0"/>
                </a:moveTo>
                <a:lnTo>
                  <a:pt x="2179598" y="0"/>
                </a:lnTo>
                <a:lnTo>
                  <a:pt x="2179598" y="1602005"/>
                </a:lnTo>
                <a:lnTo>
                  <a:pt x="0" y="16020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383889" y="4469644"/>
            <a:ext cx="2501496" cy="1751047"/>
          </a:xfrm>
          <a:custGeom>
            <a:avLst/>
            <a:gdLst/>
            <a:ahLst/>
            <a:cxnLst/>
            <a:rect r="r" b="b" t="t" l="l"/>
            <a:pathLst>
              <a:path h="1751047" w="2501496">
                <a:moveTo>
                  <a:pt x="0" y="0"/>
                </a:moveTo>
                <a:lnTo>
                  <a:pt x="2501496" y="0"/>
                </a:lnTo>
                <a:lnTo>
                  <a:pt x="2501496" y="1751048"/>
                </a:lnTo>
                <a:lnTo>
                  <a:pt x="0" y="17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444832" y="2095398"/>
            <a:ext cx="1430803" cy="1949987"/>
          </a:xfrm>
          <a:custGeom>
            <a:avLst/>
            <a:gdLst/>
            <a:ahLst/>
            <a:cxnLst/>
            <a:rect r="r" b="b" t="t" l="l"/>
            <a:pathLst>
              <a:path h="1949987" w="1430803">
                <a:moveTo>
                  <a:pt x="0" y="0"/>
                </a:moveTo>
                <a:lnTo>
                  <a:pt x="1430803" y="0"/>
                </a:lnTo>
                <a:lnTo>
                  <a:pt x="1430803" y="1949987"/>
                </a:lnTo>
                <a:lnTo>
                  <a:pt x="0" y="19499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008719" y="4625959"/>
            <a:ext cx="2063215" cy="998080"/>
          </a:xfrm>
          <a:custGeom>
            <a:avLst/>
            <a:gdLst/>
            <a:ahLst/>
            <a:cxnLst/>
            <a:rect r="r" b="b" t="t" l="l"/>
            <a:pathLst>
              <a:path h="998080" w="2063215">
                <a:moveTo>
                  <a:pt x="0" y="0"/>
                </a:moveTo>
                <a:lnTo>
                  <a:pt x="2063215" y="0"/>
                </a:lnTo>
                <a:lnTo>
                  <a:pt x="2063215" y="998081"/>
                </a:lnTo>
                <a:lnTo>
                  <a:pt x="0" y="99808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355859" y="6823907"/>
            <a:ext cx="1861231" cy="1560277"/>
          </a:xfrm>
          <a:custGeom>
            <a:avLst/>
            <a:gdLst/>
            <a:ahLst/>
            <a:cxnLst/>
            <a:rect r="r" b="b" t="t" l="l"/>
            <a:pathLst>
              <a:path h="1560277" w="1861231">
                <a:moveTo>
                  <a:pt x="0" y="0"/>
                </a:moveTo>
                <a:lnTo>
                  <a:pt x="1861232" y="0"/>
                </a:lnTo>
                <a:lnTo>
                  <a:pt x="1861232" y="1560277"/>
                </a:lnTo>
                <a:lnTo>
                  <a:pt x="0" y="15602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987" t="0" r="-1987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38006" y="146850"/>
            <a:ext cx="16747829" cy="1177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71"/>
              </a:lnSpc>
            </a:pPr>
            <a:r>
              <a:rPr lang="en-US" sz="69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Rubbish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00011" y="1973976"/>
            <a:ext cx="7668973" cy="4527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9"/>
              </a:lnSpc>
            </a:pPr>
            <a:r>
              <a:rPr lang="en-US" sz="49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These things go in the rubbish bin as they </a:t>
            </a:r>
            <a:r>
              <a:rPr lang="en-US" sz="4991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can not </a:t>
            </a:r>
            <a:r>
              <a:rPr lang="en-US" sz="49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be recycled. </a:t>
            </a:r>
          </a:p>
          <a:p>
            <a:pPr algn="l">
              <a:lnSpc>
                <a:spcPts val="6125"/>
              </a:lnSpc>
            </a:pPr>
          </a:p>
          <a:p>
            <a:pPr algn="l">
              <a:lnSpc>
                <a:spcPts val="6007"/>
              </a:lnSpc>
            </a:pPr>
            <a:r>
              <a:rPr lang="en-US" sz="50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They </a:t>
            </a:r>
            <a:r>
              <a:rPr lang="en-US" sz="5091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can not </a:t>
            </a:r>
            <a:r>
              <a:rPr lang="en-US" sz="50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be turned into new things.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9394" y="3579792"/>
            <a:ext cx="4505067" cy="6672419"/>
            <a:chOff x="0" y="0"/>
            <a:chExt cx="6006756" cy="88965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301810"/>
              <a:ext cx="6006756" cy="7594749"/>
            </a:xfrm>
            <a:custGeom>
              <a:avLst/>
              <a:gdLst/>
              <a:ahLst/>
              <a:cxnLst/>
              <a:rect r="r" b="b" t="t" l="l"/>
              <a:pathLst>
                <a:path h="7594749" w="6006756">
                  <a:moveTo>
                    <a:pt x="0" y="0"/>
                  </a:moveTo>
                  <a:lnTo>
                    <a:pt x="6006756" y="0"/>
                  </a:lnTo>
                  <a:lnTo>
                    <a:pt x="6006756" y="7594749"/>
                  </a:lnTo>
                  <a:lnTo>
                    <a:pt x="0" y="7594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468097" y="3044832"/>
              <a:ext cx="2191341" cy="1541907"/>
            </a:xfrm>
            <a:custGeom>
              <a:avLst/>
              <a:gdLst/>
              <a:ahLst/>
              <a:cxnLst/>
              <a:rect r="r" b="b" t="t" l="l"/>
              <a:pathLst>
                <a:path h="1541907" w="2191341">
                  <a:moveTo>
                    <a:pt x="0" y="0"/>
                  </a:moveTo>
                  <a:lnTo>
                    <a:pt x="2191341" y="0"/>
                  </a:lnTo>
                  <a:lnTo>
                    <a:pt x="2191341" y="1541908"/>
                  </a:lnTo>
                  <a:lnTo>
                    <a:pt x="0" y="154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40674">
              <a:off x="1008479" y="94181"/>
              <a:ext cx="4667114" cy="3063324"/>
            </a:xfrm>
            <a:custGeom>
              <a:avLst/>
              <a:gdLst/>
              <a:ahLst/>
              <a:cxnLst/>
              <a:rect r="r" b="b" t="t" l="l"/>
              <a:pathLst>
                <a:path h="3063324" w="4667114">
                  <a:moveTo>
                    <a:pt x="0" y="0"/>
                  </a:moveTo>
                  <a:lnTo>
                    <a:pt x="4667114" y="0"/>
                  </a:lnTo>
                  <a:lnTo>
                    <a:pt x="4667114" y="3063324"/>
                  </a:lnTo>
                  <a:lnTo>
                    <a:pt x="0" y="3063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1428536" y="7795922"/>
            <a:ext cx="1831308" cy="2388493"/>
          </a:xfrm>
          <a:custGeom>
            <a:avLst/>
            <a:gdLst/>
            <a:ahLst/>
            <a:cxnLst/>
            <a:rect r="r" b="b" t="t" l="l"/>
            <a:pathLst>
              <a:path h="2388493" w="1831308">
                <a:moveTo>
                  <a:pt x="0" y="0"/>
                </a:moveTo>
                <a:lnTo>
                  <a:pt x="1831308" y="0"/>
                </a:lnTo>
                <a:lnTo>
                  <a:pt x="1831308" y="2388494"/>
                </a:lnTo>
                <a:lnTo>
                  <a:pt x="0" y="23884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297125" y="1696914"/>
            <a:ext cx="1918857" cy="1882879"/>
          </a:xfrm>
          <a:custGeom>
            <a:avLst/>
            <a:gdLst/>
            <a:ahLst/>
            <a:cxnLst/>
            <a:rect r="r" b="b" t="t" l="l"/>
            <a:pathLst>
              <a:path h="1882879" w="1918857">
                <a:moveTo>
                  <a:pt x="0" y="0"/>
                </a:moveTo>
                <a:lnTo>
                  <a:pt x="1918857" y="0"/>
                </a:lnTo>
                <a:lnTo>
                  <a:pt x="1918857" y="1882878"/>
                </a:lnTo>
                <a:lnTo>
                  <a:pt x="0" y="1882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98991" y="1385086"/>
            <a:ext cx="2179598" cy="1602005"/>
          </a:xfrm>
          <a:custGeom>
            <a:avLst/>
            <a:gdLst/>
            <a:ahLst/>
            <a:cxnLst/>
            <a:rect r="r" b="b" t="t" l="l"/>
            <a:pathLst>
              <a:path h="1602005" w="2179598">
                <a:moveTo>
                  <a:pt x="0" y="0"/>
                </a:moveTo>
                <a:lnTo>
                  <a:pt x="2179599" y="0"/>
                </a:lnTo>
                <a:lnTo>
                  <a:pt x="2179599" y="1602004"/>
                </a:lnTo>
                <a:lnTo>
                  <a:pt x="0" y="16020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97779" y="1657936"/>
            <a:ext cx="2501496" cy="1751047"/>
          </a:xfrm>
          <a:custGeom>
            <a:avLst/>
            <a:gdLst/>
            <a:ahLst/>
            <a:cxnLst/>
            <a:rect r="r" b="b" t="t" l="l"/>
            <a:pathLst>
              <a:path h="1751047" w="2501496">
                <a:moveTo>
                  <a:pt x="0" y="0"/>
                </a:moveTo>
                <a:lnTo>
                  <a:pt x="2501496" y="0"/>
                </a:lnTo>
                <a:lnTo>
                  <a:pt x="2501496" y="1751047"/>
                </a:lnTo>
                <a:lnTo>
                  <a:pt x="0" y="17510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925056" y="1663360"/>
            <a:ext cx="1430803" cy="1949987"/>
          </a:xfrm>
          <a:custGeom>
            <a:avLst/>
            <a:gdLst/>
            <a:ahLst/>
            <a:cxnLst/>
            <a:rect r="r" b="b" t="t" l="l"/>
            <a:pathLst>
              <a:path h="1949987" w="1430803">
                <a:moveTo>
                  <a:pt x="0" y="0"/>
                </a:moveTo>
                <a:lnTo>
                  <a:pt x="1430803" y="0"/>
                </a:lnTo>
                <a:lnTo>
                  <a:pt x="1430803" y="1949987"/>
                </a:lnTo>
                <a:lnTo>
                  <a:pt x="0" y="19499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022609" y="1814251"/>
            <a:ext cx="2063215" cy="998080"/>
          </a:xfrm>
          <a:custGeom>
            <a:avLst/>
            <a:gdLst/>
            <a:ahLst/>
            <a:cxnLst/>
            <a:rect r="r" b="b" t="t" l="l"/>
            <a:pathLst>
              <a:path h="998080" w="2063215">
                <a:moveTo>
                  <a:pt x="0" y="0"/>
                </a:moveTo>
                <a:lnTo>
                  <a:pt x="2063215" y="0"/>
                </a:lnTo>
                <a:lnTo>
                  <a:pt x="2063215" y="998080"/>
                </a:lnTo>
                <a:lnTo>
                  <a:pt x="0" y="9980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20189" y="1658520"/>
            <a:ext cx="1861231" cy="1560277"/>
          </a:xfrm>
          <a:custGeom>
            <a:avLst/>
            <a:gdLst/>
            <a:ahLst/>
            <a:cxnLst/>
            <a:rect r="r" b="b" t="t" l="l"/>
            <a:pathLst>
              <a:path h="1560277" w="1861231">
                <a:moveTo>
                  <a:pt x="0" y="0"/>
                </a:moveTo>
                <a:lnTo>
                  <a:pt x="1861231" y="0"/>
                </a:lnTo>
                <a:lnTo>
                  <a:pt x="1861231" y="1560277"/>
                </a:lnTo>
                <a:lnTo>
                  <a:pt x="0" y="15602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987" t="0" r="-1987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38006" y="146850"/>
            <a:ext cx="16747829" cy="1177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71"/>
              </a:lnSpc>
            </a:pPr>
            <a:r>
              <a:rPr lang="en-US" sz="69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Rubbish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322272" y="4338777"/>
            <a:ext cx="11937028" cy="3022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9"/>
              </a:lnSpc>
            </a:pPr>
            <a:r>
              <a:rPr lang="en-US" sz="49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These things go in the rubbish bin as they _____________</a:t>
            </a:r>
            <a:r>
              <a:rPr lang="en-US" sz="4991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49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be __________. </a:t>
            </a:r>
          </a:p>
          <a:p>
            <a:pPr algn="l">
              <a:lnSpc>
                <a:spcPts val="6125"/>
              </a:lnSpc>
            </a:pPr>
          </a:p>
          <a:p>
            <a:pPr algn="l">
              <a:lnSpc>
                <a:spcPts val="6007"/>
              </a:lnSpc>
            </a:pPr>
            <a:r>
              <a:rPr lang="en-US" sz="50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They </a:t>
            </a:r>
            <a:r>
              <a:rPr lang="en-US" sz="5091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cannot </a:t>
            </a:r>
            <a:r>
              <a:rPr lang="en-US" sz="50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be turned into __________.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039673" y="503116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journey of waste in north London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0">
            <a:off x="2621014" y="4772301"/>
            <a:ext cx="3415253" cy="3177256"/>
          </a:xfrm>
          <a:custGeom>
            <a:avLst/>
            <a:gdLst/>
            <a:ahLst/>
            <a:cxnLst/>
            <a:rect r="r" b="b" t="t" l="l"/>
            <a:pathLst>
              <a:path h="3177256" w="3415253">
                <a:moveTo>
                  <a:pt x="3415253" y="0"/>
                </a:moveTo>
                <a:lnTo>
                  <a:pt x="0" y="0"/>
                </a:lnTo>
                <a:lnTo>
                  <a:pt x="0" y="3177257"/>
                </a:lnTo>
                <a:lnTo>
                  <a:pt x="3415253" y="3177257"/>
                </a:lnTo>
                <a:lnTo>
                  <a:pt x="341525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698123" y="2797420"/>
            <a:ext cx="4110080" cy="2630451"/>
          </a:xfrm>
          <a:custGeom>
            <a:avLst/>
            <a:gdLst/>
            <a:ahLst/>
            <a:cxnLst/>
            <a:rect r="r" b="b" t="t" l="l"/>
            <a:pathLst>
              <a:path h="2630451" w="4110080">
                <a:moveTo>
                  <a:pt x="0" y="0"/>
                </a:moveTo>
                <a:lnTo>
                  <a:pt x="4110080" y="0"/>
                </a:lnTo>
                <a:lnTo>
                  <a:pt x="4110080" y="2630451"/>
                </a:lnTo>
                <a:lnTo>
                  <a:pt x="0" y="26304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560368" y="2971203"/>
            <a:ext cx="2395252" cy="2456669"/>
          </a:xfrm>
          <a:custGeom>
            <a:avLst/>
            <a:gdLst/>
            <a:ahLst/>
            <a:cxnLst/>
            <a:rect r="r" b="b" t="t" l="l"/>
            <a:pathLst>
              <a:path h="2456669" w="2395252">
                <a:moveTo>
                  <a:pt x="0" y="0"/>
                </a:moveTo>
                <a:lnTo>
                  <a:pt x="2395252" y="0"/>
                </a:lnTo>
                <a:lnTo>
                  <a:pt x="2395252" y="2456668"/>
                </a:lnTo>
                <a:lnTo>
                  <a:pt x="0" y="24566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824275" y="1877632"/>
            <a:ext cx="1021627" cy="1527667"/>
          </a:xfrm>
          <a:custGeom>
            <a:avLst/>
            <a:gdLst/>
            <a:ahLst/>
            <a:cxnLst/>
            <a:rect r="r" b="b" t="t" l="l"/>
            <a:pathLst>
              <a:path h="1527667" w="1021627">
                <a:moveTo>
                  <a:pt x="0" y="0"/>
                </a:moveTo>
                <a:lnTo>
                  <a:pt x="1021627" y="0"/>
                </a:lnTo>
                <a:lnTo>
                  <a:pt x="1021627" y="1527667"/>
                </a:lnTo>
                <a:lnTo>
                  <a:pt x="0" y="15276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394174" y="4795186"/>
            <a:ext cx="3122892" cy="3712205"/>
          </a:xfrm>
          <a:custGeom>
            <a:avLst/>
            <a:gdLst/>
            <a:ahLst/>
            <a:cxnLst/>
            <a:rect r="r" b="b" t="t" l="l"/>
            <a:pathLst>
              <a:path h="3712205" w="3122892">
                <a:moveTo>
                  <a:pt x="0" y="0"/>
                </a:moveTo>
                <a:lnTo>
                  <a:pt x="3122892" y="0"/>
                </a:lnTo>
                <a:lnTo>
                  <a:pt x="3122892" y="3712205"/>
                </a:lnTo>
                <a:lnTo>
                  <a:pt x="0" y="37122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63956" y="7007375"/>
            <a:ext cx="2301514" cy="1884365"/>
          </a:xfrm>
          <a:custGeom>
            <a:avLst/>
            <a:gdLst/>
            <a:ahLst/>
            <a:cxnLst/>
            <a:rect r="r" b="b" t="t" l="l"/>
            <a:pathLst>
              <a:path h="1884365" w="2301514">
                <a:moveTo>
                  <a:pt x="0" y="0"/>
                </a:moveTo>
                <a:lnTo>
                  <a:pt x="2301514" y="0"/>
                </a:lnTo>
                <a:lnTo>
                  <a:pt x="2301514" y="1884365"/>
                </a:lnTo>
                <a:lnTo>
                  <a:pt x="0" y="188436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90902">
            <a:off x="3281331" y="5392546"/>
            <a:ext cx="1444399" cy="890111"/>
          </a:xfrm>
          <a:custGeom>
            <a:avLst/>
            <a:gdLst/>
            <a:ahLst/>
            <a:cxnLst/>
            <a:rect r="r" b="b" t="t" l="l"/>
            <a:pathLst>
              <a:path h="890111" w="1444399">
                <a:moveTo>
                  <a:pt x="0" y="0"/>
                </a:moveTo>
                <a:lnTo>
                  <a:pt x="1444398" y="0"/>
                </a:lnTo>
                <a:lnTo>
                  <a:pt x="1444398" y="890111"/>
                </a:lnTo>
                <a:lnTo>
                  <a:pt x="0" y="89011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67165" y="2101512"/>
            <a:ext cx="1157110" cy="1303786"/>
          </a:xfrm>
          <a:custGeom>
            <a:avLst/>
            <a:gdLst/>
            <a:ahLst/>
            <a:cxnLst/>
            <a:rect r="r" b="b" t="t" l="l"/>
            <a:pathLst>
              <a:path h="1303786" w="1157110">
                <a:moveTo>
                  <a:pt x="0" y="0"/>
                </a:moveTo>
                <a:lnTo>
                  <a:pt x="1157110" y="0"/>
                </a:lnTo>
                <a:lnTo>
                  <a:pt x="1157110" y="1303787"/>
                </a:lnTo>
                <a:lnTo>
                  <a:pt x="0" y="130378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79948" y="6651289"/>
            <a:ext cx="3112399" cy="1886892"/>
          </a:xfrm>
          <a:custGeom>
            <a:avLst/>
            <a:gdLst/>
            <a:ahLst/>
            <a:cxnLst/>
            <a:rect r="r" b="b" t="t" l="l"/>
            <a:pathLst>
              <a:path h="1886892" w="3112399">
                <a:moveTo>
                  <a:pt x="0" y="0"/>
                </a:moveTo>
                <a:lnTo>
                  <a:pt x="3112399" y="0"/>
                </a:lnTo>
                <a:lnTo>
                  <a:pt x="3112399" y="1886892"/>
                </a:lnTo>
                <a:lnTo>
                  <a:pt x="0" y="188689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24104">
            <a:off x="5928607" y="3922564"/>
            <a:ext cx="1456051" cy="935513"/>
          </a:xfrm>
          <a:custGeom>
            <a:avLst/>
            <a:gdLst/>
            <a:ahLst/>
            <a:cxnLst/>
            <a:rect r="r" b="b" t="t" l="l"/>
            <a:pathLst>
              <a:path h="935513" w="1456051">
                <a:moveTo>
                  <a:pt x="0" y="0"/>
                </a:moveTo>
                <a:lnTo>
                  <a:pt x="1456051" y="0"/>
                </a:lnTo>
                <a:lnTo>
                  <a:pt x="1456051" y="935513"/>
                </a:lnTo>
                <a:lnTo>
                  <a:pt x="0" y="93551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2837886" y="3167672"/>
            <a:ext cx="6073046" cy="5003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Recycling goes to a material recovery facility. </a:t>
            </a:r>
          </a:p>
          <a:p>
            <a:pPr algn="l">
              <a:lnSpc>
                <a:spcPts val="6663"/>
              </a:lnSpc>
            </a:pPr>
          </a:p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Rubbish goes to London Energy.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039673" y="503116"/>
            <a:ext cx="11416027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journey of rubbish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344215" y="598366"/>
            <a:ext cx="8606615" cy="7797940"/>
          </a:xfrm>
          <a:custGeom>
            <a:avLst/>
            <a:gdLst/>
            <a:ahLst/>
            <a:cxnLst/>
            <a:rect r="r" b="b" t="t" l="l"/>
            <a:pathLst>
              <a:path h="7797940" w="8606615">
                <a:moveTo>
                  <a:pt x="0" y="0"/>
                </a:moveTo>
                <a:lnTo>
                  <a:pt x="8606615" y="0"/>
                </a:lnTo>
                <a:lnTo>
                  <a:pt x="8606615" y="7797940"/>
                </a:lnTo>
                <a:lnTo>
                  <a:pt x="0" y="7797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3122" t="-2200" r="-58929" b="-2886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358936">
            <a:off x="15426034" y="1860544"/>
            <a:ext cx="2179994" cy="1370671"/>
          </a:xfrm>
          <a:custGeom>
            <a:avLst/>
            <a:gdLst/>
            <a:ahLst/>
            <a:cxnLst/>
            <a:rect r="r" b="b" t="t" l="l"/>
            <a:pathLst>
              <a:path h="1370671" w="2179994">
                <a:moveTo>
                  <a:pt x="0" y="0"/>
                </a:moveTo>
                <a:lnTo>
                  <a:pt x="2179994" y="0"/>
                </a:lnTo>
                <a:lnTo>
                  <a:pt x="2179994" y="1370671"/>
                </a:lnTo>
                <a:lnTo>
                  <a:pt x="0" y="1370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79948" y="3392577"/>
            <a:ext cx="2124877" cy="2685469"/>
          </a:xfrm>
          <a:custGeom>
            <a:avLst/>
            <a:gdLst/>
            <a:ahLst/>
            <a:cxnLst/>
            <a:rect r="r" b="b" t="t" l="l"/>
            <a:pathLst>
              <a:path h="2685469" w="2124877">
                <a:moveTo>
                  <a:pt x="0" y="0"/>
                </a:moveTo>
                <a:lnTo>
                  <a:pt x="2124877" y="0"/>
                </a:lnTo>
                <a:lnTo>
                  <a:pt x="2124877" y="2685469"/>
                </a:lnTo>
                <a:lnTo>
                  <a:pt x="0" y="26854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6426">
            <a:off x="3637565" y="4853738"/>
            <a:ext cx="890593" cy="359577"/>
          </a:xfrm>
          <a:custGeom>
            <a:avLst/>
            <a:gdLst/>
            <a:ahLst/>
            <a:cxnLst/>
            <a:rect r="r" b="b" t="t" l="l"/>
            <a:pathLst>
              <a:path h="359577" w="890593">
                <a:moveTo>
                  <a:pt x="0" y="0"/>
                </a:moveTo>
                <a:lnTo>
                  <a:pt x="890593" y="0"/>
                </a:lnTo>
                <a:lnTo>
                  <a:pt x="890593" y="359577"/>
                </a:lnTo>
                <a:lnTo>
                  <a:pt x="0" y="3595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19818" y="3392577"/>
            <a:ext cx="3137210" cy="3137210"/>
          </a:xfrm>
          <a:custGeom>
            <a:avLst/>
            <a:gdLst/>
            <a:ahLst/>
            <a:cxnLst/>
            <a:rect r="r" b="b" t="t" l="l"/>
            <a:pathLst>
              <a:path h="3137210" w="3137210">
                <a:moveTo>
                  <a:pt x="0" y="0"/>
                </a:moveTo>
                <a:lnTo>
                  <a:pt x="3137211" y="0"/>
                </a:lnTo>
                <a:lnTo>
                  <a:pt x="3137211" y="3137210"/>
                </a:lnTo>
                <a:lnTo>
                  <a:pt x="0" y="31372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66426">
            <a:off x="8250016" y="4781394"/>
            <a:ext cx="890593" cy="359577"/>
          </a:xfrm>
          <a:custGeom>
            <a:avLst/>
            <a:gdLst/>
            <a:ahLst/>
            <a:cxnLst/>
            <a:rect r="r" b="b" t="t" l="l"/>
            <a:pathLst>
              <a:path h="359577" w="890593">
                <a:moveTo>
                  <a:pt x="0" y="0"/>
                </a:moveTo>
                <a:lnTo>
                  <a:pt x="890593" y="0"/>
                </a:lnTo>
                <a:lnTo>
                  <a:pt x="890593" y="359577"/>
                </a:lnTo>
                <a:lnTo>
                  <a:pt x="0" y="3595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15869" y="8696873"/>
            <a:ext cx="1460624" cy="1122854"/>
          </a:xfrm>
          <a:custGeom>
            <a:avLst/>
            <a:gdLst/>
            <a:ahLst/>
            <a:cxnLst/>
            <a:rect r="r" b="b" t="t" l="l"/>
            <a:pathLst>
              <a:path h="1122854" w="1460624">
                <a:moveTo>
                  <a:pt x="0" y="0"/>
                </a:moveTo>
                <a:lnTo>
                  <a:pt x="1460624" y="0"/>
                </a:lnTo>
                <a:lnTo>
                  <a:pt x="1460624" y="1122854"/>
                </a:lnTo>
                <a:lnTo>
                  <a:pt x="0" y="11228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79948" y="7104204"/>
            <a:ext cx="6585763" cy="2488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Rubbish is collected from the streets and taken to London Energy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6426">
            <a:off x="3202947" y="3413494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79948" y="2392391"/>
            <a:ext cx="2610560" cy="2571693"/>
          </a:xfrm>
          <a:custGeom>
            <a:avLst/>
            <a:gdLst/>
            <a:ahLst/>
            <a:cxnLst/>
            <a:rect r="r" b="b" t="t" l="l"/>
            <a:pathLst>
              <a:path h="2571693" w="2610560">
                <a:moveTo>
                  <a:pt x="0" y="0"/>
                </a:moveTo>
                <a:lnTo>
                  <a:pt x="2610560" y="0"/>
                </a:lnTo>
                <a:lnTo>
                  <a:pt x="2610560" y="2571694"/>
                </a:lnTo>
                <a:lnTo>
                  <a:pt x="0" y="25716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100527" y="2436986"/>
            <a:ext cx="2896782" cy="2440539"/>
          </a:xfrm>
          <a:custGeom>
            <a:avLst/>
            <a:gdLst/>
            <a:ahLst/>
            <a:cxnLst/>
            <a:rect r="r" b="b" t="t" l="l"/>
            <a:pathLst>
              <a:path h="2440539" w="2896782">
                <a:moveTo>
                  <a:pt x="0" y="0"/>
                </a:moveTo>
                <a:lnTo>
                  <a:pt x="2896782" y="0"/>
                </a:lnTo>
                <a:lnTo>
                  <a:pt x="2896782" y="2440539"/>
                </a:lnTo>
                <a:lnTo>
                  <a:pt x="0" y="24405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150191" y="2411756"/>
            <a:ext cx="3032370" cy="2518680"/>
          </a:xfrm>
          <a:custGeom>
            <a:avLst/>
            <a:gdLst/>
            <a:ahLst/>
            <a:cxnLst/>
            <a:rect r="r" b="b" t="t" l="l"/>
            <a:pathLst>
              <a:path h="2518680" w="3032370">
                <a:moveTo>
                  <a:pt x="0" y="0"/>
                </a:moveTo>
                <a:lnTo>
                  <a:pt x="3032370" y="0"/>
                </a:lnTo>
                <a:lnTo>
                  <a:pt x="3032370" y="2518680"/>
                </a:lnTo>
                <a:lnTo>
                  <a:pt x="0" y="25186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7911" b="-254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6426">
            <a:off x="7181911" y="3527965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0"/>
                </a:lnTo>
                <a:lnTo>
                  <a:pt x="0" y="2585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284594" y="2392391"/>
            <a:ext cx="3309109" cy="2502514"/>
          </a:xfrm>
          <a:custGeom>
            <a:avLst/>
            <a:gdLst/>
            <a:ahLst/>
            <a:cxnLst/>
            <a:rect r="r" b="b" t="t" l="l"/>
            <a:pathLst>
              <a:path h="2502514" w="3309109">
                <a:moveTo>
                  <a:pt x="0" y="0"/>
                </a:moveTo>
                <a:lnTo>
                  <a:pt x="3309109" y="0"/>
                </a:lnTo>
                <a:lnTo>
                  <a:pt x="3309109" y="2502514"/>
                </a:lnTo>
                <a:lnTo>
                  <a:pt x="0" y="25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039673" y="522166"/>
            <a:ext cx="17741504" cy="720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first 4 steps of rubbish disposal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31638" y="5630835"/>
            <a:ext cx="2868870" cy="1807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3"/>
              </a:lnSpc>
            </a:pPr>
            <a:r>
              <a:rPr lang="en-US" sz="3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rubbish is emptied into a large bunker.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274234" y="5630835"/>
            <a:ext cx="2905239" cy="3119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rubbish is lifted from the bunker and placed into a feed chute.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487890" y="5447320"/>
            <a:ext cx="2931914" cy="2934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rubbish is burnt on the boiler grate at temperatures above 1000°C.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66426">
            <a:off x="11780884" y="3496978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0"/>
                </a:lnTo>
                <a:lnTo>
                  <a:pt x="0" y="2585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446351" y="5554088"/>
            <a:ext cx="3654756" cy="3636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3"/>
              </a:lnSpc>
            </a:pPr>
            <a:r>
              <a:rPr lang="en-US" sz="3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rubbish is pushed along, with a hydraulic ram, so the rubbish isn’t pushed through too quick. 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6426">
            <a:off x="3202947" y="3413494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79948" y="2392391"/>
            <a:ext cx="2610560" cy="2571693"/>
          </a:xfrm>
          <a:custGeom>
            <a:avLst/>
            <a:gdLst/>
            <a:ahLst/>
            <a:cxnLst/>
            <a:rect r="r" b="b" t="t" l="l"/>
            <a:pathLst>
              <a:path h="2571693" w="2610560">
                <a:moveTo>
                  <a:pt x="0" y="0"/>
                </a:moveTo>
                <a:lnTo>
                  <a:pt x="2610560" y="0"/>
                </a:lnTo>
                <a:lnTo>
                  <a:pt x="2610560" y="2571694"/>
                </a:lnTo>
                <a:lnTo>
                  <a:pt x="0" y="2571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100527" y="2436986"/>
            <a:ext cx="2896782" cy="2440539"/>
          </a:xfrm>
          <a:custGeom>
            <a:avLst/>
            <a:gdLst/>
            <a:ahLst/>
            <a:cxnLst/>
            <a:rect r="r" b="b" t="t" l="l"/>
            <a:pathLst>
              <a:path h="2440539" w="2896782">
                <a:moveTo>
                  <a:pt x="0" y="0"/>
                </a:moveTo>
                <a:lnTo>
                  <a:pt x="2896782" y="0"/>
                </a:lnTo>
                <a:lnTo>
                  <a:pt x="2896782" y="2440539"/>
                </a:lnTo>
                <a:lnTo>
                  <a:pt x="0" y="24405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50191" y="2411756"/>
            <a:ext cx="3032370" cy="2518680"/>
          </a:xfrm>
          <a:custGeom>
            <a:avLst/>
            <a:gdLst/>
            <a:ahLst/>
            <a:cxnLst/>
            <a:rect r="r" b="b" t="t" l="l"/>
            <a:pathLst>
              <a:path h="2518680" w="3032370">
                <a:moveTo>
                  <a:pt x="0" y="0"/>
                </a:moveTo>
                <a:lnTo>
                  <a:pt x="3032370" y="0"/>
                </a:lnTo>
                <a:lnTo>
                  <a:pt x="3032370" y="2518680"/>
                </a:lnTo>
                <a:lnTo>
                  <a:pt x="0" y="2518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7911" b="-254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6426">
            <a:off x="7181911" y="3527965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0"/>
                </a:lnTo>
                <a:lnTo>
                  <a:pt x="0" y="258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84594" y="2392391"/>
            <a:ext cx="3309109" cy="2502514"/>
          </a:xfrm>
          <a:custGeom>
            <a:avLst/>
            <a:gdLst/>
            <a:ahLst/>
            <a:cxnLst/>
            <a:rect r="r" b="b" t="t" l="l"/>
            <a:pathLst>
              <a:path h="2502514" w="3309109">
                <a:moveTo>
                  <a:pt x="0" y="0"/>
                </a:moveTo>
                <a:lnTo>
                  <a:pt x="3309109" y="0"/>
                </a:lnTo>
                <a:lnTo>
                  <a:pt x="3309109" y="2502514"/>
                </a:lnTo>
                <a:lnTo>
                  <a:pt x="0" y="25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66426">
            <a:off x="11780884" y="3496978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0"/>
                </a:lnTo>
                <a:lnTo>
                  <a:pt x="0" y="258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039673" y="503116"/>
            <a:ext cx="12691268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Tell your partner the first four steps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315159" y="277604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49237" y="7393924"/>
            <a:ext cx="18090482" cy="571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bunker        stored        feed chute       hydraulic ram      boiler grate     temperature       1000°C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9612" y="5707666"/>
            <a:ext cx="17749668" cy="604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First the rubbish is ______, then ____________, after that _______, then __________.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6426">
            <a:off x="3202947" y="3413494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352356" y="2237080"/>
            <a:ext cx="2206723" cy="2485133"/>
          </a:xfrm>
          <a:custGeom>
            <a:avLst/>
            <a:gdLst/>
            <a:ahLst/>
            <a:cxnLst/>
            <a:rect r="r" b="b" t="t" l="l"/>
            <a:pathLst>
              <a:path h="2485133" w="2206723">
                <a:moveTo>
                  <a:pt x="0" y="0"/>
                </a:moveTo>
                <a:lnTo>
                  <a:pt x="2206723" y="0"/>
                </a:lnTo>
                <a:lnTo>
                  <a:pt x="2206723" y="2485133"/>
                </a:lnTo>
                <a:lnTo>
                  <a:pt x="0" y="24851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55368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66426">
            <a:off x="7181911" y="3527965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0"/>
                </a:lnTo>
                <a:lnTo>
                  <a:pt x="0" y="2585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6426">
            <a:off x="10858192" y="3636590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40408" y="2341464"/>
            <a:ext cx="2702926" cy="2672518"/>
          </a:xfrm>
          <a:custGeom>
            <a:avLst/>
            <a:gdLst/>
            <a:ahLst/>
            <a:cxnLst/>
            <a:rect r="r" b="b" t="t" l="l"/>
            <a:pathLst>
              <a:path h="2672518" w="2702926">
                <a:moveTo>
                  <a:pt x="0" y="0"/>
                </a:moveTo>
                <a:lnTo>
                  <a:pt x="2702926" y="0"/>
                </a:lnTo>
                <a:lnTo>
                  <a:pt x="2702926" y="2672518"/>
                </a:lnTo>
                <a:lnTo>
                  <a:pt x="0" y="26725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206948" y="2237080"/>
            <a:ext cx="2611410" cy="2611410"/>
          </a:xfrm>
          <a:custGeom>
            <a:avLst/>
            <a:gdLst/>
            <a:ahLst/>
            <a:cxnLst/>
            <a:rect r="r" b="b" t="t" l="l"/>
            <a:pathLst>
              <a:path h="2611410" w="2611410">
                <a:moveTo>
                  <a:pt x="0" y="0"/>
                </a:moveTo>
                <a:lnTo>
                  <a:pt x="2611409" y="0"/>
                </a:lnTo>
                <a:lnTo>
                  <a:pt x="2611409" y="2611409"/>
                </a:lnTo>
                <a:lnTo>
                  <a:pt x="0" y="2611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2224189" y="2203601"/>
            <a:ext cx="5380412" cy="2636402"/>
            <a:chOff x="0" y="0"/>
            <a:chExt cx="7173883" cy="351520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173883" cy="3515203"/>
            </a:xfrm>
            <a:custGeom>
              <a:avLst/>
              <a:gdLst/>
              <a:ahLst/>
              <a:cxnLst/>
              <a:rect r="r" b="b" t="t" l="l"/>
              <a:pathLst>
                <a:path h="3515203" w="7173883">
                  <a:moveTo>
                    <a:pt x="0" y="0"/>
                  </a:moveTo>
                  <a:lnTo>
                    <a:pt x="7173883" y="0"/>
                  </a:lnTo>
                  <a:lnTo>
                    <a:pt x="7173883" y="3515203"/>
                  </a:lnTo>
                  <a:lnTo>
                    <a:pt x="0" y="3515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599051" y="432988"/>
              <a:ext cx="2071168" cy="720406"/>
            </a:xfrm>
            <a:custGeom>
              <a:avLst/>
              <a:gdLst/>
              <a:ahLst/>
              <a:cxnLst/>
              <a:rect r="r" b="b" t="t" l="l"/>
              <a:pathLst>
                <a:path h="720406" w="2071168">
                  <a:moveTo>
                    <a:pt x="0" y="0"/>
                  </a:moveTo>
                  <a:lnTo>
                    <a:pt x="2071168" y="0"/>
                  </a:lnTo>
                  <a:lnTo>
                    <a:pt x="2071168" y="720407"/>
                  </a:lnTo>
                  <a:lnTo>
                    <a:pt x="0" y="720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324683" y="5252296"/>
            <a:ext cx="2799762" cy="4115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Hot gases from the boiler rise and heat water in tubes. This makes superheated steam.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268989" y="5252296"/>
            <a:ext cx="2910484" cy="2269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3"/>
              </a:lnSpc>
            </a:pPr>
            <a:r>
              <a:rPr lang="en-US" sz="32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superheated steam turns a turbine.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187988" y="5252296"/>
            <a:ext cx="2535458" cy="2343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turbine turns and makes electricity.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317750" y="5294028"/>
            <a:ext cx="5491492" cy="2934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electricity is sent to the national grid. It is enough to power 80,000 homes and businesses every year as well as London Energy’s building.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039673" y="522166"/>
            <a:ext cx="17741504" cy="720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next 4 steps of rubbish disposal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6426">
            <a:off x="3202947" y="3413494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352356" y="2237080"/>
            <a:ext cx="2206723" cy="2485133"/>
          </a:xfrm>
          <a:custGeom>
            <a:avLst/>
            <a:gdLst/>
            <a:ahLst/>
            <a:cxnLst/>
            <a:rect r="r" b="b" t="t" l="l"/>
            <a:pathLst>
              <a:path h="2485133" w="2206723">
                <a:moveTo>
                  <a:pt x="0" y="0"/>
                </a:moveTo>
                <a:lnTo>
                  <a:pt x="2206723" y="0"/>
                </a:lnTo>
                <a:lnTo>
                  <a:pt x="2206723" y="2485133"/>
                </a:lnTo>
                <a:lnTo>
                  <a:pt x="0" y="24851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5536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6426">
            <a:off x="7181911" y="3527965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0"/>
                </a:lnTo>
                <a:lnTo>
                  <a:pt x="0" y="258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66426">
            <a:off x="10858192" y="3636590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40408" y="2341464"/>
            <a:ext cx="2702926" cy="2672518"/>
          </a:xfrm>
          <a:custGeom>
            <a:avLst/>
            <a:gdLst/>
            <a:ahLst/>
            <a:cxnLst/>
            <a:rect r="r" b="b" t="t" l="l"/>
            <a:pathLst>
              <a:path h="2672518" w="2702926">
                <a:moveTo>
                  <a:pt x="0" y="0"/>
                </a:moveTo>
                <a:lnTo>
                  <a:pt x="2702926" y="0"/>
                </a:lnTo>
                <a:lnTo>
                  <a:pt x="2702926" y="2672518"/>
                </a:lnTo>
                <a:lnTo>
                  <a:pt x="0" y="2672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206948" y="2237080"/>
            <a:ext cx="2611410" cy="2611410"/>
          </a:xfrm>
          <a:custGeom>
            <a:avLst/>
            <a:gdLst/>
            <a:ahLst/>
            <a:cxnLst/>
            <a:rect r="r" b="b" t="t" l="l"/>
            <a:pathLst>
              <a:path h="2611410" w="2611410">
                <a:moveTo>
                  <a:pt x="0" y="0"/>
                </a:moveTo>
                <a:lnTo>
                  <a:pt x="2611409" y="0"/>
                </a:lnTo>
                <a:lnTo>
                  <a:pt x="2611409" y="2611409"/>
                </a:lnTo>
                <a:lnTo>
                  <a:pt x="0" y="2611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2224189" y="2203601"/>
            <a:ext cx="5380412" cy="2636402"/>
            <a:chOff x="0" y="0"/>
            <a:chExt cx="7173883" cy="351520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173883" cy="3515203"/>
            </a:xfrm>
            <a:custGeom>
              <a:avLst/>
              <a:gdLst/>
              <a:ahLst/>
              <a:cxnLst/>
              <a:rect r="r" b="b" t="t" l="l"/>
              <a:pathLst>
                <a:path h="3515203" w="7173883">
                  <a:moveTo>
                    <a:pt x="0" y="0"/>
                  </a:moveTo>
                  <a:lnTo>
                    <a:pt x="7173883" y="0"/>
                  </a:lnTo>
                  <a:lnTo>
                    <a:pt x="7173883" y="3515203"/>
                  </a:lnTo>
                  <a:lnTo>
                    <a:pt x="0" y="3515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599051" y="432988"/>
              <a:ext cx="2071168" cy="720406"/>
            </a:xfrm>
            <a:custGeom>
              <a:avLst/>
              <a:gdLst/>
              <a:ahLst/>
              <a:cxnLst/>
              <a:rect r="r" b="b" t="t" l="l"/>
              <a:pathLst>
                <a:path h="720406" w="2071168">
                  <a:moveTo>
                    <a:pt x="0" y="0"/>
                  </a:moveTo>
                  <a:lnTo>
                    <a:pt x="2071168" y="0"/>
                  </a:lnTo>
                  <a:lnTo>
                    <a:pt x="2071168" y="720407"/>
                  </a:lnTo>
                  <a:lnTo>
                    <a:pt x="0" y="720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315159" y="6981114"/>
            <a:ext cx="17572965" cy="571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hot gases        boiler       superheated steam        turbine        electricity       national grid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039673" y="503116"/>
            <a:ext cx="12691268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Tell your partner the next four steps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159" y="277604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99612" y="5707666"/>
            <a:ext cx="17749668" cy="604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Then the rubbish is ______, next ____________, after that _______, then __________.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6426">
            <a:off x="3202947" y="3413494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6426">
            <a:off x="7579066" y="3257059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6" y="0"/>
                </a:lnTo>
                <a:lnTo>
                  <a:pt x="640446" y="258580"/>
                </a:lnTo>
                <a:lnTo>
                  <a:pt x="0" y="2585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66426">
            <a:off x="12067835" y="3354906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1556" y="2283445"/>
            <a:ext cx="2793678" cy="2320423"/>
          </a:xfrm>
          <a:custGeom>
            <a:avLst/>
            <a:gdLst/>
            <a:ahLst/>
            <a:cxnLst/>
            <a:rect r="r" b="b" t="t" l="l"/>
            <a:pathLst>
              <a:path h="2320423" w="2793678">
                <a:moveTo>
                  <a:pt x="0" y="0"/>
                </a:moveTo>
                <a:lnTo>
                  <a:pt x="2793678" y="0"/>
                </a:lnTo>
                <a:lnTo>
                  <a:pt x="2793678" y="2320422"/>
                </a:lnTo>
                <a:lnTo>
                  <a:pt x="0" y="23204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7911" b="-254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83661" y="2300803"/>
            <a:ext cx="2195195" cy="2366788"/>
          </a:xfrm>
          <a:custGeom>
            <a:avLst/>
            <a:gdLst/>
            <a:ahLst/>
            <a:cxnLst/>
            <a:rect r="r" b="b" t="t" l="l"/>
            <a:pathLst>
              <a:path h="2366788" w="2195195">
                <a:moveTo>
                  <a:pt x="0" y="0"/>
                </a:moveTo>
                <a:lnTo>
                  <a:pt x="2195195" y="0"/>
                </a:lnTo>
                <a:lnTo>
                  <a:pt x="2195195" y="2366787"/>
                </a:lnTo>
                <a:lnTo>
                  <a:pt x="0" y="2366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652108" y="2306940"/>
            <a:ext cx="2564353" cy="2429725"/>
          </a:xfrm>
          <a:custGeom>
            <a:avLst/>
            <a:gdLst/>
            <a:ahLst/>
            <a:cxnLst/>
            <a:rect r="r" b="b" t="t" l="l"/>
            <a:pathLst>
              <a:path h="2429725" w="2564353">
                <a:moveTo>
                  <a:pt x="0" y="0"/>
                </a:moveTo>
                <a:lnTo>
                  <a:pt x="2564353" y="0"/>
                </a:lnTo>
                <a:lnTo>
                  <a:pt x="2564353" y="2429724"/>
                </a:lnTo>
                <a:lnTo>
                  <a:pt x="0" y="242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144000" y="2300803"/>
            <a:ext cx="2139801" cy="2441999"/>
          </a:xfrm>
          <a:custGeom>
            <a:avLst/>
            <a:gdLst/>
            <a:ahLst/>
            <a:cxnLst/>
            <a:rect r="r" b="b" t="t" l="l"/>
            <a:pathLst>
              <a:path h="2441999" w="2139801">
                <a:moveTo>
                  <a:pt x="0" y="0"/>
                </a:moveTo>
                <a:lnTo>
                  <a:pt x="2139801" y="0"/>
                </a:lnTo>
                <a:lnTo>
                  <a:pt x="2139801" y="2441998"/>
                </a:lnTo>
                <a:lnTo>
                  <a:pt x="0" y="24419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24683" y="5252296"/>
            <a:ext cx="2799762" cy="2748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3"/>
              </a:lnSpc>
            </a:pPr>
            <a:r>
              <a:rPr lang="en-US" sz="3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Rubbish being burnt creates flue gas that needs to be cleaned.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44913" y="5252296"/>
            <a:ext cx="3349237" cy="3524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 electrostatic precipitator uses electric charges to pull tiny metal particles out of the flue gas.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091690" y="5252296"/>
            <a:ext cx="3806200" cy="2934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When we burn waste, ash is made. This is collected and reused for making roads.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610303" y="5252296"/>
            <a:ext cx="3523121" cy="3524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Special equipment cleans the flue gas before sending it out to the atmosphere as steam.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039673" y="522166"/>
            <a:ext cx="17741504" cy="720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Flue gas cleaning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6426">
            <a:off x="3202947" y="3413494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66426">
            <a:off x="7579066" y="3257059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6" y="0"/>
                </a:lnTo>
                <a:lnTo>
                  <a:pt x="640446" y="258580"/>
                </a:lnTo>
                <a:lnTo>
                  <a:pt x="0" y="2585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66426">
            <a:off x="12067835" y="3354906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1556" y="2283445"/>
            <a:ext cx="2793678" cy="2320423"/>
          </a:xfrm>
          <a:custGeom>
            <a:avLst/>
            <a:gdLst/>
            <a:ahLst/>
            <a:cxnLst/>
            <a:rect r="r" b="b" t="t" l="l"/>
            <a:pathLst>
              <a:path h="2320423" w="2793678">
                <a:moveTo>
                  <a:pt x="0" y="0"/>
                </a:moveTo>
                <a:lnTo>
                  <a:pt x="2793678" y="0"/>
                </a:lnTo>
                <a:lnTo>
                  <a:pt x="2793678" y="2320422"/>
                </a:lnTo>
                <a:lnTo>
                  <a:pt x="0" y="23204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7911" b="-254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83661" y="2300803"/>
            <a:ext cx="2195195" cy="2366788"/>
          </a:xfrm>
          <a:custGeom>
            <a:avLst/>
            <a:gdLst/>
            <a:ahLst/>
            <a:cxnLst/>
            <a:rect r="r" b="b" t="t" l="l"/>
            <a:pathLst>
              <a:path h="2366788" w="2195195">
                <a:moveTo>
                  <a:pt x="0" y="0"/>
                </a:moveTo>
                <a:lnTo>
                  <a:pt x="2195195" y="0"/>
                </a:lnTo>
                <a:lnTo>
                  <a:pt x="2195195" y="2366787"/>
                </a:lnTo>
                <a:lnTo>
                  <a:pt x="0" y="2366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652108" y="2306940"/>
            <a:ext cx="2564353" cy="2429725"/>
          </a:xfrm>
          <a:custGeom>
            <a:avLst/>
            <a:gdLst/>
            <a:ahLst/>
            <a:cxnLst/>
            <a:rect r="r" b="b" t="t" l="l"/>
            <a:pathLst>
              <a:path h="2429725" w="2564353">
                <a:moveTo>
                  <a:pt x="0" y="0"/>
                </a:moveTo>
                <a:lnTo>
                  <a:pt x="2564353" y="0"/>
                </a:lnTo>
                <a:lnTo>
                  <a:pt x="2564353" y="2429724"/>
                </a:lnTo>
                <a:lnTo>
                  <a:pt x="0" y="242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144000" y="2300803"/>
            <a:ext cx="2139801" cy="2441999"/>
          </a:xfrm>
          <a:custGeom>
            <a:avLst/>
            <a:gdLst/>
            <a:ahLst/>
            <a:cxnLst/>
            <a:rect r="r" b="b" t="t" l="l"/>
            <a:pathLst>
              <a:path h="2441999" w="2139801">
                <a:moveTo>
                  <a:pt x="0" y="0"/>
                </a:moveTo>
                <a:lnTo>
                  <a:pt x="2139801" y="0"/>
                </a:lnTo>
                <a:lnTo>
                  <a:pt x="2139801" y="2441998"/>
                </a:lnTo>
                <a:lnTo>
                  <a:pt x="0" y="24419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85934" y="7065564"/>
            <a:ext cx="16780067" cy="538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3"/>
              </a:lnSpc>
            </a:pPr>
            <a:r>
              <a:rPr lang="en-US" sz="3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flue gas         electrostatic precipitator          electric charges         metal        steam            ash    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039673" y="522166"/>
            <a:ext cx="17741504" cy="720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is the flue gas cleaned?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47520" y="1643891"/>
            <a:ext cx="14708939" cy="1616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52"/>
              </a:lnSpc>
            </a:pPr>
            <a:r>
              <a:rPr lang="en-US" sz="4608" b="true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LO: To understand what happens to our rubbish in north London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44511" y="4193603"/>
            <a:ext cx="14591180" cy="3024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list items that go in a black rubbish bags</a:t>
            </a:r>
          </a:p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state the process of getting energy from waste</a:t>
            </a:r>
          </a:p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state the by-products of the process </a:t>
            </a:r>
          </a:p>
          <a:p>
            <a:pPr algn="just">
              <a:lnSpc>
                <a:spcPts val="601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657" t="0" r="657" b="0"/>
          <a:stretch>
            <a:fillRect/>
          </a:stretch>
        </p:blipFill>
        <p:spPr>
          <a:xfrm flipH="false" flipV="false" rot="0">
            <a:off x="574418" y="1627203"/>
            <a:ext cx="14437895" cy="82296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39673" y="503116"/>
            <a:ext cx="11416027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Recap - Energy from waste video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316999" y="3192413"/>
            <a:ext cx="3580883" cy="5395852"/>
          </a:xfrm>
          <a:custGeom>
            <a:avLst/>
            <a:gdLst/>
            <a:ahLst/>
            <a:cxnLst/>
            <a:rect r="r" b="b" t="t" l="l"/>
            <a:pathLst>
              <a:path h="5395852" w="3580883">
                <a:moveTo>
                  <a:pt x="0" y="0"/>
                </a:moveTo>
                <a:lnTo>
                  <a:pt x="3580883" y="0"/>
                </a:lnTo>
                <a:lnTo>
                  <a:pt x="3580883" y="5395852"/>
                </a:lnTo>
                <a:lnTo>
                  <a:pt x="0" y="53958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93688">
            <a:off x="15492168" y="2630645"/>
            <a:ext cx="1762087" cy="1105710"/>
          </a:xfrm>
          <a:custGeom>
            <a:avLst/>
            <a:gdLst/>
            <a:ahLst/>
            <a:cxnLst/>
            <a:rect r="r" b="b" t="t" l="l"/>
            <a:pathLst>
              <a:path h="1105710" w="1762087">
                <a:moveTo>
                  <a:pt x="0" y="0"/>
                </a:moveTo>
                <a:lnTo>
                  <a:pt x="1762088" y="0"/>
                </a:lnTo>
                <a:lnTo>
                  <a:pt x="1762088" y="1105710"/>
                </a:lnTo>
                <a:lnTo>
                  <a:pt x="0" y="1105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432" t="0" r="0" b="-6432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true" flipV="false" rot="0">
            <a:off x="9400762" y="325107"/>
            <a:ext cx="5787923" cy="4398821"/>
          </a:xfrm>
          <a:custGeom>
            <a:avLst/>
            <a:gdLst/>
            <a:ahLst/>
            <a:cxnLst/>
            <a:rect r="r" b="b" t="t" l="l"/>
            <a:pathLst>
              <a:path h="4398821" w="5787923">
                <a:moveTo>
                  <a:pt x="5787923" y="0"/>
                </a:moveTo>
                <a:lnTo>
                  <a:pt x="0" y="0"/>
                </a:lnTo>
                <a:lnTo>
                  <a:pt x="0" y="4398821"/>
                </a:lnTo>
                <a:lnTo>
                  <a:pt x="5787923" y="4398821"/>
                </a:lnTo>
                <a:lnTo>
                  <a:pt x="57879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126805" y="1493629"/>
            <a:ext cx="4491933" cy="169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1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did not know that we got electricity from rubbish. That’s good!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88691" y="4675003"/>
            <a:ext cx="4107886" cy="5193879"/>
          </a:xfrm>
          <a:custGeom>
            <a:avLst/>
            <a:gdLst/>
            <a:ahLst/>
            <a:cxnLst/>
            <a:rect r="r" b="b" t="t" l="l"/>
            <a:pathLst>
              <a:path h="5193879" w="4107886">
                <a:moveTo>
                  <a:pt x="0" y="0"/>
                </a:moveTo>
                <a:lnTo>
                  <a:pt x="4107886" y="0"/>
                </a:lnTo>
                <a:lnTo>
                  <a:pt x="4107886" y="5193878"/>
                </a:lnTo>
                <a:lnTo>
                  <a:pt x="0" y="5193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161527" y="5694343"/>
            <a:ext cx="1498609" cy="1054476"/>
          </a:xfrm>
          <a:custGeom>
            <a:avLst/>
            <a:gdLst/>
            <a:ahLst/>
            <a:cxnLst/>
            <a:rect r="r" b="b" t="t" l="l"/>
            <a:pathLst>
              <a:path h="1054476" w="1498609">
                <a:moveTo>
                  <a:pt x="0" y="0"/>
                </a:moveTo>
                <a:lnTo>
                  <a:pt x="1498609" y="0"/>
                </a:lnTo>
                <a:lnTo>
                  <a:pt x="1498609" y="1054476"/>
                </a:lnTo>
                <a:lnTo>
                  <a:pt x="0" y="10544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40674">
            <a:off x="991137" y="3755956"/>
            <a:ext cx="3191734" cy="2094938"/>
          </a:xfrm>
          <a:custGeom>
            <a:avLst/>
            <a:gdLst/>
            <a:ahLst/>
            <a:cxnLst/>
            <a:rect r="r" b="b" t="t" l="l"/>
            <a:pathLst>
              <a:path h="2094938" w="3191734">
                <a:moveTo>
                  <a:pt x="0" y="0"/>
                </a:moveTo>
                <a:lnTo>
                  <a:pt x="3191735" y="0"/>
                </a:lnTo>
                <a:lnTo>
                  <a:pt x="3191735" y="2094938"/>
                </a:lnTo>
                <a:lnTo>
                  <a:pt x="0" y="20949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204136" y="1249147"/>
            <a:ext cx="6427369" cy="4884801"/>
          </a:xfrm>
          <a:custGeom>
            <a:avLst/>
            <a:gdLst/>
            <a:ahLst/>
            <a:cxnLst/>
            <a:rect r="r" b="b" t="t" l="l"/>
            <a:pathLst>
              <a:path h="4884801" w="6427369">
                <a:moveTo>
                  <a:pt x="0" y="0"/>
                </a:moveTo>
                <a:lnTo>
                  <a:pt x="6427369" y="0"/>
                </a:lnTo>
                <a:lnTo>
                  <a:pt x="6427369" y="4884801"/>
                </a:lnTo>
                <a:lnTo>
                  <a:pt x="0" y="48848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100562" y="2309683"/>
            <a:ext cx="4804901" cy="2270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1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 is better than it going to landfill Nancy, but there are much better things we can do. Let’s take a look.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117374" y="3856754"/>
            <a:ext cx="1498609" cy="1054476"/>
          </a:xfrm>
          <a:custGeom>
            <a:avLst/>
            <a:gdLst/>
            <a:ahLst/>
            <a:cxnLst/>
            <a:rect r="r" b="b" t="t" l="l"/>
            <a:pathLst>
              <a:path h="1054476" w="1498609">
                <a:moveTo>
                  <a:pt x="0" y="0"/>
                </a:moveTo>
                <a:lnTo>
                  <a:pt x="1498609" y="0"/>
                </a:lnTo>
                <a:lnTo>
                  <a:pt x="1498609" y="1054476"/>
                </a:lnTo>
                <a:lnTo>
                  <a:pt x="0" y="10544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4776" y="668381"/>
            <a:ext cx="5963096" cy="8950237"/>
          </a:xfrm>
          <a:custGeom>
            <a:avLst/>
            <a:gdLst/>
            <a:ahLst/>
            <a:cxnLst/>
            <a:rect r="r" b="b" t="t" l="l"/>
            <a:pathLst>
              <a:path h="8950237" w="5963096">
                <a:moveTo>
                  <a:pt x="0" y="0"/>
                </a:moveTo>
                <a:lnTo>
                  <a:pt x="5963095" y="0"/>
                </a:lnTo>
                <a:lnTo>
                  <a:pt x="5963095" y="8950238"/>
                </a:lnTo>
                <a:lnTo>
                  <a:pt x="0" y="89502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568032" y="6694193"/>
            <a:ext cx="12691268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worst for our environment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13812735" y="2971044"/>
            <a:ext cx="4107886" cy="5193879"/>
          </a:xfrm>
          <a:custGeom>
            <a:avLst/>
            <a:gdLst/>
            <a:ahLst/>
            <a:cxnLst/>
            <a:rect r="r" b="b" t="t" l="l"/>
            <a:pathLst>
              <a:path h="5193879" w="4107886">
                <a:moveTo>
                  <a:pt x="4107886" y="0"/>
                </a:moveTo>
                <a:lnTo>
                  <a:pt x="0" y="0"/>
                </a:lnTo>
                <a:lnTo>
                  <a:pt x="0" y="5193878"/>
                </a:lnTo>
                <a:lnTo>
                  <a:pt x="4107886" y="5193878"/>
                </a:lnTo>
                <a:lnTo>
                  <a:pt x="41078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140674">
            <a:off x="13854251" y="2186486"/>
            <a:ext cx="3191734" cy="2094938"/>
          </a:xfrm>
          <a:custGeom>
            <a:avLst/>
            <a:gdLst/>
            <a:ahLst/>
            <a:cxnLst/>
            <a:rect r="r" b="b" t="t" l="l"/>
            <a:pathLst>
              <a:path h="2094938" w="3191734">
                <a:moveTo>
                  <a:pt x="3191734" y="0"/>
                </a:moveTo>
                <a:lnTo>
                  <a:pt x="0" y="0"/>
                </a:lnTo>
                <a:lnTo>
                  <a:pt x="0" y="2094939"/>
                </a:lnTo>
                <a:lnTo>
                  <a:pt x="3191734" y="2094939"/>
                </a:lnTo>
                <a:lnTo>
                  <a:pt x="31917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00813" y="4345833"/>
            <a:ext cx="1498609" cy="1054476"/>
          </a:xfrm>
          <a:custGeom>
            <a:avLst/>
            <a:gdLst/>
            <a:ahLst/>
            <a:cxnLst/>
            <a:rect r="r" b="b" t="t" l="l"/>
            <a:pathLst>
              <a:path h="1054476" w="1498609">
                <a:moveTo>
                  <a:pt x="0" y="0"/>
                </a:moveTo>
                <a:lnTo>
                  <a:pt x="1498609" y="0"/>
                </a:lnTo>
                <a:lnTo>
                  <a:pt x="1498609" y="1054476"/>
                </a:lnTo>
                <a:lnTo>
                  <a:pt x="0" y="1054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437871" y="1324228"/>
            <a:ext cx="12691268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best for our environment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073758" y="3600757"/>
            <a:ext cx="3405462" cy="3085486"/>
          </a:xfrm>
          <a:custGeom>
            <a:avLst/>
            <a:gdLst/>
            <a:ahLst/>
            <a:cxnLst/>
            <a:rect r="r" b="b" t="t" l="l"/>
            <a:pathLst>
              <a:path h="3085486" w="3405462">
                <a:moveTo>
                  <a:pt x="0" y="0"/>
                </a:moveTo>
                <a:lnTo>
                  <a:pt x="3405462" y="0"/>
                </a:lnTo>
                <a:lnTo>
                  <a:pt x="3405462" y="3085486"/>
                </a:lnTo>
                <a:lnTo>
                  <a:pt x="0" y="30854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3122" t="-2200" r="-58929" b="-28863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0580585">
            <a:off x="4716049" y="5085282"/>
            <a:ext cx="1388862" cy="873247"/>
          </a:xfrm>
          <a:custGeom>
            <a:avLst/>
            <a:gdLst/>
            <a:ahLst/>
            <a:cxnLst/>
            <a:rect r="r" b="b" t="t" l="l"/>
            <a:pathLst>
              <a:path h="873247" w="1388862">
                <a:moveTo>
                  <a:pt x="0" y="0"/>
                </a:moveTo>
                <a:lnTo>
                  <a:pt x="1388862" y="0"/>
                </a:lnTo>
                <a:lnTo>
                  <a:pt x="1388862" y="873248"/>
                </a:lnTo>
                <a:lnTo>
                  <a:pt x="0" y="873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9666" y="9488897"/>
            <a:ext cx="15143043" cy="604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Look at the diagram. What is better than getting energy from waste?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295034" y="354073"/>
            <a:ext cx="1883241" cy="2381110"/>
            <a:chOff x="0" y="0"/>
            <a:chExt cx="2510989" cy="3174813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510989" cy="3174813"/>
            </a:xfrm>
            <a:custGeom>
              <a:avLst/>
              <a:gdLst/>
              <a:ahLst/>
              <a:cxnLst/>
              <a:rect r="r" b="b" t="t" l="l"/>
              <a:pathLst>
                <a:path h="3174813" w="2510989">
                  <a:moveTo>
                    <a:pt x="2510989" y="0"/>
                  </a:moveTo>
                  <a:lnTo>
                    <a:pt x="0" y="0"/>
                  </a:lnTo>
                  <a:lnTo>
                    <a:pt x="0" y="3174813"/>
                  </a:lnTo>
                  <a:lnTo>
                    <a:pt x="2510989" y="3174813"/>
                  </a:lnTo>
                  <a:lnTo>
                    <a:pt x="251098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81351" y="752474"/>
              <a:ext cx="726839" cy="931845"/>
            </a:xfrm>
            <a:custGeom>
              <a:avLst/>
              <a:gdLst/>
              <a:ahLst/>
              <a:cxnLst/>
              <a:rect r="r" b="b" t="t" l="l"/>
              <a:pathLst>
                <a:path h="931845" w="726839">
                  <a:moveTo>
                    <a:pt x="0" y="0"/>
                  </a:moveTo>
                  <a:lnTo>
                    <a:pt x="726839" y="0"/>
                  </a:lnTo>
                  <a:lnTo>
                    <a:pt x="726839" y="931845"/>
                  </a:lnTo>
                  <a:lnTo>
                    <a:pt x="0" y="931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-140674">
            <a:off x="5401667" y="66475"/>
            <a:ext cx="1338155" cy="878317"/>
          </a:xfrm>
          <a:custGeom>
            <a:avLst/>
            <a:gdLst/>
            <a:ahLst/>
            <a:cxnLst/>
            <a:rect r="r" b="b" t="t" l="l"/>
            <a:pathLst>
              <a:path h="878317" w="1338155">
                <a:moveTo>
                  <a:pt x="1338156" y="0"/>
                </a:moveTo>
                <a:lnTo>
                  <a:pt x="0" y="0"/>
                </a:lnTo>
                <a:lnTo>
                  <a:pt x="0" y="878317"/>
                </a:lnTo>
                <a:lnTo>
                  <a:pt x="1338156" y="878317"/>
                </a:lnTo>
                <a:lnTo>
                  <a:pt x="13381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70539" y="1776877"/>
            <a:ext cx="5380227" cy="3006202"/>
          </a:xfrm>
          <a:custGeom>
            <a:avLst/>
            <a:gdLst/>
            <a:ahLst/>
            <a:cxnLst/>
            <a:rect r="r" b="b" t="t" l="l"/>
            <a:pathLst>
              <a:path h="3006202" w="5380227">
                <a:moveTo>
                  <a:pt x="0" y="0"/>
                </a:moveTo>
                <a:lnTo>
                  <a:pt x="5380227" y="0"/>
                </a:lnTo>
                <a:lnTo>
                  <a:pt x="5380227" y="3006202"/>
                </a:lnTo>
                <a:lnTo>
                  <a:pt x="0" y="3006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621480" y="4783079"/>
            <a:ext cx="1679023" cy="1592973"/>
          </a:xfrm>
          <a:custGeom>
            <a:avLst/>
            <a:gdLst/>
            <a:ahLst/>
            <a:cxnLst/>
            <a:rect r="r" b="b" t="t" l="l"/>
            <a:pathLst>
              <a:path h="1592973" w="1679023">
                <a:moveTo>
                  <a:pt x="0" y="0"/>
                </a:moveTo>
                <a:lnTo>
                  <a:pt x="1679023" y="0"/>
                </a:lnTo>
                <a:lnTo>
                  <a:pt x="1679023" y="1592972"/>
                </a:lnTo>
                <a:lnTo>
                  <a:pt x="0" y="1592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861303" y="7600931"/>
            <a:ext cx="3934651" cy="2621461"/>
          </a:xfrm>
          <a:custGeom>
            <a:avLst/>
            <a:gdLst/>
            <a:ahLst/>
            <a:cxnLst/>
            <a:rect r="r" b="b" t="t" l="l"/>
            <a:pathLst>
              <a:path h="2621461" w="3934651">
                <a:moveTo>
                  <a:pt x="0" y="0"/>
                </a:moveTo>
                <a:lnTo>
                  <a:pt x="3934651" y="0"/>
                </a:lnTo>
                <a:lnTo>
                  <a:pt x="3934651" y="2621461"/>
                </a:lnTo>
                <a:lnTo>
                  <a:pt x="0" y="26214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205037" y="8306299"/>
            <a:ext cx="1574945" cy="1561165"/>
          </a:xfrm>
          <a:custGeom>
            <a:avLst/>
            <a:gdLst/>
            <a:ahLst/>
            <a:cxnLst/>
            <a:rect r="r" b="b" t="t" l="l"/>
            <a:pathLst>
              <a:path h="1561165" w="1574945">
                <a:moveTo>
                  <a:pt x="0" y="0"/>
                </a:moveTo>
                <a:lnTo>
                  <a:pt x="1574945" y="0"/>
                </a:lnTo>
                <a:lnTo>
                  <a:pt x="1574945" y="1561165"/>
                </a:lnTo>
                <a:lnTo>
                  <a:pt x="0" y="15611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61815" y="5067300"/>
            <a:ext cx="15259665" cy="6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T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 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bef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ore 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ou th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row!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–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it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be recycled 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or do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in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stead?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61815" y="574823"/>
            <a:ext cx="12427997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Top rubbish tips!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-151174" y="3105096"/>
            <a:ext cx="17049064" cy="6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4899" indent="-427450" lvl="1">
              <a:lnSpc>
                <a:spcPts val="5543"/>
              </a:lnSpc>
              <a:buAutoNum type="arabicPeriod" startAt="1"/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 it again! – Try reusing things like bags, bottles, and containers.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61815" y="7171220"/>
            <a:ext cx="15259665" cy="1366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Choose less packaging! – Pick snacks and toys with less plastic or wrapping.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497427" y="225900"/>
            <a:ext cx="1883241" cy="2381110"/>
            <a:chOff x="0" y="0"/>
            <a:chExt cx="2510989" cy="3174813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510989" cy="3174813"/>
            </a:xfrm>
            <a:custGeom>
              <a:avLst/>
              <a:gdLst/>
              <a:ahLst/>
              <a:cxnLst/>
              <a:rect r="r" b="b" t="t" l="l"/>
              <a:pathLst>
                <a:path h="3174813" w="2510989">
                  <a:moveTo>
                    <a:pt x="2510989" y="0"/>
                  </a:moveTo>
                  <a:lnTo>
                    <a:pt x="0" y="0"/>
                  </a:lnTo>
                  <a:lnTo>
                    <a:pt x="0" y="3174813"/>
                  </a:lnTo>
                  <a:lnTo>
                    <a:pt x="2510989" y="3174813"/>
                  </a:lnTo>
                  <a:lnTo>
                    <a:pt x="251098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81351" y="752474"/>
              <a:ext cx="726839" cy="931845"/>
            </a:xfrm>
            <a:custGeom>
              <a:avLst/>
              <a:gdLst/>
              <a:ahLst/>
              <a:cxnLst/>
              <a:rect r="r" b="b" t="t" l="l"/>
              <a:pathLst>
                <a:path h="931845" w="726839">
                  <a:moveTo>
                    <a:pt x="0" y="0"/>
                  </a:moveTo>
                  <a:lnTo>
                    <a:pt x="726839" y="0"/>
                  </a:lnTo>
                  <a:lnTo>
                    <a:pt x="726839" y="931845"/>
                  </a:lnTo>
                  <a:lnTo>
                    <a:pt x="0" y="931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-140674">
            <a:off x="9600558" y="27004"/>
            <a:ext cx="1338155" cy="878317"/>
          </a:xfrm>
          <a:custGeom>
            <a:avLst/>
            <a:gdLst/>
            <a:ahLst/>
            <a:cxnLst/>
            <a:rect r="r" b="b" t="t" l="l"/>
            <a:pathLst>
              <a:path h="878317" w="1338155">
                <a:moveTo>
                  <a:pt x="1338155" y="0"/>
                </a:moveTo>
                <a:lnTo>
                  <a:pt x="0" y="0"/>
                </a:lnTo>
                <a:lnTo>
                  <a:pt x="0" y="878316"/>
                </a:lnTo>
                <a:lnTo>
                  <a:pt x="1338155" y="878316"/>
                </a:lnTo>
                <a:lnTo>
                  <a:pt x="133815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930164" y="3820565"/>
            <a:ext cx="4269194" cy="2385412"/>
          </a:xfrm>
          <a:custGeom>
            <a:avLst/>
            <a:gdLst/>
            <a:ahLst/>
            <a:cxnLst/>
            <a:rect r="r" b="b" t="t" l="l"/>
            <a:pathLst>
              <a:path h="2385412" w="4269194">
                <a:moveTo>
                  <a:pt x="0" y="0"/>
                </a:moveTo>
                <a:lnTo>
                  <a:pt x="4269194" y="0"/>
                </a:lnTo>
                <a:lnTo>
                  <a:pt x="4269194" y="2385412"/>
                </a:lnTo>
                <a:lnTo>
                  <a:pt x="0" y="23854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04238" y="4271593"/>
            <a:ext cx="1679023" cy="1592973"/>
          </a:xfrm>
          <a:custGeom>
            <a:avLst/>
            <a:gdLst/>
            <a:ahLst/>
            <a:cxnLst/>
            <a:rect r="r" b="b" t="t" l="l"/>
            <a:pathLst>
              <a:path h="1592973" w="1679023">
                <a:moveTo>
                  <a:pt x="0" y="0"/>
                </a:moveTo>
                <a:lnTo>
                  <a:pt x="1679023" y="0"/>
                </a:lnTo>
                <a:lnTo>
                  <a:pt x="1679023" y="1592972"/>
                </a:lnTo>
                <a:lnTo>
                  <a:pt x="0" y="1592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2892962" y="3757348"/>
            <a:ext cx="3934651" cy="2621461"/>
            <a:chOff x="0" y="0"/>
            <a:chExt cx="5246201" cy="34952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246201" cy="3495282"/>
            </a:xfrm>
            <a:custGeom>
              <a:avLst/>
              <a:gdLst/>
              <a:ahLst/>
              <a:cxnLst/>
              <a:rect r="r" b="b" t="t" l="l"/>
              <a:pathLst>
                <a:path h="3495282" w="5246201">
                  <a:moveTo>
                    <a:pt x="0" y="0"/>
                  </a:moveTo>
                  <a:lnTo>
                    <a:pt x="5246201" y="0"/>
                  </a:lnTo>
                  <a:lnTo>
                    <a:pt x="5246201" y="3495282"/>
                  </a:lnTo>
                  <a:lnTo>
                    <a:pt x="0" y="3495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573137" y="706864"/>
              <a:ext cx="2099927" cy="2081553"/>
            </a:xfrm>
            <a:custGeom>
              <a:avLst/>
              <a:gdLst/>
              <a:ahLst/>
              <a:cxnLst/>
              <a:rect r="r" b="b" t="t" l="l"/>
              <a:pathLst>
                <a:path h="2081553" w="2099927">
                  <a:moveTo>
                    <a:pt x="0" y="0"/>
                  </a:moveTo>
                  <a:lnTo>
                    <a:pt x="2099927" y="0"/>
                  </a:lnTo>
                  <a:lnTo>
                    <a:pt x="2099927" y="2081553"/>
                  </a:lnTo>
                  <a:lnTo>
                    <a:pt x="0" y="2081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190742" y="603951"/>
            <a:ext cx="14148707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3 things can we do?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41347" y="5440216"/>
            <a:ext cx="17247497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Three things we can do are _______, __________ and __________. 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736" y="279736"/>
            <a:ext cx="1497929" cy="1497929"/>
          </a:xfrm>
          <a:custGeom>
            <a:avLst/>
            <a:gdLst/>
            <a:ahLst/>
            <a:cxnLst/>
            <a:rect r="r" b="b" t="t" l="l"/>
            <a:pathLst>
              <a:path h="1497929" w="1497929">
                <a:moveTo>
                  <a:pt x="0" y="0"/>
                </a:moveTo>
                <a:lnTo>
                  <a:pt x="1497928" y="0"/>
                </a:lnTo>
                <a:lnTo>
                  <a:pt x="1497928" y="1497928"/>
                </a:lnTo>
                <a:lnTo>
                  <a:pt x="0" y="1497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0582" y="7274742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03402" y="2091607"/>
            <a:ext cx="13922418" cy="5116489"/>
          </a:xfrm>
          <a:custGeom>
            <a:avLst/>
            <a:gdLst/>
            <a:ahLst/>
            <a:cxnLst/>
            <a:rect r="r" b="b" t="t" l="l"/>
            <a:pathLst>
              <a:path h="5116489" w="13922418">
                <a:moveTo>
                  <a:pt x="0" y="0"/>
                </a:moveTo>
                <a:lnTo>
                  <a:pt x="13922417" y="0"/>
                </a:lnTo>
                <a:lnTo>
                  <a:pt x="13922417" y="5116488"/>
                </a:lnTo>
                <a:lnTo>
                  <a:pt x="0" y="5116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The problem in London!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93883" y="7765871"/>
            <a:ext cx="16194117" cy="820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7"/>
              </a:lnSpc>
            </a:pPr>
            <a:r>
              <a:rPr lang="en-US" sz="4805" i="true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What could we do to reduce how much rubbish we have?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32405" y="2217438"/>
            <a:ext cx="17752663" cy="2180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Art/geography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Draw a map of the journey of waste in north London with annotations. </a:t>
            </a:r>
          </a:p>
          <a:p>
            <a:pPr algn="l">
              <a:lnSpc>
                <a:spcPts val="5823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4301257" y="3496348"/>
            <a:ext cx="7990638" cy="6372533"/>
          </a:xfrm>
          <a:custGeom>
            <a:avLst/>
            <a:gdLst/>
            <a:ahLst/>
            <a:cxnLst/>
            <a:rect r="r" b="b" t="t" l="l"/>
            <a:pathLst>
              <a:path h="6372533" w="7990638">
                <a:moveTo>
                  <a:pt x="0" y="0"/>
                </a:moveTo>
                <a:lnTo>
                  <a:pt x="7990637" y="0"/>
                </a:lnTo>
                <a:lnTo>
                  <a:pt x="7990637" y="6372533"/>
                </a:lnTo>
                <a:lnTo>
                  <a:pt x="0" y="63725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021380" y="3776894"/>
            <a:ext cx="4122620" cy="2746696"/>
          </a:xfrm>
          <a:custGeom>
            <a:avLst/>
            <a:gdLst/>
            <a:ahLst/>
            <a:cxnLst/>
            <a:rect r="r" b="b" t="t" l="l"/>
            <a:pathLst>
              <a:path h="2746696" w="4122620">
                <a:moveTo>
                  <a:pt x="0" y="0"/>
                </a:moveTo>
                <a:lnTo>
                  <a:pt x="4122620" y="0"/>
                </a:lnTo>
                <a:lnTo>
                  <a:pt x="4122620" y="2746695"/>
                </a:lnTo>
                <a:lnTo>
                  <a:pt x="0" y="27466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36329" y="3763411"/>
            <a:ext cx="3789910" cy="2760179"/>
          </a:xfrm>
          <a:custGeom>
            <a:avLst/>
            <a:gdLst/>
            <a:ahLst/>
            <a:cxnLst/>
            <a:rect r="r" b="b" t="t" l="l"/>
            <a:pathLst>
              <a:path h="2760179" w="3789910">
                <a:moveTo>
                  <a:pt x="0" y="0"/>
                </a:moveTo>
                <a:lnTo>
                  <a:pt x="3789910" y="0"/>
                </a:lnTo>
                <a:lnTo>
                  <a:pt x="3789910" y="2760178"/>
                </a:lnTo>
                <a:lnTo>
                  <a:pt x="0" y="2760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9312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6329" y="6699410"/>
            <a:ext cx="3789910" cy="3169471"/>
          </a:xfrm>
          <a:custGeom>
            <a:avLst/>
            <a:gdLst/>
            <a:ahLst/>
            <a:cxnLst/>
            <a:rect r="r" b="b" t="t" l="l"/>
            <a:pathLst>
              <a:path h="3169471" w="3789910">
                <a:moveTo>
                  <a:pt x="0" y="0"/>
                </a:moveTo>
                <a:lnTo>
                  <a:pt x="3789910" y="0"/>
                </a:lnTo>
                <a:lnTo>
                  <a:pt x="3789910" y="3169471"/>
                </a:lnTo>
                <a:lnTo>
                  <a:pt x="0" y="31694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9232" t="0" r="-45491" b="-23695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021380" y="6709472"/>
            <a:ext cx="4096167" cy="3169471"/>
          </a:xfrm>
          <a:custGeom>
            <a:avLst/>
            <a:gdLst/>
            <a:ahLst/>
            <a:cxnLst/>
            <a:rect r="r" b="b" t="t" l="l"/>
            <a:pathLst>
              <a:path h="3169471" w="4096167">
                <a:moveTo>
                  <a:pt x="0" y="0"/>
                </a:moveTo>
                <a:lnTo>
                  <a:pt x="4096167" y="0"/>
                </a:lnTo>
                <a:lnTo>
                  <a:pt x="4096167" y="3169471"/>
                </a:lnTo>
                <a:lnTo>
                  <a:pt x="0" y="3169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6137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520105">
            <a:off x="8890924" y="4372083"/>
            <a:ext cx="6554418" cy="4659595"/>
          </a:xfrm>
          <a:custGeom>
            <a:avLst/>
            <a:gdLst/>
            <a:ahLst/>
            <a:cxnLst/>
            <a:rect r="r" b="b" t="t" l="l"/>
            <a:pathLst>
              <a:path h="4659595" w="6554418">
                <a:moveTo>
                  <a:pt x="0" y="0"/>
                </a:moveTo>
                <a:lnTo>
                  <a:pt x="6554417" y="0"/>
                </a:lnTo>
                <a:lnTo>
                  <a:pt x="6554417" y="4659595"/>
                </a:lnTo>
                <a:lnTo>
                  <a:pt x="0" y="4659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36329" y="1797762"/>
            <a:ext cx="16867758" cy="1446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Science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Reorder the steps to rubbish waste in North London. Write a caption for each. Can you include the key words? 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71212" y="3846240"/>
            <a:ext cx="5496694" cy="6629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63"/>
              </a:lnSpc>
            </a:pPr>
            <a:r>
              <a:rPr lang="en-US" sz="3759" u="sng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Key words</a:t>
            </a:r>
          </a:p>
          <a:p>
            <a:pPr algn="l">
              <a:lnSpc>
                <a:spcPts val="2043"/>
              </a:lnSpc>
            </a:pPr>
          </a:p>
          <a:p>
            <a:pPr algn="l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bunker</a:t>
            </a:r>
          </a:p>
          <a:p>
            <a:pPr algn="l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feed chute</a:t>
            </a:r>
          </a:p>
          <a:p>
            <a:pPr algn="l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boiler grate</a:t>
            </a:r>
          </a:p>
          <a:p>
            <a:pPr algn="l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superheated steam</a:t>
            </a:r>
          </a:p>
          <a:p>
            <a:pPr algn="l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turbine</a:t>
            </a:r>
          </a:p>
          <a:p>
            <a:pPr algn="l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national grid</a:t>
            </a:r>
          </a:p>
          <a:p>
            <a:pPr algn="l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flue gas</a:t>
            </a:r>
          </a:p>
          <a:p>
            <a:pPr algn="l">
              <a:lnSpc>
                <a:spcPts val="5263"/>
              </a:lnSpc>
            </a:pPr>
          </a:p>
          <a:p>
            <a:pPr algn="l">
              <a:lnSpc>
                <a:spcPts val="5263"/>
              </a:lnSpc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43231" y="4952419"/>
            <a:ext cx="2494597" cy="4114800"/>
          </a:xfrm>
          <a:custGeom>
            <a:avLst/>
            <a:gdLst/>
            <a:ahLst/>
            <a:cxnLst/>
            <a:rect r="r" b="b" t="t" l="l"/>
            <a:pathLst>
              <a:path h="4114800" w="2494597">
                <a:moveTo>
                  <a:pt x="0" y="0"/>
                </a:moveTo>
                <a:lnTo>
                  <a:pt x="2494598" y="0"/>
                </a:lnTo>
                <a:lnTo>
                  <a:pt x="2494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10121" y="2280628"/>
            <a:ext cx="16867758" cy="1447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Science/STEM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Go around the school to look in the rubbish bins. Is your school putting the correct things in the rubbish bin?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5103" y="4513231"/>
            <a:ext cx="1497929" cy="1497929"/>
          </a:xfrm>
          <a:custGeom>
            <a:avLst/>
            <a:gdLst/>
            <a:ahLst/>
            <a:cxnLst/>
            <a:rect r="r" b="b" t="t" l="l"/>
            <a:pathLst>
              <a:path h="1497929" w="1497929">
                <a:moveTo>
                  <a:pt x="0" y="0"/>
                </a:moveTo>
                <a:lnTo>
                  <a:pt x="1497929" y="0"/>
                </a:lnTo>
                <a:lnTo>
                  <a:pt x="1497929" y="1497929"/>
                </a:lnTo>
                <a:lnTo>
                  <a:pt x="0" y="1497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9618" y="7423167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5"/>
                </a:lnTo>
                <a:lnTo>
                  <a:pt x="0" y="1401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786872" y="1767257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3" y="0"/>
                </a:lnTo>
                <a:lnTo>
                  <a:pt x="1427083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97494" y="4692286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0" y="0"/>
                </a:lnTo>
                <a:lnTo>
                  <a:pt x="1429230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88711" y="7832974"/>
            <a:ext cx="1776584" cy="679543"/>
          </a:xfrm>
          <a:custGeom>
            <a:avLst/>
            <a:gdLst/>
            <a:ahLst/>
            <a:cxnLst/>
            <a:rect r="r" b="b" t="t" l="l"/>
            <a:pathLst>
              <a:path h="679543" w="1776584">
                <a:moveTo>
                  <a:pt x="0" y="0"/>
                </a:moveTo>
                <a:lnTo>
                  <a:pt x="1776584" y="0"/>
                </a:lnTo>
                <a:lnTo>
                  <a:pt x="1776584" y="679544"/>
                </a:lnTo>
                <a:lnTo>
                  <a:pt x="0" y="679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2640" y="1725495"/>
            <a:ext cx="1428017" cy="1378036"/>
          </a:xfrm>
          <a:custGeom>
            <a:avLst/>
            <a:gdLst/>
            <a:ahLst/>
            <a:cxnLst/>
            <a:rect r="r" b="b" t="t" l="l"/>
            <a:pathLst>
              <a:path h="1378036" w="1428017">
                <a:moveTo>
                  <a:pt x="0" y="0"/>
                </a:moveTo>
                <a:lnTo>
                  <a:pt x="1428017" y="0"/>
                </a:lnTo>
                <a:lnTo>
                  <a:pt x="1428017" y="1378036"/>
                </a:lnTo>
                <a:lnTo>
                  <a:pt x="0" y="13780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Lesson Prep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89911" y="7497965"/>
            <a:ext cx="349039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The knowledge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89911" y="1924535"/>
            <a:ext cx="263067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Vocabulary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36958" y="4668377"/>
            <a:ext cx="263067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Big question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77003" y="1842075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Discussion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38176" y="4549682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Task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77003" y="7354185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Extension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36958" y="2550193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Keywords that children need to understand and use during the lesson.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806130" y="5354754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 central question that sparks curiosity and frames the lesson’s theme.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806130" y="8206084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Essential facts and concepts children need to know.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179645" y="8125121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Optional tasks to deepen or stretch learning beyond the core lesson.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169674" y="5097038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To assess learning and give children time to practise independently.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83298" y="2550193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An opportunity for children to practice the knowledge learnt.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1471" y="232850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Key Words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05611" y="166542"/>
            <a:ext cx="1287439" cy="1242379"/>
          </a:xfrm>
          <a:custGeom>
            <a:avLst/>
            <a:gdLst/>
            <a:ahLst/>
            <a:cxnLst/>
            <a:rect r="r" b="b" t="t" l="l"/>
            <a:pathLst>
              <a:path h="1242379" w="1287439">
                <a:moveTo>
                  <a:pt x="0" y="0"/>
                </a:moveTo>
                <a:lnTo>
                  <a:pt x="1287439" y="0"/>
                </a:lnTo>
                <a:lnTo>
                  <a:pt x="1287439" y="1242378"/>
                </a:lnTo>
                <a:lnTo>
                  <a:pt x="0" y="12423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35233" y="5123692"/>
            <a:ext cx="1176895" cy="2252430"/>
          </a:xfrm>
          <a:custGeom>
            <a:avLst/>
            <a:gdLst/>
            <a:ahLst/>
            <a:cxnLst/>
            <a:rect r="r" b="b" t="t" l="l"/>
            <a:pathLst>
              <a:path h="2252430" w="1176895">
                <a:moveTo>
                  <a:pt x="0" y="0"/>
                </a:moveTo>
                <a:lnTo>
                  <a:pt x="1176894" y="0"/>
                </a:lnTo>
                <a:lnTo>
                  <a:pt x="1176894" y="2252431"/>
                </a:lnTo>
                <a:lnTo>
                  <a:pt x="0" y="22524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897382" y="1825969"/>
            <a:ext cx="2165797" cy="1897780"/>
          </a:xfrm>
          <a:custGeom>
            <a:avLst/>
            <a:gdLst/>
            <a:ahLst/>
            <a:cxnLst/>
            <a:rect r="r" b="b" t="t" l="l"/>
            <a:pathLst>
              <a:path h="1897780" w="2165797">
                <a:moveTo>
                  <a:pt x="0" y="0"/>
                </a:moveTo>
                <a:lnTo>
                  <a:pt x="2165798" y="0"/>
                </a:lnTo>
                <a:lnTo>
                  <a:pt x="2165798" y="1897780"/>
                </a:lnTo>
                <a:lnTo>
                  <a:pt x="0" y="1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243127" y="2021655"/>
            <a:ext cx="1662520" cy="1662520"/>
          </a:xfrm>
          <a:custGeom>
            <a:avLst/>
            <a:gdLst/>
            <a:ahLst/>
            <a:cxnLst/>
            <a:rect r="r" b="b" t="t" l="l"/>
            <a:pathLst>
              <a:path h="1662520" w="1662520">
                <a:moveTo>
                  <a:pt x="0" y="0"/>
                </a:moveTo>
                <a:lnTo>
                  <a:pt x="1662519" y="0"/>
                </a:lnTo>
                <a:lnTo>
                  <a:pt x="1662519" y="1662519"/>
                </a:lnTo>
                <a:lnTo>
                  <a:pt x="0" y="16625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300556" y="5330726"/>
            <a:ext cx="1690555" cy="2323787"/>
          </a:xfrm>
          <a:custGeom>
            <a:avLst/>
            <a:gdLst/>
            <a:ahLst/>
            <a:cxnLst/>
            <a:rect r="r" b="b" t="t" l="l"/>
            <a:pathLst>
              <a:path h="2323787" w="1690555">
                <a:moveTo>
                  <a:pt x="0" y="0"/>
                </a:moveTo>
                <a:lnTo>
                  <a:pt x="1690555" y="0"/>
                </a:lnTo>
                <a:lnTo>
                  <a:pt x="1690555" y="2323788"/>
                </a:lnTo>
                <a:lnTo>
                  <a:pt x="0" y="23237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689257" y="5143500"/>
            <a:ext cx="2289772" cy="2323569"/>
          </a:xfrm>
          <a:custGeom>
            <a:avLst/>
            <a:gdLst/>
            <a:ahLst/>
            <a:cxnLst/>
            <a:rect r="r" b="b" t="t" l="l"/>
            <a:pathLst>
              <a:path h="2323569" w="2289772">
                <a:moveTo>
                  <a:pt x="0" y="0"/>
                </a:moveTo>
                <a:lnTo>
                  <a:pt x="2289772" y="0"/>
                </a:lnTo>
                <a:lnTo>
                  <a:pt x="2289772" y="2323569"/>
                </a:lnTo>
                <a:lnTo>
                  <a:pt x="0" y="2323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06482" y="2052542"/>
            <a:ext cx="1712708" cy="1697721"/>
          </a:xfrm>
          <a:custGeom>
            <a:avLst/>
            <a:gdLst/>
            <a:ahLst/>
            <a:cxnLst/>
            <a:rect r="r" b="b" t="t" l="l"/>
            <a:pathLst>
              <a:path h="1697721" w="1712708">
                <a:moveTo>
                  <a:pt x="0" y="0"/>
                </a:moveTo>
                <a:lnTo>
                  <a:pt x="1712707" y="0"/>
                </a:lnTo>
                <a:lnTo>
                  <a:pt x="1712707" y="1697721"/>
                </a:lnTo>
                <a:lnTo>
                  <a:pt x="0" y="16977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792340" y="1964253"/>
            <a:ext cx="1717112" cy="1777324"/>
          </a:xfrm>
          <a:custGeom>
            <a:avLst/>
            <a:gdLst/>
            <a:ahLst/>
            <a:cxnLst/>
            <a:rect r="r" b="b" t="t" l="l"/>
            <a:pathLst>
              <a:path h="1777324" w="1717112">
                <a:moveTo>
                  <a:pt x="0" y="0"/>
                </a:moveTo>
                <a:lnTo>
                  <a:pt x="1717112" y="0"/>
                </a:lnTo>
                <a:lnTo>
                  <a:pt x="1717112" y="1777323"/>
                </a:lnTo>
                <a:lnTo>
                  <a:pt x="0" y="177732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0652" t="-45316" r="-59915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182334" y="5255459"/>
            <a:ext cx="1970244" cy="2497932"/>
          </a:xfrm>
          <a:custGeom>
            <a:avLst/>
            <a:gdLst/>
            <a:ahLst/>
            <a:cxnLst/>
            <a:rect r="r" b="b" t="t" l="l"/>
            <a:pathLst>
              <a:path h="2497932" w="1970244">
                <a:moveTo>
                  <a:pt x="0" y="0"/>
                </a:moveTo>
                <a:lnTo>
                  <a:pt x="1970244" y="0"/>
                </a:lnTo>
                <a:lnTo>
                  <a:pt x="1970244" y="2497932"/>
                </a:lnTo>
                <a:lnTo>
                  <a:pt x="0" y="24979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656061" y="3797888"/>
            <a:ext cx="2996539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national grid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3831" y="7748797"/>
            <a:ext cx="3771317" cy="1499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energy from waste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74895" y="3797888"/>
            <a:ext cx="2376488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electricity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543219" y="7748797"/>
            <a:ext cx="1371468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boiler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255579" y="3807413"/>
            <a:ext cx="1740297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turbine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454870" y="3797888"/>
            <a:ext cx="2758546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boiler grate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138346" y="7677576"/>
            <a:ext cx="1450578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steam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309942" y="7677576"/>
            <a:ext cx="1690555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bunker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Vocabulary task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264223" y="6549525"/>
            <a:ext cx="2287852" cy="713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electricity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366376" y="6480884"/>
            <a:ext cx="3365121" cy="713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boiler grate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030435" y="6549525"/>
            <a:ext cx="2418892" cy="721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24"/>
              </a:lnSpc>
            </a:pPr>
            <a:r>
              <a:rPr lang="en-US" sz="423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turbine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53950" y="6549525"/>
            <a:ext cx="3122415" cy="713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national grid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47215" y="1914620"/>
            <a:ext cx="18061587" cy="914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587" indent="-374294" lvl="1">
              <a:lnSpc>
                <a:spcPts val="8286"/>
              </a:lnSpc>
              <a:buAutoNum type="arabicPeriod" startAt="1"/>
            </a:pPr>
            <a:r>
              <a:rPr lang="en-US" sz="34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                                         2.                                       3.                                    4.                             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24919" y="97172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1" y="0"/>
                </a:lnTo>
                <a:lnTo>
                  <a:pt x="1429231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24919" y="8870650"/>
            <a:ext cx="12270820" cy="64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0"/>
              </a:lnSpc>
            </a:pPr>
            <a:r>
              <a:rPr lang="en-US" b="true" sz="3735" u="sng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Challenge</a:t>
            </a:r>
            <a:r>
              <a:rPr lang="en-US" sz="37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: Write a sentence using a new vocabulary word.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030435" y="2828884"/>
            <a:ext cx="2165797" cy="1897780"/>
          </a:xfrm>
          <a:custGeom>
            <a:avLst/>
            <a:gdLst/>
            <a:ahLst/>
            <a:cxnLst/>
            <a:rect r="r" b="b" t="t" l="l"/>
            <a:pathLst>
              <a:path h="1897780" w="2165797">
                <a:moveTo>
                  <a:pt x="0" y="0"/>
                </a:moveTo>
                <a:lnTo>
                  <a:pt x="2165797" y="0"/>
                </a:lnTo>
                <a:lnTo>
                  <a:pt x="2165797" y="1897780"/>
                </a:lnTo>
                <a:lnTo>
                  <a:pt x="0" y="1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376179" y="3024569"/>
            <a:ext cx="1662520" cy="1662520"/>
          </a:xfrm>
          <a:custGeom>
            <a:avLst/>
            <a:gdLst/>
            <a:ahLst/>
            <a:cxnLst/>
            <a:rect r="r" b="b" t="t" l="l"/>
            <a:pathLst>
              <a:path h="1662520" w="1662520">
                <a:moveTo>
                  <a:pt x="0" y="0"/>
                </a:moveTo>
                <a:lnTo>
                  <a:pt x="1662520" y="0"/>
                </a:lnTo>
                <a:lnTo>
                  <a:pt x="1662520" y="1662520"/>
                </a:lnTo>
                <a:lnTo>
                  <a:pt x="0" y="16625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39534" y="3055456"/>
            <a:ext cx="1712708" cy="1697721"/>
          </a:xfrm>
          <a:custGeom>
            <a:avLst/>
            <a:gdLst/>
            <a:ahLst/>
            <a:cxnLst/>
            <a:rect r="r" b="b" t="t" l="l"/>
            <a:pathLst>
              <a:path h="1697721" w="1712708">
                <a:moveTo>
                  <a:pt x="0" y="0"/>
                </a:moveTo>
                <a:lnTo>
                  <a:pt x="1712708" y="0"/>
                </a:lnTo>
                <a:lnTo>
                  <a:pt x="1712708" y="1697722"/>
                </a:lnTo>
                <a:lnTo>
                  <a:pt x="0" y="16977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925393" y="2967167"/>
            <a:ext cx="1717112" cy="1777324"/>
          </a:xfrm>
          <a:custGeom>
            <a:avLst/>
            <a:gdLst/>
            <a:ahLst/>
            <a:cxnLst/>
            <a:rect r="r" b="b" t="t" l="l"/>
            <a:pathLst>
              <a:path h="1777324" w="1717112">
                <a:moveTo>
                  <a:pt x="0" y="0"/>
                </a:moveTo>
                <a:lnTo>
                  <a:pt x="1717111" y="0"/>
                </a:lnTo>
                <a:lnTo>
                  <a:pt x="1717111" y="1777324"/>
                </a:lnTo>
                <a:lnTo>
                  <a:pt x="0" y="17773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0652" t="-45316" r="-59915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265177" y="1141096"/>
            <a:ext cx="9093335" cy="548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34"/>
              </a:lnSpc>
            </a:pPr>
            <a:r>
              <a:rPr lang="en-US" sz="3167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Match the picture numbers with the correct word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Vocabulary task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211622" y="6374515"/>
            <a:ext cx="1320271" cy="713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boiler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039669" y="6374515"/>
            <a:ext cx="3365121" cy="1446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energy from waste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460597" y="6480884"/>
            <a:ext cx="2418892" cy="721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24"/>
              </a:lnSpc>
            </a:pPr>
            <a:r>
              <a:rPr lang="en-US" sz="423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bunker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92942" y="6480884"/>
            <a:ext cx="3122415" cy="713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steam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47215" y="1914620"/>
            <a:ext cx="18061587" cy="914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587" indent="-374294" lvl="1">
              <a:lnSpc>
                <a:spcPts val="8286"/>
              </a:lnSpc>
              <a:buAutoNum type="arabicPeriod" startAt="1"/>
            </a:pPr>
            <a:r>
              <a:rPr lang="en-US" sz="34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                                         2.                                       3.                                    4.                             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24919" y="97172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1" y="0"/>
                </a:lnTo>
                <a:lnTo>
                  <a:pt x="1429231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24919" y="8870650"/>
            <a:ext cx="12270820" cy="64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0"/>
              </a:lnSpc>
            </a:pPr>
            <a:r>
              <a:rPr lang="en-US" b="true" sz="3735" u="sng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Challenge</a:t>
            </a:r>
            <a:r>
              <a:rPr lang="en-US" sz="37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: Write a sentence using a new vocabulary word.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39534" y="2828884"/>
            <a:ext cx="1176895" cy="2252430"/>
          </a:xfrm>
          <a:custGeom>
            <a:avLst/>
            <a:gdLst/>
            <a:ahLst/>
            <a:cxnLst/>
            <a:rect r="r" b="b" t="t" l="l"/>
            <a:pathLst>
              <a:path h="2252430" w="1176895">
                <a:moveTo>
                  <a:pt x="0" y="0"/>
                </a:moveTo>
                <a:lnTo>
                  <a:pt x="1176895" y="0"/>
                </a:lnTo>
                <a:lnTo>
                  <a:pt x="1176895" y="2252431"/>
                </a:lnTo>
                <a:lnTo>
                  <a:pt x="0" y="22524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04857" y="3035919"/>
            <a:ext cx="1690555" cy="2323787"/>
          </a:xfrm>
          <a:custGeom>
            <a:avLst/>
            <a:gdLst/>
            <a:ahLst/>
            <a:cxnLst/>
            <a:rect r="r" b="b" t="t" l="l"/>
            <a:pathLst>
              <a:path h="2323787" w="1690555">
                <a:moveTo>
                  <a:pt x="0" y="0"/>
                </a:moveTo>
                <a:lnTo>
                  <a:pt x="1690556" y="0"/>
                </a:lnTo>
                <a:lnTo>
                  <a:pt x="1690556" y="2323787"/>
                </a:lnTo>
                <a:lnTo>
                  <a:pt x="0" y="23237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93559" y="2848692"/>
            <a:ext cx="2289772" cy="2323569"/>
          </a:xfrm>
          <a:custGeom>
            <a:avLst/>
            <a:gdLst/>
            <a:ahLst/>
            <a:cxnLst/>
            <a:rect r="r" b="b" t="t" l="l"/>
            <a:pathLst>
              <a:path h="2323569" w="2289772">
                <a:moveTo>
                  <a:pt x="0" y="0"/>
                </a:moveTo>
                <a:lnTo>
                  <a:pt x="2289772" y="0"/>
                </a:lnTo>
                <a:lnTo>
                  <a:pt x="2289772" y="2323569"/>
                </a:lnTo>
                <a:lnTo>
                  <a:pt x="0" y="23235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886636" y="2960651"/>
            <a:ext cx="1970244" cy="2497932"/>
          </a:xfrm>
          <a:custGeom>
            <a:avLst/>
            <a:gdLst/>
            <a:ahLst/>
            <a:cxnLst/>
            <a:rect r="r" b="b" t="t" l="l"/>
            <a:pathLst>
              <a:path h="2497932" w="1970244">
                <a:moveTo>
                  <a:pt x="0" y="0"/>
                </a:moveTo>
                <a:lnTo>
                  <a:pt x="1970244" y="0"/>
                </a:lnTo>
                <a:lnTo>
                  <a:pt x="1970244" y="2497932"/>
                </a:lnTo>
                <a:lnTo>
                  <a:pt x="0" y="2497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265177" y="1141096"/>
            <a:ext cx="9093335" cy="548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34"/>
              </a:lnSpc>
            </a:pPr>
            <a:r>
              <a:rPr lang="en-US" sz="3167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Match the picture numbers with the correct word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076237" y="2510245"/>
            <a:ext cx="3580883" cy="6069106"/>
            <a:chOff x="0" y="0"/>
            <a:chExt cx="4774511" cy="80921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897673"/>
              <a:ext cx="4774511" cy="7194469"/>
            </a:xfrm>
            <a:custGeom>
              <a:avLst/>
              <a:gdLst/>
              <a:ahLst/>
              <a:cxnLst/>
              <a:rect r="r" b="b" t="t" l="l"/>
              <a:pathLst>
                <a:path h="7194469" w="4774511">
                  <a:moveTo>
                    <a:pt x="0" y="0"/>
                  </a:moveTo>
                  <a:lnTo>
                    <a:pt x="4774511" y="0"/>
                  </a:lnTo>
                  <a:lnTo>
                    <a:pt x="4774511" y="7194469"/>
                  </a:lnTo>
                  <a:lnTo>
                    <a:pt x="0" y="7194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493688">
              <a:off x="1887909" y="160533"/>
              <a:ext cx="2349449" cy="1474280"/>
            </a:xfrm>
            <a:custGeom>
              <a:avLst/>
              <a:gdLst/>
              <a:ahLst/>
              <a:cxnLst/>
              <a:rect r="r" b="b" t="t" l="l"/>
              <a:pathLst>
                <a:path h="1474280" w="2349449">
                  <a:moveTo>
                    <a:pt x="0" y="0"/>
                  </a:moveTo>
                  <a:lnTo>
                    <a:pt x="2349450" y="0"/>
                  </a:lnTo>
                  <a:lnTo>
                    <a:pt x="2349450" y="1474279"/>
                  </a:lnTo>
                  <a:lnTo>
                    <a:pt x="0" y="1474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6432" t="0" r="0" b="-6432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356514" y="1795345"/>
              <a:ext cx="2061484" cy="1300609"/>
            </a:xfrm>
            <a:custGeom>
              <a:avLst/>
              <a:gdLst/>
              <a:ahLst/>
              <a:cxnLst/>
              <a:rect r="r" b="b" t="t" l="l"/>
              <a:pathLst>
                <a:path h="1300609" w="2061484">
                  <a:moveTo>
                    <a:pt x="0" y="0"/>
                  </a:moveTo>
                  <a:lnTo>
                    <a:pt x="2061484" y="0"/>
                  </a:lnTo>
                  <a:lnTo>
                    <a:pt x="2061484" y="1300609"/>
                  </a:lnTo>
                  <a:lnTo>
                    <a:pt x="0" y="1300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9589202" y="325107"/>
            <a:ext cx="5653507" cy="4296665"/>
          </a:xfrm>
          <a:custGeom>
            <a:avLst/>
            <a:gdLst/>
            <a:ahLst/>
            <a:cxnLst/>
            <a:rect r="r" b="b" t="t" l="l"/>
            <a:pathLst>
              <a:path h="4296665" w="5653507">
                <a:moveTo>
                  <a:pt x="5653507" y="0"/>
                </a:moveTo>
                <a:lnTo>
                  <a:pt x="0" y="0"/>
                </a:lnTo>
                <a:lnTo>
                  <a:pt x="0" y="4296665"/>
                </a:lnTo>
                <a:lnTo>
                  <a:pt x="5653507" y="4296665"/>
                </a:lnTo>
                <a:lnTo>
                  <a:pt x="565350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28872" y="3784724"/>
            <a:ext cx="4107886" cy="6084157"/>
            <a:chOff x="0" y="0"/>
            <a:chExt cx="5477181" cy="811221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1187038"/>
              <a:ext cx="5477181" cy="6925171"/>
            </a:xfrm>
            <a:custGeom>
              <a:avLst/>
              <a:gdLst/>
              <a:ahLst/>
              <a:cxnLst/>
              <a:rect r="r" b="b" t="t" l="l"/>
              <a:pathLst>
                <a:path h="6925171" w="5477181">
                  <a:moveTo>
                    <a:pt x="0" y="0"/>
                  </a:moveTo>
                  <a:lnTo>
                    <a:pt x="5477181" y="0"/>
                  </a:lnTo>
                  <a:lnTo>
                    <a:pt x="5477181" y="6925172"/>
                  </a:lnTo>
                  <a:lnTo>
                    <a:pt x="0" y="692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250501" y="2776390"/>
              <a:ext cx="1998145" cy="1405968"/>
            </a:xfrm>
            <a:custGeom>
              <a:avLst/>
              <a:gdLst/>
              <a:ahLst/>
              <a:cxnLst/>
              <a:rect r="r" b="b" t="t" l="l"/>
              <a:pathLst>
                <a:path h="1405968" w="1998145">
                  <a:moveTo>
                    <a:pt x="0" y="0"/>
                  </a:moveTo>
                  <a:lnTo>
                    <a:pt x="1998146" y="0"/>
                  </a:lnTo>
                  <a:lnTo>
                    <a:pt x="1998146" y="1405968"/>
                  </a:lnTo>
                  <a:lnTo>
                    <a:pt x="0" y="140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40674">
              <a:off x="919568" y="85878"/>
              <a:ext cx="4255646" cy="2793251"/>
            </a:xfrm>
            <a:custGeom>
              <a:avLst/>
              <a:gdLst/>
              <a:ahLst/>
              <a:cxnLst/>
              <a:rect r="r" b="b" t="t" l="l"/>
              <a:pathLst>
                <a:path h="2793251" w="4255646">
                  <a:moveTo>
                    <a:pt x="0" y="0"/>
                  </a:moveTo>
                  <a:lnTo>
                    <a:pt x="4255646" y="0"/>
                  </a:lnTo>
                  <a:lnTo>
                    <a:pt x="4255646" y="2793251"/>
                  </a:lnTo>
                  <a:lnTo>
                    <a:pt x="0" y="279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2943456" y="757092"/>
            <a:ext cx="6457306" cy="4907553"/>
          </a:xfrm>
          <a:custGeom>
            <a:avLst/>
            <a:gdLst/>
            <a:ahLst/>
            <a:cxnLst/>
            <a:rect r="r" b="b" t="t" l="l"/>
            <a:pathLst>
              <a:path h="4907553" w="6457306">
                <a:moveTo>
                  <a:pt x="0" y="0"/>
                </a:moveTo>
                <a:lnTo>
                  <a:pt x="6457306" y="0"/>
                </a:lnTo>
                <a:lnTo>
                  <a:pt x="6457306" y="4907553"/>
                </a:lnTo>
                <a:lnTo>
                  <a:pt x="0" y="49075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384757" y="5269645"/>
            <a:ext cx="3639145" cy="4599236"/>
          </a:xfrm>
          <a:custGeom>
            <a:avLst/>
            <a:gdLst/>
            <a:ahLst/>
            <a:cxnLst/>
            <a:rect r="r" b="b" t="t" l="l"/>
            <a:pathLst>
              <a:path h="4599236" w="3639145">
                <a:moveTo>
                  <a:pt x="0" y="0"/>
                </a:moveTo>
                <a:lnTo>
                  <a:pt x="3639146" y="0"/>
                </a:lnTo>
                <a:lnTo>
                  <a:pt x="3639146" y="4599236"/>
                </a:lnTo>
                <a:lnTo>
                  <a:pt x="0" y="45992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013505" y="1590710"/>
            <a:ext cx="4804901" cy="169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1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 London, rubbish is not sent to a landfill. What happens to it?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849209" y="1779987"/>
            <a:ext cx="4804901" cy="2270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1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Good question Nancy. Let’s learn about how we get energy from waste in north London. 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9394" y="7558679"/>
            <a:ext cx="1818612" cy="2693532"/>
            <a:chOff x="0" y="0"/>
            <a:chExt cx="2424816" cy="359137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525517"/>
              <a:ext cx="2424816" cy="3065860"/>
            </a:xfrm>
            <a:custGeom>
              <a:avLst/>
              <a:gdLst/>
              <a:ahLst/>
              <a:cxnLst/>
              <a:rect r="r" b="b" t="t" l="l"/>
              <a:pathLst>
                <a:path h="3065860" w="2424816">
                  <a:moveTo>
                    <a:pt x="0" y="0"/>
                  </a:moveTo>
                  <a:lnTo>
                    <a:pt x="2424816" y="0"/>
                  </a:lnTo>
                  <a:lnTo>
                    <a:pt x="2424816" y="3065859"/>
                  </a:lnTo>
                  <a:lnTo>
                    <a:pt x="0" y="3065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96325" y="1229143"/>
              <a:ext cx="884604" cy="622439"/>
            </a:xfrm>
            <a:custGeom>
              <a:avLst/>
              <a:gdLst/>
              <a:ahLst/>
              <a:cxnLst/>
              <a:rect r="r" b="b" t="t" l="l"/>
              <a:pathLst>
                <a:path h="622439" w="884604">
                  <a:moveTo>
                    <a:pt x="0" y="0"/>
                  </a:moveTo>
                  <a:lnTo>
                    <a:pt x="884604" y="0"/>
                  </a:lnTo>
                  <a:lnTo>
                    <a:pt x="884604" y="622439"/>
                  </a:lnTo>
                  <a:lnTo>
                    <a:pt x="0" y="622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40674">
              <a:off x="407104" y="38019"/>
              <a:ext cx="1884028" cy="1236607"/>
            </a:xfrm>
            <a:custGeom>
              <a:avLst/>
              <a:gdLst/>
              <a:ahLst/>
              <a:cxnLst/>
              <a:rect r="r" b="b" t="t" l="l"/>
              <a:pathLst>
                <a:path h="1236607" w="1884028">
                  <a:moveTo>
                    <a:pt x="0" y="0"/>
                  </a:moveTo>
                  <a:lnTo>
                    <a:pt x="1884028" y="0"/>
                  </a:lnTo>
                  <a:lnTo>
                    <a:pt x="1884028" y="1236607"/>
                  </a:lnTo>
                  <a:lnTo>
                    <a:pt x="0" y="1236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2750677"/>
            <a:ext cx="3494519" cy="4557745"/>
          </a:xfrm>
          <a:custGeom>
            <a:avLst/>
            <a:gdLst/>
            <a:ahLst/>
            <a:cxnLst/>
            <a:rect r="r" b="b" t="t" l="l"/>
            <a:pathLst>
              <a:path h="4557745" w="3494519">
                <a:moveTo>
                  <a:pt x="0" y="0"/>
                </a:moveTo>
                <a:lnTo>
                  <a:pt x="3494519" y="0"/>
                </a:lnTo>
                <a:lnTo>
                  <a:pt x="3494519" y="4557745"/>
                </a:lnTo>
                <a:lnTo>
                  <a:pt x="0" y="45577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85589" y="2462228"/>
            <a:ext cx="2675813" cy="2625641"/>
          </a:xfrm>
          <a:custGeom>
            <a:avLst/>
            <a:gdLst/>
            <a:ahLst/>
            <a:cxnLst/>
            <a:rect r="r" b="b" t="t" l="l"/>
            <a:pathLst>
              <a:path h="2625641" w="2675813">
                <a:moveTo>
                  <a:pt x="0" y="0"/>
                </a:moveTo>
                <a:lnTo>
                  <a:pt x="2675813" y="0"/>
                </a:lnTo>
                <a:lnTo>
                  <a:pt x="2675813" y="2625641"/>
                </a:lnTo>
                <a:lnTo>
                  <a:pt x="0" y="2625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262218" y="7552378"/>
            <a:ext cx="2799184" cy="2057400"/>
          </a:xfrm>
          <a:custGeom>
            <a:avLst/>
            <a:gdLst/>
            <a:ahLst/>
            <a:cxnLst/>
            <a:rect r="r" b="b" t="t" l="l"/>
            <a:pathLst>
              <a:path h="2057400" w="2799184">
                <a:moveTo>
                  <a:pt x="0" y="0"/>
                </a:moveTo>
                <a:lnTo>
                  <a:pt x="2799184" y="0"/>
                </a:lnTo>
                <a:lnTo>
                  <a:pt x="27991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496417" y="5406243"/>
            <a:ext cx="3488292" cy="2441805"/>
          </a:xfrm>
          <a:custGeom>
            <a:avLst/>
            <a:gdLst/>
            <a:ahLst/>
            <a:cxnLst/>
            <a:rect r="r" b="b" t="t" l="l"/>
            <a:pathLst>
              <a:path h="2441805" w="3488292">
                <a:moveTo>
                  <a:pt x="0" y="0"/>
                </a:moveTo>
                <a:lnTo>
                  <a:pt x="3488293" y="0"/>
                </a:lnTo>
                <a:lnTo>
                  <a:pt x="3488293" y="2441804"/>
                </a:lnTo>
                <a:lnTo>
                  <a:pt x="0" y="24418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581401" y="2095398"/>
            <a:ext cx="1995230" cy="2719223"/>
          </a:xfrm>
          <a:custGeom>
            <a:avLst/>
            <a:gdLst/>
            <a:ahLst/>
            <a:cxnLst/>
            <a:rect r="r" b="b" t="t" l="l"/>
            <a:pathLst>
              <a:path h="2719223" w="1995230">
                <a:moveTo>
                  <a:pt x="0" y="0"/>
                </a:moveTo>
                <a:lnTo>
                  <a:pt x="1995229" y="0"/>
                </a:lnTo>
                <a:lnTo>
                  <a:pt x="1995229" y="2719223"/>
                </a:lnTo>
                <a:lnTo>
                  <a:pt x="0" y="2719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184284" y="5624221"/>
            <a:ext cx="2877117" cy="1391805"/>
          </a:xfrm>
          <a:custGeom>
            <a:avLst/>
            <a:gdLst/>
            <a:ahLst/>
            <a:cxnLst/>
            <a:rect r="r" b="b" t="t" l="l"/>
            <a:pathLst>
              <a:path h="1391805" w="2877117">
                <a:moveTo>
                  <a:pt x="0" y="0"/>
                </a:moveTo>
                <a:lnTo>
                  <a:pt x="2877118" y="0"/>
                </a:lnTo>
                <a:lnTo>
                  <a:pt x="2877118" y="1391805"/>
                </a:lnTo>
                <a:lnTo>
                  <a:pt x="0" y="139180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885385" y="7903540"/>
            <a:ext cx="2390316" cy="2003810"/>
          </a:xfrm>
          <a:custGeom>
            <a:avLst/>
            <a:gdLst/>
            <a:ahLst/>
            <a:cxnLst/>
            <a:rect r="r" b="b" t="t" l="l"/>
            <a:pathLst>
              <a:path h="2003810" w="2390316">
                <a:moveTo>
                  <a:pt x="0" y="0"/>
                </a:moveTo>
                <a:lnTo>
                  <a:pt x="2390316" y="0"/>
                </a:lnTo>
                <a:lnTo>
                  <a:pt x="2390316" y="2003811"/>
                </a:lnTo>
                <a:lnTo>
                  <a:pt x="0" y="200381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987" t="0" r="-1987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38006" y="146850"/>
            <a:ext cx="16747829" cy="1177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71"/>
              </a:lnSpc>
            </a:pPr>
            <a:r>
              <a:rPr lang="en-US" sz="69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What goes in a rubbish bin?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508585" y="1414121"/>
            <a:ext cx="5323763" cy="5213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tissues</a:t>
            </a:r>
          </a:p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clingfilm</a:t>
            </a:r>
          </a:p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crisp packets</a:t>
            </a:r>
          </a:p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nappies</a:t>
            </a:r>
          </a:p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dirty things</a:t>
            </a:r>
          </a:p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greasy things</a:t>
            </a:r>
          </a:p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polystyrene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9394" y="7558679"/>
            <a:ext cx="1818612" cy="2693532"/>
            <a:chOff x="0" y="0"/>
            <a:chExt cx="2424816" cy="359137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525517"/>
              <a:ext cx="2424816" cy="3065860"/>
            </a:xfrm>
            <a:custGeom>
              <a:avLst/>
              <a:gdLst/>
              <a:ahLst/>
              <a:cxnLst/>
              <a:rect r="r" b="b" t="t" l="l"/>
              <a:pathLst>
                <a:path h="3065860" w="2424816">
                  <a:moveTo>
                    <a:pt x="0" y="0"/>
                  </a:moveTo>
                  <a:lnTo>
                    <a:pt x="2424816" y="0"/>
                  </a:lnTo>
                  <a:lnTo>
                    <a:pt x="2424816" y="3065859"/>
                  </a:lnTo>
                  <a:lnTo>
                    <a:pt x="0" y="3065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96325" y="1229143"/>
              <a:ext cx="884604" cy="622439"/>
            </a:xfrm>
            <a:custGeom>
              <a:avLst/>
              <a:gdLst/>
              <a:ahLst/>
              <a:cxnLst/>
              <a:rect r="r" b="b" t="t" l="l"/>
              <a:pathLst>
                <a:path h="622439" w="884604">
                  <a:moveTo>
                    <a:pt x="0" y="0"/>
                  </a:moveTo>
                  <a:lnTo>
                    <a:pt x="884604" y="0"/>
                  </a:lnTo>
                  <a:lnTo>
                    <a:pt x="884604" y="622439"/>
                  </a:lnTo>
                  <a:lnTo>
                    <a:pt x="0" y="622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40674">
              <a:off x="407104" y="38019"/>
              <a:ext cx="1884028" cy="1236607"/>
            </a:xfrm>
            <a:custGeom>
              <a:avLst/>
              <a:gdLst/>
              <a:ahLst/>
              <a:cxnLst/>
              <a:rect r="r" b="b" t="t" l="l"/>
              <a:pathLst>
                <a:path h="1236607" w="1884028">
                  <a:moveTo>
                    <a:pt x="0" y="0"/>
                  </a:moveTo>
                  <a:lnTo>
                    <a:pt x="1884028" y="0"/>
                  </a:lnTo>
                  <a:lnTo>
                    <a:pt x="1884028" y="1236607"/>
                  </a:lnTo>
                  <a:lnTo>
                    <a:pt x="0" y="1236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2750677"/>
            <a:ext cx="3494519" cy="4557745"/>
          </a:xfrm>
          <a:custGeom>
            <a:avLst/>
            <a:gdLst/>
            <a:ahLst/>
            <a:cxnLst/>
            <a:rect r="r" b="b" t="t" l="l"/>
            <a:pathLst>
              <a:path h="4557745" w="3494519">
                <a:moveTo>
                  <a:pt x="0" y="0"/>
                </a:moveTo>
                <a:lnTo>
                  <a:pt x="3494519" y="0"/>
                </a:lnTo>
                <a:lnTo>
                  <a:pt x="3494519" y="4557745"/>
                </a:lnTo>
                <a:lnTo>
                  <a:pt x="0" y="45577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85589" y="2462228"/>
            <a:ext cx="2675813" cy="2625641"/>
          </a:xfrm>
          <a:custGeom>
            <a:avLst/>
            <a:gdLst/>
            <a:ahLst/>
            <a:cxnLst/>
            <a:rect r="r" b="b" t="t" l="l"/>
            <a:pathLst>
              <a:path h="2625641" w="2675813">
                <a:moveTo>
                  <a:pt x="0" y="0"/>
                </a:moveTo>
                <a:lnTo>
                  <a:pt x="2675813" y="0"/>
                </a:lnTo>
                <a:lnTo>
                  <a:pt x="2675813" y="2625641"/>
                </a:lnTo>
                <a:lnTo>
                  <a:pt x="0" y="2625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060757" y="5501279"/>
            <a:ext cx="2799184" cy="2057400"/>
          </a:xfrm>
          <a:custGeom>
            <a:avLst/>
            <a:gdLst/>
            <a:ahLst/>
            <a:cxnLst/>
            <a:rect r="r" b="b" t="t" l="l"/>
            <a:pathLst>
              <a:path h="2057400" w="2799184">
                <a:moveTo>
                  <a:pt x="0" y="0"/>
                </a:moveTo>
                <a:lnTo>
                  <a:pt x="2799184" y="0"/>
                </a:lnTo>
                <a:lnTo>
                  <a:pt x="27991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58299" y="2750677"/>
            <a:ext cx="3488292" cy="2441805"/>
          </a:xfrm>
          <a:custGeom>
            <a:avLst/>
            <a:gdLst/>
            <a:ahLst/>
            <a:cxnLst/>
            <a:rect r="r" b="b" t="t" l="l"/>
            <a:pathLst>
              <a:path h="2441805" w="3488292">
                <a:moveTo>
                  <a:pt x="0" y="0"/>
                </a:moveTo>
                <a:lnTo>
                  <a:pt x="3488292" y="0"/>
                </a:lnTo>
                <a:lnTo>
                  <a:pt x="3488292" y="2441805"/>
                </a:lnTo>
                <a:lnTo>
                  <a:pt x="0" y="24418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581401" y="2095398"/>
            <a:ext cx="1995230" cy="2719223"/>
          </a:xfrm>
          <a:custGeom>
            <a:avLst/>
            <a:gdLst/>
            <a:ahLst/>
            <a:cxnLst/>
            <a:rect r="r" b="b" t="t" l="l"/>
            <a:pathLst>
              <a:path h="2719223" w="1995230">
                <a:moveTo>
                  <a:pt x="0" y="0"/>
                </a:moveTo>
                <a:lnTo>
                  <a:pt x="1995229" y="0"/>
                </a:lnTo>
                <a:lnTo>
                  <a:pt x="1995229" y="2719223"/>
                </a:lnTo>
                <a:lnTo>
                  <a:pt x="0" y="2719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622843" y="5957018"/>
            <a:ext cx="2877117" cy="1391805"/>
          </a:xfrm>
          <a:custGeom>
            <a:avLst/>
            <a:gdLst/>
            <a:ahLst/>
            <a:cxnLst/>
            <a:rect r="r" b="b" t="t" l="l"/>
            <a:pathLst>
              <a:path h="1391805" w="2877117">
                <a:moveTo>
                  <a:pt x="0" y="0"/>
                </a:moveTo>
                <a:lnTo>
                  <a:pt x="2877117" y="0"/>
                </a:lnTo>
                <a:lnTo>
                  <a:pt x="2877117" y="1391806"/>
                </a:lnTo>
                <a:lnTo>
                  <a:pt x="0" y="13918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963141" y="6073503"/>
            <a:ext cx="2390316" cy="2003810"/>
          </a:xfrm>
          <a:custGeom>
            <a:avLst/>
            <a:gdLst/>
            <a:ahLst/>
            <a:cxnLst/>
            <a:rect r="r" b="b" t="t" l="l"/>
            <a:pathLst>
              <a:path h="2003810" w="2390316">
                <a:moveTo>
                  <a:pt x="0" y="0"/>
                </a:moveTo>
                <a:lnTo>
                  <a:pt x="2390316" y="0"/>
                </a:lnTo>
                <a:lnTo>
                  <a:pt x="2390316" y="2003810"/>
                </a:lnTo>
                <a:lnTo>
                  <a:pt x="0" y="200381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987" t="0" r="-1987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38006" y="165900"/>
            <a:ext cx="16747829" cy="1011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72"/>
              </a:lnSpc>
            </a:pPr>
            <a:r>
              <a:rPr lang="en-US" sz="59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Tell your partner, what goes in the rubbish bin?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315159" y="277604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202716" y="8810195"/>
            <a:ext cx="16747829" cy="820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32"/>
              </a:lnSpc>
            </a:pPr>
            <a:r>
              <a:rPr lang="en-US" sz="48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In the rubbish bin, you can put _________.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DAG4YjfuCyQ</dc:identifier>
  <dcterms:modified xsi:type="dcterms:W3CDTF">2011-08-01T06:04:30Z</dcterms:modified>
  <cp:revision>1</cp:revision>
  <dc:title>Lesson 1: Rubbish</dc:title>
</cp:coreProperties>
</file>