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Lato" charset="1" panose="020F0502020204030203"/>
      <p:regular r:id="rId29"/>
    </p:embeddedFont>
    <p:embeddedFont>
      <p:font typeface="Lato Bold" charset="1" panose="020F0502020204030203"/>
      <p:regular r:id="rId30"/>
    </p:embeddedFont>
    <p:embeddedFont>
      <p:font typeface="Lato Italics" charset="1" panose="020F0502020204030203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notesMasters/notesMaster1.xml" Type="http://schemas.openxmlformats.org/officeDocument/2006/relationships/notesMaster"/><Relationship Id="rId33" Target="theme/theme2.xml" Type="http://schemas.openxmlformats.org/officeDocument/2006/relationships/theme"/><Relationship Id="rId34" Target="notesSlides/notesSlide1.xml" Type="http://schemas.openxmlformats.org/officeDocument/2006/relationships/notesSlide"/><Relationship Id="rId35" Target="notesSlides/notesSlide2.xml" Type="http://schemas.openxmlformats.org/officeDocument/2006/relationships/notesSlide"/><Relationship Id="rId36" Target="notesSlides/notesSlide3.xml" Type="http://schemas.openxmlformats.org/officeDocument/2006/relationships/notesSlide"/><Relationship Id="rId37" Target="notesSlides/notesSlide4.xml" Type="http://schemas.openxmlformats.org/officeDocument/2006/relationships/notesSlide"/><Relationship Id="rId38" Target="notesSlides/notesSlide5.xml" Type="http://schemas.openxmlformats.org/officeDocument/2006/relationships/notesSlide"/><Relationship Id="rId39" Target="notesSlides/notesSlide6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7.xml" Type="http://schemas.openxmlformats.org/officeDocument/2006/relationships/notesSlide"/><Relationship Id="rId41" Target="notesSlides/notesSlide8.xml" Type="http://schemas.openxmlformats.org/officeDocument/2006/relationships/notesSlide"/><Relationship Id="rId42" Target="notesSlides/notesSlide9.xml" Type="http://schemas.openxmlformats.org/officeDocument/2006/relationships/notesSlide"/><Relationship Id="rId43" Target="notesSlides/notesSlide10.xml" Type="http://schemas.openxmlformats.org/officeDocument/2006/relationships/notesSlide"/><Relationship Id="rId44" Target="notesSlides/notesSlide11.xml" Type="http://schemas.openxmlformats.org/officeDocument/2006/relationships/notesSlide"/><Relationship Id="rId45" Target="notesSlides/notesSlide12.xml" Type="http://schemas.openxmlformats.org/officeDocument/2006/relationships/notesSlide"/><Relationship Id="rId46" Target="notesSlides/notesSlide13.xml" Type="http://schemas.openxmlformats.org/officeDocument/2006/relationships/notesSlide"/><Relationship Id="rId47" Target="notesSlides/notesSlide14.xml" Type="http://schemas.openxmlformats.org/officeDocument/2006/relationships/notesSlide"/><Relationship Id="rId48" Target="notesSlides/notesSlide15.xml" Type="http://schemas.openxmlformats.org/officeDocument/2006/relationships/notesSlide"/><Relationship Id="rId49" Target="notesSlides/notesSlide16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7.xml" Type="http://schemas.openxmlformats.org/officeDocument/2006/relationships/notesSlide"/><Relationship Id="rId51" Target="notesSlides/notesSlide18.xml" Type="http://schemas.openxmlformats.org/officeDocument/2006/relationships/notesSlide"/><Relationship Id="rId52" Target="notesSlides/notesSlide19.xml" Type="http://schemas.openxmlformats.org/officeDocument/2006/relationships/notesSlide"/><Relationship Id="rId53" Target="notesSlides/notesSlide20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Rubbish: Waste material or things that are no longer wanted or needed and are thrown away.</a:t>
            </a:r>
          </a:p>
          <a:p>
            <a:r>
              <a:rPr lang="en-US"/>
              <a:t/>
            </a:r>
          </a:p>
          <a:p>
            <a:r>
              <a:rPr lang="en-US"/>
              <a:t>Recycling: The process of converting waste materials into new materials and objects to prevent waste and reduce environmental impact.</a:t>
            </a:r>
          </a:p>
          <a:p>
            <a:r>
              <a:rPr lang="en-US"/>
              <a:t/>
            </a:r>
          </a:p>
          <a:p>
            <a:r>
              <a:rPr lang="en-US"/>
              <a:t>Electricity: A form of energy resulting from the movement of charged particles, used to power devices, lights, and machines.</a:t>
            </a:r>
          </a:p>
          <a:p>
            <a:r>
              <a:rPr lang="en-US"/>
              <a:t/>
            </a:r>
          </a:p>
          <a:p>
            <a:r>
              <a:rPr lang="en-US"/>
              <a:t>Energy from waste: A process of generating energy, usually electricity or heat, by burning or processing waste materials.</a:t>
            </a:r>
          </a:p>
          <a:p>
            <a:r>
              <a:rPr lang="en-US"/>
              <a:t/>
            </a:r>
          </a:p>
          <a:p>
            <a:r>
              <a:rPr lang="en-US"/>
              <a:t>North London: A region of London. North London Waste Authority take the waste from 7 London boroughs.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This video may be too advance for young learners so pauses may be necessary if watching.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Landfill: Putting waste into the ground where it stays for a long time and can harm the environment.</a:t>
            </a:r>
          </a:p>
          <a:p>
            <a:r>
              <a:rPr lang="en-US"/>
              <a:t/>
            </a:r>
          </a:p>
          <a:p>
            <a:r>
              <a:rPr lang="en-US"/>
              <a:t>Energy from Waste: Burning waste to make electricity or heat. It reduces waste but can cause pollution.</a:t>
            </a:r>
          </a:p>
          <a:p>
            <a:r>
              <a:rPr lang="en-US"/>
              <a:t/>
            </a:r>
          </a:p>
          <a:p>
            <a:r>
              <a:rPr lang="en-US"/>
              <a:t>Recycling: Turning old materials into new things so they can be used again instead of thrown away.</a:t>
            </a:r>
          </a:p>
          <a:p>
            <a:r>
              <a:rPr lang="en-US"/>
              <a:t/>
            </a:r>
          </a:p>
          <a:p>
            <a:r>
              <a:rPr lang="en-US"/>
              <a:t>Reuse: Using items again without changing them, like refilling a water bottle or donating clothes.</a:t>
            </a:r>
          </a:p>
          <a:p>
            <a:r>
              <a:rPr lang="en-US"/>
              <a:t/>
            </a:r>
          </a:p>
          <a:p>
            <a:r>
              <a:rPr lang="en-US"/>
              <a:t>Prevention: Stopping waste before it happens by using less and choosing things that last longer.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Discussion 1</a:t>
            </a:r>
          </a:p>
          <a:p>
            <a:r>
              <a:rPr lang="en-US"/>
              <a:t/>
            </a:r>
          </a:p>
          <a:p>
            <a:r>
              <a:rPr lang="en-US"/>
              <a:t>- Read question to children twice</a:t>
            </a:r>
          </a:p>
          <a:p>
            <a:r>
              <a:rPr lang="en-US"/>
              <a:t>- Give children a moment to think about the question </a:t>
            </a:r>
          </a:p>
          <a:p>
            <a:r>
              <a:rPr lang="en-US"/>
              <a:t>- In partners, get children to share their thoughts using sentence stem 'To reduce this we can...'</a:t>
            </a:r>
          </a:p>
          <a:p>
            <a:r>
              <a:rPr lang="en-US"/>
              <a:t>-Give children 2 minutes in partners to discuss their opinions</a:t>
            </a:r>
          </a:p>
          <a:p>
            <a:r>
              <a:rPr lang="en-US"/>
              <a:t>- Listen in to discussion. Spotlight two children</a:t>
            </a:r>
          </a:p>
          <a:p>
            <a:r>
              <a:rPr lang="en-US"/>
              <a:t/>
            </a:r>
          </a:p>
          <a:p>
            <a:r>
              <a:rPr lang="en-US"/>
              <a:t>Repeat with question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rubbish</a:t>
            </a:r>
          </a:p>
          <a:p>
            <a:r>
              <a:rPr lang="en-US"/>
              <a:t>2 = energy from waste</a:t>
            </a:r>
          </a:p>
          <a:p>
            <a:r>
              <a:rPr lang="en-US"/>
              <a:t>3 = recycling </a:t>
            </a:r>
          </a:p>
          <a:p>
            <a:r>
              <a:rPr lang="en-US"/>
              <a:t>4 = North London</a:t>
            </a:r>
          </a:p>
          <a:p>
            <a:r>
              <a:rPr lang="en-US"/>
              <a:t>5 = electricity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Explicitly teach children what goes in the rubbish bin.</a:t>
            </a:r>
          </a:p>
          <a:p>
            <a:r>
              <a:rPr lang="en-US"/>
              <a:t/>
            </a:r>
          </a:p>
          <a:p>
            <a:r>
              <a:rPr lang="en-US"/>
              <a:t>You could have an actual bin with examples to bring this to life.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Parnter task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Teach children why these items go in the rubbish.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Assessment for learning - partner task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Black bin bags are put outside. </a:t>
            </a:r>
          </a:p>
          <a:p>
            <a:r>
              <a:rPr lang="en-US"/>
              <a:t/>
            </a:r>
          </a:p>
          <a:p>
            <a:r>
              <a:rPr lang="en-US"/>
              <a:t>They are collected by a lorry. </a:t>
            </a:r>
          </a:p>
          <a:p>
            <a:r>
              <a:rPr lang="en-US"/>
              <a:t/>
            </a:r>
          </a:p>
          <a:p>
            <a:r>
              <a:rPr lang="en-US"/>
              <a:t>They are taken to London Energy.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13" Target="../media/image46.png" Type="http://schemas.openxmlformats.org/officeDocument/2006/relationships/image"/><Relationship Id="rId14" Target="../media/image47.png" Type="http://schemas.openxmlformats.org/officeDocument/2006/relationships/image"/><Relationship Id="rId15" Target="../media/image48.svg" Type="http://schemas.openxmlformats.org/officeDocument/2006/relationships/image"/><Relationship Id="rId16" Target="../media/image49.png" Type="http://schemas.openxmlformats.org/officeDocument/2006/relationships/image"/><Relationship Id="rId17" Target="../media/image50.svg" Type="http://schemas.openxmlformats.org/officeDocument/2006/relationships/image"/><Relationship Id="rId18" Target="../media/image51.png" Type="http://schemas.openxmlformats.org/officeDocument/2006/relationships/image"/><Relationship Id="rId19" Target="../media/image52.svg" Type="http://schemas.openxmlformats.org/officeDocument/2006/relationships/image"/><Relationship Id="rId2" Target="../notesSlides/notesSlide7.xml" Type="http://schemas.openxmlformats.org/officeDocument/2006/relationships/notesSlide"/><Relationship Id="rId20" Target="../media/image53.png" Type="http://schemas.openxmlformats.org/officeDocument/2006/relationships/image"/><Relationship Id="rId21" Target="../media/image54.pn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svg" Type="http://schemas.openxmlformats.org/officeDocument/2006/relationships/image"/><Relationship Id="rId11" Target="../media/image57.png" Type="http://schemas.openxmlformats.org/officeDocument/2006/relationships/image"/><Relationship Id="rId12" Target="../media/image58.svg" Type="http://schemas.openxmlformats.org/officeDocument/2006/relationships/image"/><Relationship Id="rId13" Target="../media/image59.png" Type="http://schemas.openxmlformats.org/officeDocument/2006/relationships/image"/><Relationship Id="rId14" Target="../media/image60.svg" Type="http://schemas.openxmlformats.org/officeDocument/2006/relationships/image"/><Relationship Id="rId15" Target="../media/image61.png" Type="http://schemas.openxmlformats.org/officeDocument/2006/relationships/image"/><Relationship Id="rId16" Target="../media/image62.svg" Type="http://schemas.openxmlformats.org/officeDocument/2006/relationships/image"/><Relationship Id="rId17" Target="../media/image63.png" Type="http://schemas.openxmlformats.org/officeDocument/2006/relationships/image"/><Relationship Id="rId18" Target="../media/image64.svg" Type="http://schemas.openxmlformats.org/officeDocument/2006/relationships/image"/><Relationship Id="rId19" Target="../media/image65.png" Type="http://schemas.openxmlformats.org/officeDocument/2006/relationships/image"/><Relationship Id="rId2" Target="../notesSlides/notesSlide8.xml" Type="http://schemas.openxmlformats.org/officeDocument/2006/relationships/notesSlide"/><Relationship Id="rId20" Target="../media/image66.svg" Type="http://schemas.openxmlformats.org/officeDocument/2006/relationships/image"/><Relationship Id="rId21" Target="../media/image67.png" Type="http://schemas.openxmlformats.org/officeDocument/2006/relationships/image"/><Relationship Id="rId22" Target="../media/image68.svg" Type="http://schemas.openxmlformats.org/officeDocument/2006/relationships/image"/><Relationship Id="rId23" Target="../media/image69.png" Type="http://schemas.openxmlformats.org/officeDocument/2006/relationships/image"/><Relationship Id="rId24" Target="../media/image70.svg" Type="http://schemas.openxmlformats.org/officeDocument/2006/relationships/image"/><Relationship Id="rId25" Target="../media/image71.png" Type="http://schemas.openxmlformats.org/officeDocument/2006/relationships/image"/><Relationship Id="rId26" Target="../media/image72.png" Type="http://schemas.openxmlformats.org/officeDocument/2006/relationships/image"/><Relationship Id="rId27" Target="../media/image73.svg" Type="http://schemas.openxmlformats.org/officeDocument/2006/relationships/image"/><Relationship Id="rId28" Target="../media/image74.png" Type="http://schemas.openxmlformats.org/officeDocument/2006/relationships/image"/><Relationship Id="rId29" Target="../media/image75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svg" Type="http://schemas.openxmlformats.org/officeDocument/2006/relationships/image"/><Relationship Id="rId12" Target="../media/image79.png" Type="http://schemas.openxmlformats.org/officeDocument/2006/relationships/image"/><Relationship Id="rId13" Target="../media/image80.svg" Type="http://schemas.openxmlformats.org/officeDocument/2006/relationships/image"/><Relationship Id="rId14" Target="../media/image81.png" Type="http://schemas.openxmlformats.org/officeDocument/2006/relationships/image"/><Relationship Id="rId15" Target="../media/image82.svg" Type="http://schemas.openxmlformats.org/officeDocument/2006/relationships/image"/><Relationship Id="rId16" Target="../media/image83.png" Type="http://schemas.openxmlformats.org/officeDocument/2006/relationships/image"/><Relationship Id="rId17" Target="../media/image84.sv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76.jpeg" Type="http://schemas.openxmlformats.org/officeDocument/2006/relationships/image"/><Relationship Id="rId8" Target="../media/image77.png" Type="http://schemas.openxmlformats.org/officeDocument/2006/relationships/image"/><Relationship Id="rId9" Target="../media/image7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png" Type="http://schemas.openxmlformats.org/officeDocument/2006/relationships/image"/><Relationship Id="rId12" Target="../media/image88.png" Type="http://schemas.openxmlformats.org/officeDocument/2006/relationships/image"/><Relationship Id="rId13" Target="../media/image89.pn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79.png" Type="http://schemas.openxmlformats.org/officeDocument/2006/relationships/image"/><Relationship Id="rId8" Target="../media/image80.sv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8.png" Type="http://schemas.openxmlformats.org/officeDocument/2006/relationships/image"/><Relationship Id="rId11" Target="../media/image89.png" Type="http://schemas.openxmlformats.org/officeDocument/2006/relationships/image"/><Relationship Id="rId12" Target="../media/image13.png" Type="http://schemas.openxmlformats.org/officeDocument/2006/relationships/image"/><Relationship Id="rId13" Target="../media/image14.svg" Type="http://schemas.openxmlformats.org/officeDocument/2006/relationships/image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79.png" Type="http://schemas.openxmlformats.org/officeDocument/2006/relationships/image"/><Relationship Id="rId6" Target="../media/image80.svg" Type="http://schemas.openxmlformats.org/officeDocument/2006/relationships/image"/><Relationship Id="rId7" Target="../media/image85.png" Type="http://schemas.openxmlformats.org/officeDocument/2006/relationships/image"/><Relationship Id="rId8" Target="../media/image86.png" Type="http://schemas.openxmlformats.org/officeDocument/2006/relationships/image"/><Relationship Id="rId9" Target="../media/image8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90.jpeg" Type="http://schemas.openxmlformats.org/officeDocument/2006/relationships/image"/><Relationship Id="rId4" Target="../media/VAGi0VlIZAk.mp4" Type="http://schemas.openxmlformats.org/officeDocument/2006/relationships/video"/><Relationship Id="rId5" Target="../media/VAGi0VlIZAk.mp4" Type="http://schemas.microsoft.com/office/2007/relationships/media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30.png" Type="http://schemas.openxmlformats.org/officeDocument/2006/relationships/image"/><Relationship Id="rId8" Target="../media/image31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11" Target="../media/image39.svg" Type="http://schemas.openxmlformats.org/officeDocument/2006/relationships/image"/><Relationship Id="rId12" Target="../media/image76.jpeg" Type="http://schemas.openxmlformats.org/officeDocument/2006/relationships/image"/><Relationship Id="rId13" Target="../media/image77.png" Type="http://schemas.openxmlformats.org/officeDocument/2006/relationships/image"/><Relationship Id="rId14" Target="../media/image78.svg" Type="http://schemas.openxmlformats.org/officeDocument/2006/relationships/image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91.png" Type="http://schemas.openxmlformats.org/officeDocument/2006/relationships/image"/><Relationship Id="rId6" Target="../media/image36.png" Type="http://schemas.openxmlformats.org/officeDocument/2006/relationships/image"/><Relationship Id="rId7" Target="../media/image37.svg" Type="http://schemas.openxmlformats.org/officeDocument/2006/relationships/image"/><Relationship Id="rId8" Target="../media/image40.png" Type="http://schemas.openxmlformats.org/officeDocument/2006/relationships/image"/><Relationship Id="rId9" Target="../media/image41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92.png" Type="http://schemas.openxmlformats.org/officeDocument/2006/relationships/image"/><Relationship Id="rId12" Target="../media/image93.png" Type="http://schemas.openxmlformats.org/officeDocument/2006/relationships/image"/><Relationship Id="rId13" Target="../media/image94.svg" Type="http://schemas.openxmlformats.org/officeDocument/2006/relationships/image"/><Relationship Id="rId14" Target="../media/image95.png" Type="http://schemas.openxmlformats.org/officeDocument/2006/relationships/image"/><Relationship Id="rId15" Target="../media/image96.png" Type="http://schemas.openxmlformats.org/officeDocument/2006/relationships/image"/><Relationship Id="rId16" Target="../media/image97.svg" Type="http://schemas.openxmlformats.org/officeDocument/2006/relationships/image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92.png" Type="http://schemas.openxmlformats.org/officeDocument/2006/relationships/image"/><Relationship Id="rId12" Target="../media/image93.png" Type="http://schemas.openxmlformats.org/officeDocument/2006/relationships/image"/><Relationship Id="rId13" Target="../media/image94.svg" Type="http://schemas.openxmlformats.org/officeDocument/2006/relationships/image"/><Relationship Id="rId14" Target="../media/image95.png" Type="http://schemas.openxmlformats.org/officeDocument/2006/relationships/image"/><Relationship Id="rId15" Target="../media/image96.png" Type="http://schemas.openxmlformats.org/officeDocument/2006/relationships/image"/><Relationship Id="rId16" Target="../media/image97.svg" Type="http://schemas.openxmlformats.org/officeDocument/2006/relationships/image"/><Relationship Id="rId17" Target="../media/image13.png" Type="http://schemas.openxmlformats.org/officeDocument/2006/relationships/image"/><Relationship Id="rId18" Target="../media/image14.svg" Type="http://schemas.openxmlformats.org/officeDocument/2006/relationships/image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55.png" Type="http://schemas.openxmlformats.org/officeDocument/2006/relationships/image"/><Relationship Id="rId8" Target="../media/image56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9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99.png" Type="http://schemas.openxmlformats.org/officeDocument/2006/relationships/image"/><Relationship Id="rId8" Target="../media/image100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4.jpeg" Type="http://schemas.openxmlformats.org/officeDocument/2006/relationships/image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01.jpeg" Type="http://schemas.openxmlformats.org/officeDocument/2006/relationships/image"/><Relationship Id="rId8" Target="../media/image102.jpeg" Type="http://schemas.openxmlformats.org/officeDocument/2006/relationships/image"/><Relationship Id="rId9" Target="../media/image103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05.png" Type="http://schemas.openxmlformats.org/officeDocument/2006/relationships/image"/><Relationship Id="rId8" Target="../media/image10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13" Target="../media/image20.svg" Type="http://schemas.openxmlformats.org/officeDocument/2006/relationships/image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11.png" Type="http://schemas.openxmlformats.org/officeDocument/2006/relationships/image"/><Relationship Id="rId5" Target="../media/image12.svg" Type="http://schemas.openxmlformats.org/officeDocument/2006/relationships/image"/><Relationship Id="rId6" Target="../media/image13.png" Type="http://schemas.openxmlformats.org/officeDocument/2006/relationships/image"/><Relationship Id="rId7" Target="../media/image14.sv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png" Type="http://schemas.openxmlformats.org/officeDocument/2006/relationships/image"/><Relationship Id="rId11" Target="../media/image27.sv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9.png" Type="http://schemas.openxmlformats.org/officeDocument/2006/relationships/image"/><Relationship Id="rId4" Target="../media/image20.sv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Relationship Id="rId8" Target="../media/image24.png" Type="http://schemas.openxmlformats.org/officeDocument/2006/relationships/image"/><Relationship Id="rId9" Target="../media/image2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11" Target="../media/image25.pn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21.png" Type="http://schemas.openxmlformats.org/officeDocument/2006/relationships/image"/><Relationship Id="rId6" Target="../media/image24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sv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38.png" Type="http://schemas.openxmlformats.org/officeDocument/2006/relationships/image"/><Relationship Id="rId14" Target="../media/image39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17" Target="../media/image42.png" Type="http://schemas.openxmlformats.org/officeDocument/2006/relationships/image"/><Relationship Id="rId18" Target="../media/image43.svg" Type="http://schemas.openxmlformats.org/officeDocument/2006/relationships/image"/><Relationship Id="rId19" Target="../media/image1.png" Type="http://schemas.openxmlformats.org/officeDocument/2006/relationships/image"/><Relationship Id="rId2" Target="../notesSlides/notesSlide3.xml" Type="http://schemas.openxmlformats.org/officeDocument/2006/relationships/notesSlide"/><Relationship Id="rId20" Target="../media/image2.png" Type="http://schemas.openxmlformats.org/officeDocument/2006/relationships/image"/><Relationship Id="rId3" Target="../media/image28.png" Type="http://schemas.openxmlformats.org/officeDocument/2006/relationships/image"/><Relationship Id="rId4" Target="../media/image29.svg" Type="http://schemas.openxmlformats.org/officeDocument/2006/relationships/image"/><Relationship Id="rId5" Target="../media/image30.png" Type="http://schemas.openxmlformats.org/officeDocument/2006/relationships/image"/><Relationship Id="rId6" Target="../media/image31.svg" Type="http://schemas.openxmlformats.org/officeDocument/2006/relationships/image"/><Relationship Id="rId7" Target="../media/image32.png" Type="http://schemas.openxmlformats.org/officeDocument/2006/relationships/image"/><Relationship Id="rId8" Target="../media/image33.sv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13" Target="../media/image46.png" Type="http://schemas.openxmlformats.org/officeDocument/2006/relationships/image"/><Relationship Id="rId14" Target="../media/image47.png" Type="http://schemas.openxmlformats.org/officeDocument/2006/relationships/image"/><Relationship Id="rId15" Target="../media/image48.svg" Type="http://schemas.openxmlformats.org/officeDocument/2006/relationships/image"/><Relationship Id="rId16" Target="../media/image49.png" Type="http://schemas.openxmlformats.org/officeDocument/2006/relationships/image"/><Relationship Id="rId17" Target="../media/image50.svg" Type="http://schemas.openxmlformats.org/officeDocument/2006/relationships/image"/><Relationship Id="rId18" Target="../media/image51.png" Type="http://schemas.openxmlformats.org/officeDocument/2006/relationships/image"/><Relationship Id="rId19" Target="../media/image52.svg" Type="http://schemas.openxmlformats.org/officeDocument/2006/relationships/image"/><Relationship Id="rId2" Target="../notesSlides/notesSlide4.xml" Type="http://schemas.openxmlformats.org/officeDocument/2006/relationships/notesSlide"/><Relationship Id="rId20" Target="../media/image53.png" Type="http://schemas.openxmlformats.org/officeDocument/2006/relationships/image"/><Relationship Id="rId21" Target="../media/image54.pn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13" Target="../media/image46.png" Type="http://schemas.openxmlformats.org/officeDocument/2006/relationships/image"/><Relationship Id="rId14" Target="../media/image47.png" Type="http://schemas.openxmlformats.org/officeDocument/2006/relationships/image"/><Relationship Id="rId15" Target="../media/image48.svg" Type="http://schemas.openxmlformats.org/officeDocument/2006/relationships/image"/><Relationship Id="rId16" Target="../media/image49.png" Type="http://schemas.openxmlformats.org/officeDocument/2006/relationships/image"/><Relationship Id="rId17" Target="../media/image50.svg" Type="http://schemas.openxmlformats.org/officeDocument/2006/relationships/image"/><Relationship Id="rId18" Target="../media/image51.png" Type="http://schemas.openxmlformats.org/officeDocument/2006/relationships/image"/><Relationship Id="rId19" Target="../media/image52.svg" Type="http://schemas.openxmlformats.org/officeDocument/2006/relationships/image"/><Relationship Id="rId2" Target="../notesSlides/notesSlide5.xml" Type="http://schemas.openxmlformats.org/officeDocument/2006/relationships/notesSlide"/><Relationship Id="rId20" Target="../media/image53.png" Type="http://schemas.openxmlformats.org/officeDocument/2006/relationships/image"/><Relationship Id="rId21" Target="../media/image54.png" Type="http://schemas.openxmlformats.org/officeDocument/2006/relationships/image"/><Relationship Id="rId22" Target="../media/image13.png" Type="http://schemas.openxmlformats.org/officeDocument/2006/relationships/image"/><Relationship Id="rId23" Target="../media/image14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sv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13" Target="../media/image46.png" Type="http://schemas.openxmlformats.org/officeDocument/2006/relationships/image"/><Relationship Id="rId14" Target="../media/image47.png" Type="http://schemas.openxmlformats.org/officeDocument/2006/relationships/image"/><Relationship Id="rId15" Target="../media/image48.svg" Type="http://schemas.openxmlformats.org/officeDocument/2006/relationships/image"/><Relationship Id="rId16" Target="../media/image49.png" Type="http://schemas.openxmlformats.org/officeDocument/2006/relationships/image"/><Relationship Id="rId17" Target="../media/image50.svg" Type="http://schemas.openxmlformats.org/officeDocument/2006/relationships/image"/><Relationship Id="rId18" Target="../media/image51.png" Type="http://schemas.openxmlformats.org/officeDocument/2006/relationships/image"/><Relationship Id="rId19" Target="../media/image52.svg" Type="http://schemas.openxmlformats.org/officeDocument/2006/relationships/image"/><Relationship Id="rId2" Target="../notesSlides/notesSlide6.xml" Type="http://schemas.openxmlformats.org/officeDocument/2006/relationships/notesSlide"/><Relationship Id="rId20" Target="../media/image53.png" Type="http://schemas.openxmlformats.org/officeDocument/2006/relationships/image"/><Relationship Id="rId21" Target="../media/image54.png" Type="http://schemas.openxmlformats.org/officeDocument/2006/relationships/image"/><Relationship Id="rId22" Target="../media/image11.png" Type="http://schemas.openxmlformats.org/officeDocument/2006/relationships/image"/><Relationship Id="rId23" Target="../media/image12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38.png" Type="http://schemas.openxmlformats.org/officeDocument/2006/relationships/image"/><Relationship Id="rId8" Target="../media/image39.svg" Type="http://schemas.openxmlformats.org/officeDocument/2006/relationships/image"/><Relationship Id="rId9" Target="../media/image4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24123" y="7535464"/>
            <a:ext cx="5477642" cy="3798945"/>
          </a:xfrm>
          <a:custGeom>
            <a:avLst/>
            <a:gdLst/>
            <a:ahLst/>
            <a:cxnLst/>
            <a:rect r="r" b="b" t="t" l="l"/>
            <a:pathLst>
              <a:path h="3798945" w="5477642">
                <a:moveTo>
                  <a:pt x="0" y="0"/>
                </a:moveTo>
                <a:lnTo>
                  <a:pt x="5477642" y="0"/>
                </a:lnTo>
                <a:lnTo>
                  <a:pt x="5477642" y="3798946"/>
                </a:lnTo>
                <a:lnTo>
                  <a:pt x="0" y="3798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85476" y="0"/>
            <a:ext cx="5702524" cy="4989709"/>
          </a:xfrm>
          <a:custGeom>
            <a:avLst/>
            <a:gdLst/>
            <a:ahLst/>
            <a:cxnLst/>
            <a:rect r="r" b="b" t="t" l="l"/>
            <a:pathLst>
              <a:path h="4989709" w="5702524">
                <a:moveTo>
                  <a:pt x="0" y="0"/>
                </a:moveTo>
                <a:lnTo>
                  <a:pt x="5702524" y="0"/>
                </a:lnTo>
                <a:lnTo>
                  <a:pt x="5702524" y="4989709"/>
                </a:lnTo>
                <a:lnTo>
                  <a:pt x="0" y="49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0" y="5513162"/>
            <a:ext cx="5852435" cy="4579530"/>
          </a:xfrm>
          <a:custGeom>
            <a:avLst/>
            <a:gdLst/>
            <a:ahLst/>
            <a:cxnLst/>
            <a:rect r="r" b="b" t="t" l="l"/>
            <a:pathLst>
              <a:path h="4579530" w="5852435">
                <a:moveTo>
                  <a:pt x="5852435" y="0"/>
                </a:moveTo>
                <a:lnTo>
                  <a:pt x="0" y="0"/>
                </a:lnTo>
                <a:lnTo>
                  <a:pt x="0" y="4579530"/>
                </a:lnTo>
                <a:lnTo>
                  <a:pt x="5852435" y="4579530"/>
                </a:lnTo>
                <a:lnTo>
                  <a:pt x="58524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2139283" y="6246621"/>
            <a:ext cx="1573868" cy="1035892"/>
          </a:xfrm>
          <a:custGeom>
            <a:avLst/>
            <a:gdLst/>
            <a:ahLst/>
            <a:cxnLst/>
            <a:rect r="r" b="b" t="t" l="l"/>
            <a:pathLst>
              <a:path h="1035892" w="1573868">
                <a:moveTo>
                  <a:pt x="1573869" y="0"/>
                </a:moveTo>
                <a:lnTo>
                  <a:pt x="0" y="0"/>
                </a:lnTo>
                <a:lnTo>
                  <a:pt x="0" y="1035891"/>
                </a:lnTo>
                <a:lnTo>
                  <a:pt x="1573869" y="1035891"/>
                </a:lnTo>
                <a:lnTo>
                  <a:pt x="157386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32745" y="0"/>
            <a:ext cx="6963550" cy="5788451"/>
          </a:xfrm>
          <a:custGeom>
            <a:avLst/>
            <a:gdLst/>
            <a:ahLst/>
            <a:cxnLst/>
            <a:rect r="r" b="b" t="t" l="l"/>
            <a:pathLst>
              <a:path h="5788451" w="6963550">
                <a:moveTo>
                  <a:pt x="0" y="0"/>
                </a:moveTo>
                <a:lnTo>
                  <a:pt x="6963550" y="0"/>
                </a:lnTo>
                <a:lnTo>
                  <a:pt x="6963550" y="5788451"/>
                </a:lnTo>
                <a:lnTo>
                  <a:pt x="0" y="57884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52786" y="1595194"/>
            <a:ext cx="6091214" cy="1704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7"/>
              </a:lnSpc>
              <a:spcBef>
                <a:spcPct val="0"/>
              </a:spcBef>
            </a:pPr>
            <a:r>
              <a:rPr lang="en-US" sz="49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happens to my rubbish?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895342" y="9163050"/>
            <a:ext cx="7152697" cy="73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7"/>
              </a:lnSpc>
            </a:pPr>
            <a:r>
              <a:rPr lang="en-US" sz="421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KS1 Lesson - Lesson 1 of 3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3579792"/>
            <a:ext cx="4505067" cy="6672419"/>
            <a:chOff x="0" y="0"/>
            <a:chExt cx="6006756" cy="88965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301810"/>
              <a:ext cx="6006756" cy="7594749"/>
            </a:xfrm>
            <a:custGeom>
              <a:avLst/>
              <a:gdLst/>
              <a:ahLst/>
              <a:cxnLst/>
              <a:rect r="r" b="b" t="t" l="l"/>
              <a:pathLst>
                <a:path h="7594749" w="6006756">
                  <a:moveTo>
                    <a:pt x="0" y="0"/>
                  </a:moveTo>
                  <a:lnTo>
                    <a:pt x="6006756" y="0"/>
                  </a:lnTo>
                  <a:lnTo>
                    <a:pt x="6006756" y="7594749"/>
                  </a:lnTo>
                  <a:lnTo>
                    <a:pt x="0" y="7594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68097" y="3044832"/>
              <a:ext cx="2191341" cy="1541907"/>
            </a:xfrm>
            <a:custGeom>
              <a:avLst/>
              <a:gdLst/>
              <a:ahLst/>
              <a:cxnLst/>
              <a:rect r="r" b="b" t="t" l="l"/>
              <a:pathLst>
                <a:path h="1541907" w="2191341">
                  <a:moveTo>
                    <a:pt x="0" y="0"/>
                  </a:moveTo>
                  <a:lnTo>
                    <a:pt x="2191341" y="0"/>
                  </a:lnTo>
                  <a:lnTo>
                    <a:pt x="2191341" y="1541908"/>
                  </a:lnTo>
                  <a:lnTo>
                    <a:pt x="0" y="1541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1008479" y="94181"/>
              <a:ext cx="4667114" cy="3063324"/>
            </a:xfrm>
            <a:custGeom>
              <a:avLst/>
              <a:gdLst/>
              <a:ahLst/>
              <a:cxnLst/>
              <a:rect r="r" b="b" t="t" l="l"/>
              <a:pathLst>
                <a:path h="3063324" w="4667114">
                  <a:moveTo>
                    <a:pt x="0" y="0"/>
                  </a:moveTo>
                  <a:lnTo>
                    <a:pt x="4667114" y="0"/>
                  </a:lnTo>
                  <a:lnTo>
                    <a:pt x="4667114" y="3063324"/>
                  </a:lnTo>
                  <a:lnTo>
                    <a:pt x="0" y="3063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1428536" y="7795922"/>
            <a:ext cx="1831308" cy="2388493"/>
          </a:xfrm>
          <a:custGeom>
            <a:avLst/>
            <a:gdLst/>
            <a:ahLst/>
            <a:cxnLst/>
            <a:rect r="r" b="b" t="t" l="l"/>
            <a:pathLst>
              <a:path h="2388493" w="1831308">
                <a:moveTo>
                  <a:pt x="0" y="0"/>
                </a:moveTo>
                <a:lnTo>
                  <a:pt x="1831308" y="0"/>
                </a:lnTo>
                <a:lnTo>
                  <a:pt x="1831308" y="2388494"/>
                </a:lnTo>
                <a:lnTo>
                  <a:pt x="0" y="23884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297125" y="1696914"/>
            <a:ext cx="1918857" cy="1882879"/>
          </a:xfrm>
          <a:custGeom>
            <a:avLst/>
            <a:gdLst/>
            <a:ahLst/>
            <a:cxnLst/>
            <a:rect r="r" b="b" t="t" l="l"/>
            <a:pathLst>
              <a:path h="1882879" w="1918857">
                <a:moveTo>
                  <a:pt x="0" y="0"/>
                </a:moveTo>
                <a:lnTo>
                  <a:pt x="1918857" y="0"/>
                </a:lnTo>
                <a:lnTo>
                  <a:pt x="1918857" y="1882878"/>
                </a:lnTo>
                <a:lnTo>
                  <a:pt x="0" y="1882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98991" y="1385086"/>
            <a:ext cx="2179598" cy="1602005"/>
          </a:xfrm>
          <a:custGeom>
            <a:avLst/>
            <a:gdLst/>
            <a:ahLst/>
            <a:cxnLst/>
            <a:rect r="r" b="b" t="t" l="l"/>
            <a:pathLst>
              <a:path h="1602005" w="2179598">
                <a:moveTo>
                  <a:pt x="0" y="0"/>
                </a:moveTo>
                <a:lnTo>
                  <a:pt x="2179599" y="0"/>
                </a:lnTo>
                <a:lnTo>
                  <a:pt x="2179599" y="1602004"/>
                </a:lnTo>
                <a:lnTo>
                  <a:pt x="0" y="16020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97779" y="1657936"/>
            <a:ext cx="2501496" cy="1751047"/>
          </a:xfrm>
          <a:custGeom>
            <a:avLst/>
            <a:gdLst/>
            <a:ahLst/>
            <a:cxnLst/>
            <a:rect r="r" b="b" t="t" l="l"/>
            <a:pathLst>
              <a:path h="1751047" w="2501496">
                <a:moveTo>
                  <a:pt x="0" y="0"/>
                </a:moveTo>
                <a:lnTo>
                  <a:pt x="2501496" y="0"/>
                </a:lnTo>
                <a:lnTo>
                  <a:pt x="2501496" y="1751047"/>
                </a:lnTo>
                <a:lnTo>
                  <a:pt x="0" y="175104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925056" y="1663360"/>
            <a:ext cx="1430803" cy="1949987"/>
          </a:xfrm>
          <a:custGeom>
            <a:avLst/>
            <a:gdLst/>
            <a:ahLst/>
            <a:cxnLst/>
            <a:rect r="r" b="b" t="t" l="l"/>
            <a:pathLst>
              <a:path h="1949987" w="1430803">
                <a:moveTo>
                  <a:pt x="0" y="0"/>
                </a:moveTo>
                <a:lnTo>
                  <a:pt x="1430803" y="0"/>
                </a:lnTo>
                <a:lnTo>
                  <a:pt x="1430803" y="1949987"/>
                </a:lnTo>
                <a:lnTo>
                  <a:pt x="0" y="19499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022609" y="1814251"/>
            <a:ext cx="2063215" cy="998080"/>
          </a:xfrm>
          <a:custGeom>
            <a:avLst/>
            <a:gdLst/>
            <a:ahLst/>
            <a:cxnLst/>
            <a:rect r="r" b="b" t="t" l="l"/>
            <a:pathLst>
              <a:path h="998080" w="2063215">
                <a:moveTo>
                  <a:pt x="0" y="0"/>
                </a:moveTo>
                <a:lnTo>
                  <a:pt x="2063215" y="0"/>
                </a:lnTo>
                <a:lnTo>
                  <a:pt x="2063215" y="998080"/>
                </a:lnTo>
                <a:lnTo>
                  <a:pt x="0" y="99808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220189" y="1658520"/>
            <a:ext cx="1861231" cy="1560277"/>
          </a:xfrm>
          <a:custGeom>
            <a:avLst/>
            <a:gdLst/>
            <a:ahLst/>
            <a:cxnLst/>
            <a:rect r="r" b="b" t="t" l="l"/>
            <a:pathLst>
              <a:path h="1560277" w="1861231">
                <a:moveTo>
                  <a:pt x="0" y="0"/>
                </a:moveTo>
                <a:lnTo>
                  <a:pt x="1861231" y="0"/>
                </a:lnTo>
                <a:lnTo>
                  <a:pt x="1861231" y="1560277"/>
                </a:lnTo>
                <a:lnTo>
                  <a:pt x="0" y="15602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46850"/>
            <a:ext cx="16747829" cy="117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71"/>
              </a:lnSpc>
            </a:pPr>
            <a:r>
              <a:rPr lang="en-US" sz="6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Rubbish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322272" y="4338777"/>
            <a:ext cx="11937028" cy="3022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9"/>
              </a:lnSpc>
            </a:pP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These things go in the rubbish bin as they _____________</a:t>
            </a:r>
            <a:r>
              <a:rPr lang="en-US" sz="49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__________. </a:t>
            </a:r>
          </a:p>
          <a:p>
            <a:pPr algn="l">
              <a:lnSpc>
                <a:spcPts val="6125"/>
              </a:lnSpc>
            </a:pPr>
          </a:p>
          <a:p>
            <a:pPr algn="l">
              <a:lnSpc>
                <a:spcPts val="6007"/>
              </a:lnSpc>
            </a:pP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They </a:t>
            </a:r>
            <a:r>
              <a:rPr lang="en-US" sz="50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can not </a:t>
            </a: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turned into __________.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862427" y="85935"/>
            <a:ext cx="2070925" cy="2618411"/>
            <a:chOff x="0" y="0"/>
            <a:chExt cx="2761233" cy="349121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761233" cy="3491215"/>
            </a:xfrm>
            <a:custGeom>
              <a:avLst/>
              <a:gdLst/>
              <a:ahLst/>
              <a:cxnLst/>
              <a:rect r="r" b="b" t="t" l="l"/>
              <a:pathLst>
                <a:path h="3491215" w="2761233">
                  <a:moveTo>
                    <a:pt x="0" y="0"/>
                  </a:moveTo>
                  <a:lnTo>
                    <a:pt x="2761233" y="0"/>
                  </a:lnTo>
                  <a:lnTo>
                    <a:pt x="2761233" y="3491215"/>
                  </a:lnTo>
                  <a:lnTo>
                    <a:pt x="0" y="3491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299084" y="827466"/>
              <a:ext cx="799276" cy="1024712"/>
            </a:xfrm>
            <a:custGeom>
              <a:avLst/>
              <a:gdLst/>
              <a:ahLst/>
              <a:cxnLst/>
              <a:rect r="r" b="b" t="t" l="l"/>
              <a:pathLst>
                <a:path h="1024712" w="799276">
                  <a:moveTo>
                    <a:pt x="0" y="0"/>
                  </a:moveTo>
                  <a:lnTo>
                    <a:pt x="799276" y="0"/>
                  </a:lnTo>
                  <a:lnTo>
                    <a:pt x="799276" y="1024712"/>
                  </a:lnTo>
                  <a:lnTo>
                    <a:pt x="0" y="1024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39673" y="503116"/>
            <a:ext cx="15768379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journey of waste in North London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0">
            <a:off x="2621014" y="4772301"/>
            <a:ext cx="3415253" cy="3177256"/>
          </a:xfrm>
          <a:custGeom>
            <a:avLst/>
            <a:gdLst/>
            <a:ahLst/>
            <a:cxnLst/>
            <a:rect r="r" b="b" t="t" l="l"/>
            <a:pathLst>
              <a:path h="3177256" w="3415253">
                <a:moveTo>
                  <a:pt x="3415253" y="0"/>
                </a:moveTo>
                <a:lnTo>
                  <a:pt x="0" y="0"/>
                </a:lnTo>
                <a:lnTo>
                  <a:pt x="0" y="3177257"/>
                </a:lnTo>
                <a:lnTo>
                  <a:pt x="3415253" y="3177257"/>
                </a:lnTo>
                <a:lnTo>
                  <a:pt x="341525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98123" y="2797420"/>
            <a:ext cx="4110080" cy="2630451"/>
          </a:xfrm>
          <a:custGeom>
            <a:avLst/>
            <a:gdLst/>
            <a:ahLst/>
            <a:cxnLst/>
            <a:rect r="r" b="b" t="t" l="l"/>
            <a:pathLst>
              <a:path h="2630451" w="4110080">
                <a:moveTo>
                  <a:pt x="0" y="0"/>
                </a:moveTo>
                <a:lnTo>
                  <a:pt x="4110080" y="0"/>
                </a:lnTo>
                <a:lnTo>
                  <a:pt x="4110080" y="2630451"/>
                </a:lnTo>
                <a:lnTo>
                  <a:pt x="0" y="26304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560368" y="2971203"/>
            <a:ext cx="2395252" cy="2456669"/>
          </a:xfrm>
          <a:custGeom>
            <a:avLst/>
            <a:gdLst/>
            <a:ahLst/>
            <a:cxnLst/>
            <a:rect r="r" b="b" t="t" l="l"/>
            <a:pathLst>
              <a:path h="2456669" w="2395252">
                <a:moveTo>
                  <a:pt x="0" y="0"/>
                </a:moveTo>
                <a:lnTo>
                  <a:pt x="2395252" y="0"/>
                </a:lnTo>
                <a:lnTo>
                  <a:pt x="2395252" y="2456668"/>
                </a:lnTo>
                <a:lnTo>
                  <a:pt x="0" y="24566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824275" y="1877632"/>
            <a:ext cx="1021627" cy="1527667"/>
          </a:xfrm>
          <a:custGeom>
            <a:avLst/>
            <a:gdLst/>
            <a:ahLst/>
            <a:cxnLst/>
            <a:rect r="r" b="b" t="t" l="l"/>
            <a:pathLst>
              <a:path h="1527667" w="1021627">
                <a:moveTo>
                  <a:pt x="0" y="0"/>
                </a:moveTo>
                <a:lnTo>
                  <a:pt x="1021627" y="0"/>
                </a:lnTo>
                <a:lnTo>
                  <a:pt x="1021627" y="1527667"/>
                </a:lnTo>
                <a:lnTo>
                  <a:pt x="0" y="152766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394174" y="4795186"/>
            <a:ext cx="3122892" cy="3712205"/>
          </a:xfrm>
          <a:custGeom>
            <a:avLst/>
            <a:gdLst/>
            <a:ahLst/>
            <a:cxnLst/>
            <a:rect r="r" b="b" t="t" l="l"/>
            <a:pathLst>
              <a:path h="3712205" w="3122892">
                <a:moveTo>
                  <a:pt x="0" y="0"/>
                </a:moveTo>
                <a:lnTo>
                  <a:pt x="3122892" y="0"/>
                </a:lnTo>
                <a:lnTo>
                  <a:pt x="3122892" y="3712205"/>
                </a:lnTo>
                <a:lnTo>
                  <a:pt x="0" y="37122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163956" y="7007375"/>
            <a:ext cx="2301514" cy="1884365"/>
          </a:xfrm>
          <a:custGeom>
            <a:avLst/>
            <a:gdLst/>
            <a:ahLst/>
            <a:cxnLst/>
            <a:rect r="r" b="b" t="t" l="l"/>
            <a:pathLst>
              <a:path h="1884365" w="2301514">
                <a:moveTo>
                  <a:pt x="0" y="0"/>
                </a:moveTo>
                <a:lnTo>
                  <a:pt x="2301514" y="0"/>
                </a:lnTo>
                <a:lnTo>
                  <a:pt x="2301514" y="1884365"/>
                </a:lnTo>
                <a:lnTo>
                  <a:pt x="0" y="188436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90902">
            <a:off x="3281331" y="5392546"/>
            <a:ext cx="1444399" cy="890111"/>
          </a:xfrm>
          <a:custGeom>
            <a:avLst/>
            <a:gdLst/>
            <a:ahLst/>
            <a:cxnLst/>
            <a:rect r="r" b="b" t="t" l="l"/>
            <a:pathLst>
              <a:path h="890111" w="1444399">
                <a:moveTo>
                  <a:pt x="0" y="0"/>
                </a:moveTo>
                <a:lnTo>
                  <a:pt x="1444398" y="0"/>
                </a:lnTo>
                <a:lnTo>
                  <a:pt x="1444398" y="890111"/>
                </a:lnTo>
                <a:lnTo>
                  <a:pt x="0" y="89011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67165" y="2101512"/>
            <a:ext cx="1157110" cy="1303786"/>
          </a:xfrm>
          <a:custGeom>
            <a:avLst/>
            <a:gdLst/>
            <a:ahLst/>
            <a:cxnLst/>
            <a:rect r="r" b="b" t="t" l="l"/>
            <a:pathLst>
              <a:path h="1303786" w="1157110">
                <a:moveTo>
                  <a:pt x="0" y="0"/>
                </a:moveTo>
                <a:lnTo>
                  <a:pt x="1157110" y="0"/>
                </a:lnTo>
                <a:lnTo>
                  <a:pt x="1157110" y="1303787"/>
                </a:lnTo>
                <a:lnTo>
                  <a:pt x="0" y="130378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79948" y="6651289"/>
            <a:ext cx="3112399" cy="1886892"/>
          </a:xfrm>
          <a:custGeom>
            <a:avLst/>
            <a:gdLst/>
            <a:ahLst/>
            <a:cxnLst/>
            <a:rect r="r" b="b" t="t" l="l"/>
            <a:pathLst>
              <a:path h="1886892" w="3112399">
                <a:moveTo>
                  <a:pt x="0" y="0"/>
                </a:moveTo>
                <a:lnTo>
                  <a:pt x="3112399" y="0"/>
                </a:lnTo>
                <a:lnTo>
                  <a:pt x="3112399" y="1886892"/>
                </a:lnTo>
                <a:lnTo>
                  <a:pt x="0" y="188689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24104">
            <a:off x="5928607" y="3922564"/>
            <a:ext cx="1456051" cy="935513"/>
          </a:xfrm>
          <a:custGeom>
            <a:avLst/>
            <a:gdLst/>
            <a:ahLst/>
            <a:cxnLst/>
            <a:rect r="r" b="b" t="t" l="l"/>
            <a:pathLst>
              <a:path h="935513" w="1456051">
                <a:moveTo>
                  <a:pt x="0" y="0"/>
                </a:moveTo>
                <a:lnTo>
                  <a:pt x="1456051" y="0"/>
                </a:lnTo>
                <a:lnTo>
                  <a:pt x="1456051" y="935513"/>
                </a:lnTo>
                <a:lnTo>
                  <a:pt x="0" y="93551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2837886" y="3167672"/>
            <a:ext cx="6073046" cy="4165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Recycling goes to a recycle centre. </a:t>
            </a:r>
          </a:p>
          <a:p>
            <a:pPr algn="l">
              <a:lnSpc>
                <a:spcPts val="6663"/>
              </a:lnSpc>
            </a:pPr>
          </a:p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Rubbish goes to London Energy.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039673" y="503116"/>
            <a:ext cx="1141602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journey of rubbish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9344215" y="598366"/>
            <a:ext cx="8606615" cy="7797940"/>
          </a:xfrm>
          <a:custGeom>
            <a:avLst/>
            <a:gdLst/>
            <a:ahLst/>
            <a:cxnLst/>
            <a:rect r="r" b="b" t="t" l="l"/>
            <a:pathLst>
              <a:path h="7797940" w="8606615">
                <a:moveTo>
                  <a:pt x="0" y="0"/>
                </a:moveTo>
                <a:lnTo>
                  <a:pt x="8606615" y="0"/>
                </a:lnTo>
                <a:lnTo>
                  <a:pt x="8606615" y="7797940"/>
                </a:lnTo>
                <a:lnTo>
                  <a:pt x="0" y="7797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122" t="-2200" r="-58929" b="-2886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358936">
            <a:off x="15426034" y="1860544"/>
            <a:ext cx="2179994" cy="1370671"/>
          </a:xfrm>
          <a:custGeom>
            <a:avLst/>
            <a:gdLst/>
            <a:ahLst/>
            <a:cxnLst/>
            <a:rect r="r" b="b" t="t" l="l"/>
            <a:pathLst>
              <a:path h="1370671" w="2179994">
                <a:moveTo>
                  <a:pt x="0" y="0"/>
                </a:moveTo>
                <a:lnTo>
                  <a:pt x="2179994" y="0"/>
                </a:lnTo>
                <a:lnTo>
                  <a:pt x="2179994" y="1370671"/>
                </a:lnTo>
                <a:lnTo>
                  <a:pt x="0" y="137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79948" y="3392577"/>
            <a:ext cx="2124877" cy="2685469"/>
          </a:xfrm>
          <a:custGeom>
            <a:avLst/>
            <a:gdLst/>
            <a:ahLst/>
            <a:cxnLst/>
            <a:rect r="r" b="b" t="t" l="l"/>
            <a:pathLst>
              <a:path h="2685469" w="2124877">
                <a:moveTo>
                  <a:pt x="0" y="0"/>
                </a:moveTo>
                <a:lnTo>
                  <a:pt x="2124877" y="0"/>
                </a:lnTo>
                <a:lnTo>
                  <a:pt x="2124877" y="2685469"/>
                </a:lnTo>
                <a:lnTo>
                  <a:pt x="0" y="2685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66426">
            <a:off x="3637565" y="4853738"/>
            <a:ext cx="890593" cy="359577"/>
          </a:xfrm>
          <a:custGeom>
            <a:avLst/>
            <a:gdLst/>
            <a:ahLst/>
            <a:cxnLst/>
            <a:rect r="r" b="b" t="t" l="l"/>
            <a:pathLst>
              <a:path h="359577" w="890593">
                <a:moveTo>
                  <a:pt x="0" y="0"/>
                </a:moveTo>
                <a:lnTo>
                  <a:pt x="890593" y="0"/>
                </a:lnTo>
                <a:lnTo>
                  <a:pt x="890593" y="359577"/>
                </a:lnTo>
                <a:lnTo>
                  <a:pt x="0" y="359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19818" y="3392577"/>
            <a:ext cx="3137210" cy="3137210"/>
          </a:xfrm>
          <a:custGeom>
            <a:avLst/>
            <a:gdLst/>
            <a:ahLst/>
            <a:cxnLst/>
            <a:rect r="r" b="b" t="t" l="l"/>
            <a:pathLst>
              <a:path h="3137210" w="3137210">
                <a:moveTo>
                  <a:pt x="0" y="0"/>
                </a:moveTo>
                <a:lnTo>
                  <a:pt x="3137211" y="0"/>
                </a:lnTo>
                <a:lnTo>
                  <a:pt x="3137211" y="3137210"/>
                </a:lnTo>
                <a:lnTo>
                  <a:pt x="0" y="31372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66426">
            <a:off x="8250016" y="4781394"/>
            <a:ext cx="890593" cy="359577"/>
          </a:xfrm>
          <a:custGeom>
            <a:avLst/>
            <a:gdLst/>
            <a:ahLst/>
            <a:cxnLst/>
            <a:rect r="r" b="b" t="t" l="l"/>
            <a:pathLst>
              <a:path h="359577" w="890593">
                <a:moveTo>
                  <a:pt x="0" y="0"/>
                </a:moveTo>
                <a:lnTo>
                  <a:pt x="890593" y="0"/>
                </a:lnTo>
                <a:lnTo>
                  <a:pt x="890593" y="359577"/>
                </a:lnTo>
                <a:lnTo>
                  <a:pt x="0" y="3595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415869" y="8696873"/>
            <a:ext cx="1460624" cy="1122854"/>
          </a:xfrm>
          <a:custGeom>
            <a:avLst/>
            <a:gdLst/>
            <a:ahLst/>
            <a:cxnLst/>
            <a:rect r="r" b="b" t="t" l="l"/>
            <a:pathLst>
              <a:path h="1122854" w="1460624">
                <a:moveTo>
                  <a:pt x="0" y="0"/>
                </a:moveTo>
                <a:lnTo>
                  <a:pt x="1460624" y="0"/>
                </a:lnTo>
                <a:lnTo>
                  <a:pt x="1460624" y="1122854"/>
                </a:lnTo>
                <a:lnTo>
                  <a:pt x="0" y="11228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478530" y="7672253"/>
            <a:ext cx="4937339" cy="1650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Rubbish is sent to London Energy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66426">
            <a:off x="3202947" y="341349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79948" y="2392391"/>
            <a:ext cx="2610560" cy="2571693"/>
          </a:xfrm>
          <a:custGeom>
            <a:avLst/>
            <a:gdLst/>
            <a:ahLst/>
            <a:cxnLst/>
            <a:rect r="r" b="b" t="t" l="l"/>
            <a:pathLst>
              <a:path h="2571693" w="2610560">
                <a:moveTo>
                  <a:pt x="0" y="0"/>
                </a:moveTo>
                <a:lnTo>
                  <a:pt x="2610560" y="0"/>
                </a:lnTo>
                <a:lnTo>
                  <a:pt x="2610560" y="2571694"/>
                </a:lnTo>
                <a:lnTo>
                  <a:pt x="0" y="25716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100527" y="2436986"/>
            <a:ext cx="2896782" cy="2440539"/>
          </a:xfrm>
          <a:custGeom>
            <a:avLst/>
            <a:gdLst/>
            <a:ahLst/>
            <a:cxnLst/>
            <a:rect r="r" b="b" t="t" l="l"/>
            <a:pathLst>
              <a:path h="2440539" w="2896782">
                <a:moveTo>
                  <a:pt x="0" y="0"/>
                </a:moveTo>
                <a:lnTo>
                  <a:pt x="2896782" y="0"/>
                </a:lnTo>
                <a:lnTo>
                  <a:pt x="2896782" y="2440539"/>
                </a:lnTo>
                <a:lnTo>
                  <a:pt x="0" y="24405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06959" y="2448501"/>
            <a:ext cx="2716487" cy="2429024"/>
          </a:xfrm>
          <a:custGeom>
            <a:avLst/>
            <a:gdLst/>
            <a:ahLst/>
            <a:cxnLst/>
            <a:rect r="r" b="b" t="t" l="l"/>
            <a:pathLst>
              <a:path h="2429024" w="2716487">
                <a:moveTo>
                  <a:pt x="0" y="0"/>
                </a:moveTo>
                <a:lnTo>
                  <a:pt x="2716487" y="0"/>
                </a:lnTo>
                <a:lnTo>
                  <a:pt x="2716487" y="2429024"/>
                </a:lnTo>
                <a:lnTo>
                  <a:pt x="0" y="2429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16171" b="-254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30940" y="2511034"/>
            <a:ext cx="3129907" cy="2453050"/>
          </a:xfrm>
          <a:custGeom>
            <a:avLst/>
            <a:gdLst/>
            <a:ahLst/>
            <a:cxnLst/>
            <a:rect r="r" b="b" t="t" l="l"/>
            <a:pathLst>
              <a:path h="2453050" w="3129907">
                <a:moveTo>
                  <a:pt x="0" y="0"/>
                </a:moveTo>
                <a:lnTo>
                  <a:pt x="3129907" y="0"/>
                </a:lnTo>
                <a:lnTo>
                  <a:pt x="3129907" y="2453051"/>
                </a:lnTo>
                <a:lnTo>
                  <a:pt x="0" y="2453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-6836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516943" y="2414689"/>
            <a:ext cx="2206723" cy="2485133"/>
          </a:xfrm>
          <a:custGeom>
            <a:avLst/>
            <a:gdLst/>
            <a:ahLst/>
            <a:cxnLst/>
            <a:rect r="r" b="b" t="t" l="l"/>
            <a:pathLst>
              <a:path h="2485133" w="2206723">
                <a:moveTo>
                  <a:pt x="0" y="0"/>
                </a:moveTo>
                <a:lnTo>
                  <a:pt x="2206724" y="0"/>
                </a:lnTo>
                <a:lnTo>
                  <a:pt x="2206724" y="2485133"/>
                </a:lnTo>
                <a:lnTo>
                  <a:pt x="0" y="2485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55368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039673" y="522166"/>
            <a:ext cx="17741504" cy="720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Inside London Energy (where the rubbish goes in North London)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66426">
            <a:off x="7181911" y="3527965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6426">
            <a:off x="10858192" y="3636590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66426">
            <a:off x="13907080" y="3663418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31638" y="5621310"/>
            <a:ext cx="2354618" cy="206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rubbish is emptied.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371609" y="5621310"/>
            <a:ext cx="2354618" cy="275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rubbish is picked up by a claw.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368828" y="5621310"/>
            <a:ext cx="2354618" cy="206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rubbish is burnt.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442996" y="5621310"/>
            <a:ext cx="2354618" cy="3452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heat makes electricity for homes in London.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097390" y="5489173"/>
            <a:ext cx="2354618" cy="136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air is cleaned.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6426">
            <a:off x="3176550" y="4223331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6" y="0"/>
                </a:lnTo>
                <a:lnTo>
                  <a:pt x="640446" y="258580"/>
                </a:lnTo>
                <a:lnTo>
                  <a:pt x="0" y="2585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3550" y="3202227"/>
            <a:ext cx="2610560" cy="2571693"/>
          </a:xfrm>
          <a:custGeom>
            <a:avLst/>
            <a:gdLst/>
            <a:ahLst/>
            <a:cxnLst/>
            <a:rect r="r" b="b" t="t" l="l"/>
            <a:pathLst>
              <a:path h="2571693" w="2610560">
                <a:moveTo>
                  <a:pt x="0" y="0"/>
                </a:moveTo>
                <a:lnTo>
                  <a:pt x="2610561" y="0"/>
                </a:lnTo>
                <a:lnTo>
                  <a:pt x="2610561" y="2571694"/>
                </a:lnTo>
                <a:lnTo>
                  <a:pt x="0" y="2571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074130" y="3246822"/>
            <a:ext cx="2896782" cy="2440539"/>
          </a:xfrm>
          <a:custGeom>
            <a:avLst/>
            <a:gdLst/>
            <a:ahLst/>
            <a:cxnLst/>
            <a:rect r="r" b="b" t="t" l="l"/>
            <a:pathLst>
              <a:path h="2440539" w="2896782">
                <a:moveTo>
                  <a:pt x="0" y="0"/>
                </a:moveTo>
                <a:lnTo>
                  <a:pt x="2896782" y="0"/>
                </a:lnTo>
                <a:lnTo>
                  <a:pt x="2896782" y="2440539"/>
                </a:lnTo>
                <a:lnTo>
                  <a:pt x="0" y="24405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80562" y="3258337"/>
            <a:ext cx="2716487" cy="2429024"/>
          </a:xfrm>
          <a:custGeom>
            <a:avLst/>
            <a:gdLst/>
            <a:ahLst/>
            <a:cxnLst/>
            <a:rect r="r" b="b" t="t" l="l"/>
            <a:pathLst>
              <a:path h="2429024" w="2716487">
                <a:moveTo>
                  <a:pt x="0" y="0"/>
                </a:moveTo>
                <a:lnTo>
                  <a:pt x="2716487" y="0"/>
                </a:lnTo>
                <a:lnTo>
                  <a:pt x="2716487" y="2429024"/>
                </a:lnTo>
                <a:lnTo>
                  <a:pt x="0" y="24290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-16171" b="-2543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04543" y="3320871"/>
            <a:ext cx="3129907" cy="2453050"/>
          </a:xfrm>
          <a:custGeom>
            <a:avLst/>
            <a:gdLst/>
            <a:ahLst/>
            <a:cxnLst/>
            <a:rect r="r" b="b" t="t" l="l"/>
            <a:pathLst>
              <a:path h="2453050" w="3129907">
                <a:moveTo>
                  <a:pt x="0" y="0"/>
                </a:moveTo>
                <a:lnTo>
                  <a:pt x="3129907" y="0"/>
                </a:lnTo>
                <a:lnTo>
                  <a:pt x="3129907" y="2453050"/>
                </a:lnTo>
                <a:lnTo>
                  <a:pt x="0" y="2453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6836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90546" y="3224525"/>
            <a:ext cx="2206723" cy="2485133"/>
          </a:xfrm>
          <a:custGeom>
            <a:avLst/>
            <a:gdLst/>
            <a:ahLst/>
            <a:cxnLst/>
            <a:rect r="r" b="b" t="t" l="l"/>
            <a:pathLst>
              <a:path h="2485133" w="2206723">
                <a:moveTo>
                  <a:pt x="0" y="0"/>
                </a:moveTo>
                <a:lnTo>
                  <a:pt x="2206723" y="0"/>
                </a:lnTo>
                <a:lnTo>
                  <a:pt x="2206723" y="2485133"/>
                </a:lnTo>
                <a:lnTo>
                  <a:pt x="0" y="24851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55368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39673" y="503116"/>
            <a:ext cx="12691268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your partner what happens to our rubbish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66426">
            <a:off x="7155513" y="4337801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6426">
            <a:off x="10831795" y="4446426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6" y="0"/>
                </a:lnTo>
                <a:lnTo>
                  <a:pt x="640446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66426">
            <a:off x="13880682" y="4473254"/>
            <a:ext cx="640447" cy="258580"/>
          </a:xfrm>
          <a:custGeom>
            <a:avLst/>
            <a:gdLst/>
            <a:ahLst/>
            <a:cxnLst/>
            <a:rect r="r" b="b" t="t" l="l"/>
            <a:pathLst>
              <a:path h="258580" w="640447">
                <a:moveTo>
                  <a:pt x="0" y="0"/>
                </a:moveTo>
                <a:lnTo>
                  <a:pt x="640447" y="0"/>
                </a:lnTo>
                <a:lnTo>
                  <a:pt x="640447" y="258581"/>
                </a:lnTo>
                <a:lnTo>
                  <a:pt x="0" y="258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37032" y="8949358"/>
            <a:ext cx="13632086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emptied           claw            burnt         electricity            air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574418" y="1627203"/>
            <a:ext cx="14437895" cy="82296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39673" y="503116"/>
            <a:ext cx="1141602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Optional video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316999" y="3192413"/>
            <a:ext cx="3580883" cy="5395852"/>
          </a:xfrm>
          <a:custGeom>
            <a:avLst/>
            <a:gdLst/>
            <a:ahLst/>
            <a:cxnLst/>
            <a:rect r="r" b="b" t="t" l="l"/>
            <a:pathLst>
              <a:path h="5395852" w="3580883">
                <a:moveTo>
                  <a:pt x="0" y="0"/>
                </a:moveTo>
                <a:lnTo>
                  <a:pt x="3580883" y="0"/>
                </a:lnTo>
                <a:lnTo>
                  <a:pt x="3580883" y="5395852"/>
                </a:lnTo>
                <a:lnTo>
                  <a:pt x="0" y="53958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93688">
            <a:off x="15492168" y="2630645"/>
            <a:ext cx="1762087" cy="1105710"/>
          </a:xfrm>
          <a:custGeom>
            <a:avLst/>
            <a:gdLst/>
            <a:ahLst/>
            <a:cxnLst/>
            <a:rect r="r" b="b" t="t" l="l"/>
            <a:pathLst>
              <a:path h="1105710" w="1762087">
                <a:moveTo>
                  <a:pt x="0" y="0"/>
                </a:moveTo>
                <a:lnTo>
                  <a:pt x="1762088" y="0"/>
                </a:lnTo>
                <a:lnTo>
                  <a:pt x="1762088" y="1105710"/>
                </a:lnTo>
                <a:lnTo>
                  <a:pt x="0" y="11057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432" t="0" r="0" b="-6432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6" id="6"/>
          <p:cNvSpPr/>
          <p:nvPr/>
        </p:nvSpPr>
        <p:spPr>
          <a:xfrm flipH="true" flipV="false" rot="0">
            <a:off x="9400762" y="325107"/>
            <a:ext cx="5787923" cy="4398821"/>
          </a:xfrm>
          <a:custGeom>
            <a:avLst/>
            <a:gdLst/>
            <a:ahLst/>
            <a:cxnLst/>
            <a:rect r="r" b="b" t="t" l="l"/>
            <a:pathLst>
              <a:path h="4398821" w="5787923">
                <a:moveTo>
                  <a:pt x="5787923" y="0"/>
                </a:moveTo>
                <a:lnTo>
                  <a:pt x="0" y="0"/>
                </a:lnTo>
                <a:lnTo>
                  <a:pt x="0" y="4398821"/>
                </a:lnTo>
                <a:lnTo>
                  <a:pt x="5787923" y="4398821"/>
                </a:lnTo>
                <a:lnTo>
                  <a:pt x="578792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126805" y="1493629"/>
            <a:ext cx="4491933" cy="169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did not know that we got electricity from rubbish. That is good.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88691" y="4675003"/>
            <a:ext cx="4107886" cy="5193879"/>
          </a:xfrm>
          <a:custGeom>
            <a:avLst/>
            <a:gdLst/>
            <a:ahLst/>
            <a:cxnLst/>
            <a:rect r="r" b="b" t="t" l="l"/>
            <a:pathLst>
              <a:path h="5193879" w="4107886">
                <a:moveTo>
                  <a:pt x="0" y="0"/>
                </a:moveTo>
                <a:lnTo>
                  <a:pt x="4107886" y="0"/>
                </a:lnTo>
                <a:lnTo>
                  <a:pt x="4107886" y="5193878"/>
                </a:lnTo>
                <a:lnTo>
                  <a:pt x="0" y="51938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61527" y="5694343"/>
            <a:ext cx="1498609" cy="1054476"/>
          </a:xfrm>
          <a:custGeom>
            <a:avLst/>
            <a:gdLst/>
            <a:ahLst/>
            <a:cxnLst/>
            <a:rect r="r" b="b" t="t" l="l"/>
            <a:pathLst>
              <a:path h="1054476" w="1498609">
                <a:moveTo>
                  <a:pt x="0" y="0"/>
                </a:moveTo>
                <a:lnTo>
                  <a:pt x="1498609" y="0"/>
                </a:lnTo>
                <a:lnTo>
                  <a:pt x="1498609" y="1054476"/>
                </a:lnTo>
                <a:lnTo>
                  <a:pt x="0" y="10544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40674">
            <a:off x="991137" y="3755956"/>
            <a:ext cx="3191734" cy="2094938"/>
          </a:xfrm>
          <a:custGeom>
            <a:avLst/>
            <a:gdLst/>
            <a:ahLst/>
            <a:cxnLst/>
            <a:rect r="r" b="b" t="t" l="l"/>
            <a:pathLst>
              <a:path h="2094938" w="3191734">
                <a:moveTo>
                  <a:pt x="0" y="0"/>
                </a:moveTo>
                <a:lnTo>
                  <a:pt x="3191735" y="0"/>
                </a:lnTo>
                <a:lnTo>
                  <a:pt x="3191735" y="2094938"/>
                </a:lnTo>
                <a:lnTo>
                  <a:pt x="0" y="20949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04136" y="1249147"/>
            <a:ext cx="6427369" cy="4884801"/>
          </a:xfrm>
          <a:custGeom>
            <a:avLst/>
            <a:gdLst/>
            <a:ahLst/>
            <a:cxnLst/>
            <a:rect r="r" b="b" t="t" l="l"/>
            <a:pathLst>
              <a:path h="4884801" w="6427369">
                <a:moveTo>
                  <a:pt x="0" y="0"/>
                </a:moveTo>
                <a:lnTo>
                  <a:pt x="6427369" y="0"/>
                </a:lnTo>
                <a:lnTo>
                  <a:pt x="6427369" y="4884801"/>
                </a:lnTo>
                <a:lnTo>
                  <a:pt x="0" y="4884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100562" y="2309683"/>
            <a:ext cx="4804901" cy="227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is better than it going to landfill Nancy, but there are much better things we can do. Let’s take a look.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5117374" y="3856754"/>
            <a:ext cx="1498609" cy="1054476"/>
          </a:xfrm>
          <a:custGeom>
            <a:avLst/>
            <a:gdLst/>
            <a:ahLst/>
            <a:cxnLst/>
            <a:rect r="r" b="b" t="t" l="l"/>
            <a:pathLst>
              <a:path h="1054476" w="1498609">
                <a:moveTo>
                  <a:pt x="0" y="0"/>
                </a:moveTo>
                <a:lnTo>
                  <a:pt x="1498609" y="0"/>
                </a:lnTo>
                <a:lnTo>
                  <a:pt x="1498609" y="1054476"/>
                </a:lnTo>
                <a:lnTo>
                  <a:pt x="0" y="10544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4776" y="668381"/>
            <a:ext cx="5963096" cy="8950237"/>
          </a:xfrm>
          <a:custGeom>
            <a:avLst/>
            <a:gdLst/>
            <a:ahLst/>
            <a:cxnLst/>
            <a:rect r="r" b="b" t="t" l="l"/>
            <a:pathLst>
              <a:path h="8950237" w="5963096">
                <a:moveTo>
                  <a:pt x="0" y="0"/>
                </a:moveTo>
                <a:lnTo>
                  <a:pt x="5963095" y="0"/>
                </a:lnTo>
                <a:lnTo>
                  <a:pt x="5963095" y="8950238"/>
                </a:lnTo>
                <a:lnTo>
                  <a:pt x="0" y="89502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568032" y="6694193"/>
            <a:ext cx="12691268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worst for our environment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13812735" y="2971044"/>
            <a:ext cx="4107886" cy="5193879"/>
          </a:xfrm>
          <a:custGeom>
            <a:avLst/>
            <a:gdLst/>
            <a:ahLst/>
            <a:cxnLst/>
            <a:rect r="r" b="b" t="t" l="l"/>
            <a:pathLst>
              <a:path h="5193879" w="4107886">
                <a:moveTo>
                  <a:pt x="4107886" y="0"/>
                </a:moveTo>
                <a:lnTo>
                  <a:pt x="0" y="0"/>
                </a:lnTo>
                <a:lnTo>
                  <a:pt x="0" y="5193878"/>
                </a:lnTo>
                <a:lnTo>
                  <a:pt x="4107886" y="5193878"/>
                </a:lnTo>
                <a:lnTo>
                  <a:pt x="410788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40674">
            <a:off x="13854251" y="2186486"/>
            <a:ext cx="3191734" cy="2094938"/>
          </a:xfrm>
          <a:custGeom>
            <a:avLst/>
            <a:gdLst/>
            <a:ahLst/>
            <a:cxnLst/>
            <a:rect r="r" b="b" t="t" l="l"/>
            <a:pathLst>
              <a:path h="2094938" w="3191734">
                <a:moveTo>
                  <a:pt x="3191734" y="0"/>
                </a:moveTo>
                <a:lnTo>
                  <a:pt x="0" y="0"/>
                </a:lnTo>
                <a:lnTo>
                  <a:pt x="0" y="2094939"/>
                </a:lnTo>
                <a:lnTo>
                  <a:pt x="3191734" y="2094939"/>
                </a:lnTo>
                <a:lnTo>
                  <a:pt x="31917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700813" y="4345833"/>
            <a:ext cx="1498609" cy="1054476"/>
          </a:xfrm>
          <a:custGeom>
            <a:avLst/>
            <a:gdLst/>
            <a:ahLst/>
            <a:cxnLst/>
            <a:rect r="r" b="b" t="t" l="l"/>
            <a:pathLst>
              <a:path h="1054476" w="1498609">
                <a:moveTo>
                  <a:pt x="0" y="0"/>
                </a:moveTo>
                <a:lnTo>
                  <a:pt x="1498609" y="0"/>
                </a:lnTo>
                <a:lnTo>
                  <a:pt x="1498609" y="1054476"/>
                </a:lnTo>
                <a:lnTo>
                  <a:pt x="0" y="10544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437871" y="1324228"/>
            <a:ext cx="12691268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best for our environment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073758" y="3600757"/>
            <a:ext cx="3405462" cy="3085486"/>
          </a:xfrm>
          <a:custGeom>
            <a:avLst/>
            <a:gdLst/>
            <a:ahLst/>
            <a:cxnLst/>
            <a:rect r="r" b="b" t="t" l="l"/>
            <a:pathLst>
              <a:path h="3085486" w="3405462">
                <a:moveTo>
                  <a:pt x="0" y="0"/>
                </a:moveTo>
                <a:lnTo>
                  <a:pt x="3405462" y="0"/>
                </a:lnTo>
                <a:lnTo>
                  <a:pt x="3405462" y="3085486"/>
                </a:lnTo>
                <a:lnTo>
                  <a:pt x="0" y="30854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3122" t="-2200" r="-58929" b="-2886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10580585">
            <a:off x="4716049" y="5085282"/>
            <a:ext cx="1388862" cy="873247"/>
          </a:xfrm>
          <a:custGeom>
            <a:avLst/>
            <a:gdLst/>
            <a:ahLst/>
            <a:cxnLst/>
            <a:rect r="r" b="b" t="t" l="l"/>
            <a:pathLst>
              <a:path h="873247" w="1388862">
                <a:moveTo>
                  <a:pt x="0" y="0"/>
                </a:moveTo>
                <a:lnTo>
                  <a:pt x="1388862" y="0"/>
                </a:lnTo>
                <a:lnTo>
                  <a:pt x="1388862" y="873248"/>
                </a:lnTo>
                <a:lnTo>
                  <a:pt x="0" y="873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9666" y="9488897"/>
            <a:ext cx="15143043" cy="604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83"/>
              </a:lnSpc>
            </a:pPr>
            <a:r>
              <a:rPr lang="en-US" sz="35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Look at the diagram. What is better than getting energy from waste?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295034" y="354073"/>
            <a:ext cx="1883241" cy="2381110"/>
            <a:chOff x="0" y="0"/>
            <a:chExt cx="2510989" cy="3174813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510989" cy="3174813"/>
            </a:xfrm>
            <a:custGeom>
              <a:avLst/>
              <a:gdLst/>
              <a:ahLst/>
              <a:cxnLst/>
              <a:rect r="r" b="b" t="t" l="l"/>
              <a:pathLst>
                <a:path h="3174813" w="2510989">
                  <a:moveTo>
                    <a:pt x="2510989" y="0"/>
                  </a:moveTo>
                  <a:lnTo>
                    <a:pt x="0" y="0"/>
                  </a:lnTo>
                  <a:lnTo>
                    <a:pt x="0" y="3174813"/>
                  </a:lnTo>
                  <a:lnTo>
                    <a:pt x="2510989" y="3174813"/>
                  </a:lnTo>
                  <a:lnTo>
                    <a:pt x="251098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81351" y="752474"/>
              <a:ext cx="726839" cy="931845"/>
            </a:xfrm>
            <a:custGeom>
              <a:avLst/>
              <a:gdLst/>
              <a:ahLst/>
              <a:cxnLst/>
              <a:rect r="r" b="b" t="t" l="l"/>
              <a:pathLst>
                <a:path h="931845" w="726839">
                  <a:moveTo>
                    <a:pt x="0" y="0"/>
                  </a:moveTo>
                  <a:lnTo>
                    <a:pt x="726839" y="0"/>
                  </a:lnTo>
                  <a:lnTo>
                    <a:pt x="726839" y="931845"/>
                  </a:lnTo>
                  <a:lnTo>
                    <a:pt x="0" y="931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140674">
            <a:off x="5401667" y="66475"/>
            <a:ext cx="1338155" cy="878317"/>
          </a:xfrm>
          <a:custGeom>
            <a:avLst/>
            <a:gdLst/>
            <a:ahLst/>
            <a:cxnLst/>
            <a:rect r="r" b="b" t="t" l="l"/>
            <a:pathLst>
              <a:path h="878317" w="1338155">
                <a:moveTo>
                  <a:pt x="1338156" y="0"/>
                </a:moveTo>
                <a:lnTo>
                  <a:pt x="0" y="0"/>
                </a:lnTo>
                <a:lnTo>
                  <a:pt x="0" y="878317"/>
                </a:lnTo>
                <a:lnTo>
                  <a:pt x="1338156" y="878317"/>
                </a:lnTo>
                <a:lnTo>
                  <a:pt x="133815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70539" y="1776877"/>
            <a:ext cx="5380227" cy="3006202"/>
          </a:xfrm>
          <a:custGeom>
            <a:avLst/>
            <a:gdLst/>
            <a:ahLst/>
            <a:cxnLst/>
            <a:rect r="r" b="b" t="t" l="l"/>
            <a:pathLst>
              <a:path h="3006202" w="5380227">
                <a:moveTo>
                  <a:pt x="0" y="0"/>
                </a:moveTo>
                <a:lnTo>
                  <a:pt x="5380227" y="0"/>
                </a:lnTo>
                <a:lnTo>
                  <a:pt x="5380227" y="3006202"/>
                </a:lnTo>
                <a:lnTo>
                  <a:pt x="0" y="30062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621480" y="4783079"/>
            <a:ext cx="1679023" cy="1592973"/>
          </a:xfrm>
          <a:custGeom>
            <a:avLst/>
            <a:gdLst/>
            <a:ahLst/>
            <a:cxnLst/>
            <a:rect r="r" b="b" t="t" l="l"/>
            <a:pathLst>
              <a:path h="1592973" w="1679023">
                <a:moveTo>
                  <a:pt x="0" y="0"/>
                </a:moveTo>
                <a:lnTo>
                  <a:pt x="1679023" y="0"/>
                </a:lnTo>
                <a:lnTo>
                  <a:pt x="1679023" y="1592972"/>
                </a:lnTo>
                <a:lnTo>
                  <a:pt x="0" y="1592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61303" y="7600931"/>
            <a:ext cx="3934651" cy="2621461"/>
          </a:xfrm>
          <a:custGeom>
            <a:avLst/>
            <a:gdLst/>
            <a:ahLst/>
            <a:cxnLst/>
            <a:rect r="r" b="b" t="t" l="l"/>
            <a:pathLst>
              <a:path h="2621461" w="3934651">
                <a:moveTo>
                  <a:pt x="0" y="0"/>
                </a:moveTo>
                <a:lnTo>
                  <a:pt x="3934651" y="0"/>
                </a:lnTo>
                <a:lnTo>
                  <a:pt x="3934651" y="2621461"/>
                </a:lnTo>
                <a:lnTo>
                  <a:pt x="0" y="26214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05037" y="8306299"/>
            <a:ext cx="1574945" cy="1561165"/>
          </a:xfrm>
          <a:custGeom>
            <a:avLst/>
            <a:gdLst/>
            <a:ahLst/>
            <a:cxnLst/>
            <a:rect r="r" b="b" t="t" l="l"/>
            <a:pathLst>
              <a:path h="1561165" w="1574945">
                <a:moveTo>
                  <a:pt x="0" y="0"/>
                </a:moveTo>
                <a:lnTo>
                  <a:pt x="1574945" y="0"/>
                </a:lnTo>
                <a:lnTo>
                  <a:pt x="1574945" y="1561165"/>
                </a:lnTo>
                <a:lnTo>
                  <a:pt x="0" y="15611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61815" y="5067300"/>
            <a:ext cx="15259665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2. T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bef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ore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y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ou th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row!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–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it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be recycled 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 do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in</a:t>
            </a: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stead?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61815" y="574823"/>
            <a:ext cx="1242799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Top rubbish tips!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-151174" y="3105096"/>
            <a:ext cx="17049064" cy="6708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54899" indent="-427450" lvl="1">
              <a:lnSpc>
                <a:spcPts val="5543"/>
              </a:lnSpc>
              <a:buAutoNum type="arabicPeriod" startAt="1"/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Use it again! – Try reusing things like bags, bottles, and containers.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61815" y="7171220"/>
            <a:ext cx="15259665" cy="1366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43"/>
              </a:lnSpc>
            </a:pPr>
            <a:r>
              <a:rPr lang="en-US" sz="39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3. Choose less packaging! – Pick snacks and toys with less plastic or wrapping.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497427" y="225900"/>
            <a:ext cx="1883241" cy="2381110"/>
            <a:chOff x="0" y="0"/>
            <a:chExt cx="2510989" cy="3174813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2510989" cy="3174813"/>
            </a:xfrm>
            <a:custGeom>
              <a:avLst/>
              <a:gdLst/>
              <a:ahLst/>
              <a:cxnLst/>
              <a:rect r="r" b="b" t="t" l="l"/>
              <a:pathLst>
                <a:path h="3174813" w="2510989">
                  <a:moveTo>
                    <a:pt x="2510989" y="0"/>
                  </a:moveTo>
                  <a:lnTo>
                    <a:pt x="0" y="0"/>
                  </a:lnTo>
                  <a:lnTo>
                    <a:pt x="0" y="3174813"/>
                  </a:lnTo>
                  <a:lnTo>
                    <a:pt x="2510989" y="3174813"/>
                  </a:lnTo>
                  <a:lnTo>
                    <a:pt x="2510989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81351" y="752474"/>
              <a:ext cx="726839" cy="931845"/>
            </a:xfrm>
            <a:custGeom>
              <a:avLst/>
              <a:gdLst/>
              <a:ahLst/>
              <a:cxnLst/>
              <a:rect r="r" b="b" t="t" l="l"/>
              <a:pathLst>
                <a:path h="931845" w="726839">
                  <a:moveTo>
                    <a:pt x="0" y="0"/>
                  </a:moveTo>
                  <a:lnTo>
                    <a:pt x="726839" y="0"/>
                  </a:lnTo>
                  <a:lnTo>
                    <a:pt x="726839" y="931845"/>
                  </a:lnTo>
                  <a:lnTo>
                    <a:pt x="0" y="9318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true" flipV="false" rot="-140674">
            <a:off x="9600558" y="27004"/>
            <a:ext cx="1338155" cy="878317"/>
          </a:xfrm>
          <a:custGeom>
            <a:avLst/>
            <a:gdLst/>
            <a:ahLst/>
            <a:cxnLst/>
            <a:rect r="r" b="b" t="t" l="l"/>
            <a:pathLst>
              <a:path h="878317" w="1338155">
                <a:moveTo>
                  <a:pt x="1338155" y="0"/>
                </a:moveTo>
                <a:lnTo>
                  <a:pt x="0" y="0"/>
                </a:lnTo>
                <a:lnTo>
                  <a:pt x="0" y="878316"/>
                </a:lnTo>
                <a:lnTo>
                  <a:pt x="1338155" y="878316"/>
                </a:lnTo>
                <a:lnTo>
                  <a:pt x="133815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930164" y="3820565"/>
            <a:ext cx="4269194" cy="2385412"/>
          </a:xfrm>
          <a:custGeom>
            <a:avLst/>
            <a:gdLst/>
            <a:ahLst/>
            <a:cxnLst/>
            <a:rect r="r" b="b" t="t" l="l"/>
            <a:pathLst>
              <a:path h="2385412" w="4269194">
                <a:moveTo>
                  <a:pt x="0" y="0"/>
                </a:moveTo>
                <a:lnTo>
                  <a:pt x="4269194" y="0"/>
                </a:lnTo>
                <a:lnTo>
                  <a:pt x="4269194" y="2385412"/>
                </a:lnTo>
                <a:lnTo>
                  <a:pt x="0" y="23854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04238" y="4271593"/>
            <a:ext cx="1679023" cy="1592973"/>
          </a:xfrm>
          <a:custGeom>
            <a:avLst/>
            <a:gdLst/>
            <a:ahLst/>
            <a:cxnLst/>
            <a:rect r="r" b="b" t="t" l="l"/>
            <a:pathLst>
              <a:path h="1592973" w="1679023">
                <a:moveTo>
                  <a:pt x="0" y="0"/>
                </a:moveTo>
                <a:lnTo>
                  <a:pt x="1679023" y="0"/>
                </a:lnTo>
                <a:lnTo>
                  <a:pt x="1679023" y="1592972"/>
                </a:lnTo>
                <a:lnTo>
                  <a:pt x="0" y="15929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2892962" y="3757348"/>
            <a:ext cx="3934651" cy="2621461"/>
            <a:chOff x="0" y="0"/>
            <a:chExt cx="5246201" cy="349528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246201" cy="3495282"/>
            </a:xfrm>
            <a:custGeom>
              <a:avLst/>
              <a:gdLst/>
              <a:ahLst/>
              <a:cxnLst/>
              <a:rect r="r" b="b" t="t" l="l"/>
              <a:pathLst>
                <a:path h="3495282" w="5246201">
                  <a:moveTo>
                    <a:pt x="0" y="0"/>
                  </a:moveTo>
                  <a:lnTo>
                    <a:pt x="5246201" y="0"/>
                  </a:lnTo>
                  <a:lnTo>
                    <a:pt x="5246201" y="3495282"/>
                  </a:lnTo>
                  <a:lnTo>
                    <a:pt x="0" y="3495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573137" y="706864"/>
              <a:ext cx="2099927" cy="2081553"/>
            </a:xfrm>
            <a:custGeom>
              <a:avLst/>
              <a:gdLst/>
              <a:ahLst/>
              <a:cxnLst/>
              <a:rect r="r" b="b" t="t" l="l"/>
              <a:pathLst>
                <a:path h="2081553" w="2099927">
                  <a:moveTo>
                    <a:pt x="0" y="0"/>
                  </a:moveTo>
                  <a:lnTo>
                    <a:pt x="2099927" y="0"/>
                  </a:lnTo>
                  <a:lnTo>
                    <a:pt x="2099927" y="2081553"/>
                  </a:lnTo>
                  <a:lnTo>
                    <a:pt x="0" y="2081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190742" y="603951"/>
            <a:ext cx="14148707" cy="812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3 things can we do?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41347" y="5440216"/>
            <a:ext cx="17247497" cy="762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Three things we can do are _______, __________ and __________.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47520" y="1643891"/>
            <a:ext cx="14708939" cy="1616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2"/>
              </a:lnSpc>
            </a:pPr>
            <a:r>
              <a:rPr lang="en-US" sz="4608" b="true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LO: To understand what happens to our rubbish in North London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44511" y="4193603"/>
            <a:ext cx="14591180" cy="3024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list what items go in the black rubbish bags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know where our black rubbish bags go</a:t>
            </a:r>
          </a:p>
          <a:p>
            <a:pPr algn="just" marL="928353" indent="-464177" lvl="1">
              <a:lnSpc>
                <a:spcPts val="601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say what happens to our rubbish bags</a:t>
            </a:r>
          </a:p>
          <a:p>
            <a:pPr algn="just">
              <a:lnSpc>
                <a:spcPts val="601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9736" y="279736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8" y="0"/>
                </a:lnTo>
                <a:lnTo>
                  <a:pt x="1497928" y="1497928"/>
                </a:lnTo>
                <a:lnTo>
                  <a:pt x="0" y="1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0582" y="7274742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03402" y="2091607"/>
            <a:ext cx="13922418" cy="5116489"/>
          </a:xfrm>
          <a:custGeom>
            <a:avLst/>
            <a:gdLst/>
            <a:ahLst/>
            <a:cxnLst/>
            <a:rect r="r" b="b" t="t" l="l"/>
            <a:pathLst>
              <a:path h="5116489" w="13922418">
                <a:moveTo>
                  <a:pt x="0" y="0"/>
                </a:moveTo>
                <a:lnTo>
                  <a:pt x="13922417" y="0"/>
                </a:lnTo>
                <a:lnTo>
                  <a:pt x="13922417" y="5116488"/>
                </a:lnTo>
                <a:lnTo>
                  <a:pt x="0" y="51164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03402" y="384382"/>
            <a:ext cx="15768379" cy="897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The problem in London!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093883" y="7765871"/>
            <a:ext cx="16194117" cy="820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What could we do to reduce how much rubbish we have?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1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32405" y="2217438"/>
            <a:ext cx="17752663" cy="21804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Art/geography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Draw a map of the journey of waste in north London</a:t>
            </a:r>
          </a:p>
          <a:p>
            <a:pPr algn="l">
              <a:lnSpc>
                <a:spcPts val="5823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301257" y="3496348"/>
            <a:ext cx="7990638" cy="6372533"/>
          </a:xfrm>
          <a:custGeom>
            <a:avLst/>
            <a:gdLst/>
            <a:ahLst/>
            <a:cxnLst/>
            <a:rect r="r" b="b" t="t" l="l"/>
            <a:pathLst>
              <a:path h="6372533" w="7990638">
                <a:moveTo>
                  <a:pt x="0" y="0"/>
                </a:moveTo>
                <a:lnTo>
                  <a:pt x="7990637" y="0"/>
                </a:lnTo>
                <a:lnTo>
                  <a:pt x="7990637" y="6372533"/>
                </a:lnTo>
                <a:lnTo>
                  <a:pt x="0" y="63725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2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6329" y="1797762"/>
            <a:ext cx="16867758" cy="29139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Science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Reorder the steps to rubbish waste in North London. Write a caption for each.  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8487886" y="3469290"/>
            <a:ext cx="4122620" cy="2746696"/>
          </a:xfrm>
          <a:custGeom>
            <a:avLst/>
            <a:gdLst/>
            <a:ahLst/>
            <a:cxnLst/>
            <a:rect r="r" b="b" t="t" l="l"/>
            <a:pathLst>
              <a:path h="2746696" w="4122620">
                <a:moveTo>
                  <a:pt x="0" y="0"/>
                </a:moveTo>
                <a:lnTo>
                  <a:pt x="4122620" y="0"/>
                </a:lnTo>
                <a:lnTo>
                  <a:pt x="4122620" y="2746696"/>
                </a:lnTo>
                <a:lnTo>
                  <a:pt x="0" y="27466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36329" y="3763411"/>
            <a:ext cx="4142858" cy="2760179"/>
          </a:xfrm>
          <a:custGeom>
            <a:avLst/>
            <a:gdLst/>
            <a:ahLst/>
            <a:cxnLst/>
            <a:rect r="r" b="b" t="t" l="l"/>
            <a:pathLst>
              <a:path h="2760179" w="4142858">
                <a:moveTo>
                  <a:pt x="0" y="0"/>
                </a:moveTo>
                <a:lnTo>
                  <a:pt x="4142858" y="0"/>
                </a:lnTo>
                <a:lnTo>
                  <a:pt x="4142858" y="2760178"/>
                </a:lnTo>
                <a:lnTo>
                  <a:pt x="0" y="2760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702716" y="6831228"/>
            <a:ext cx="3789910" cy="3169471"/>
          </a:xfrm>
          <a:custGeom>
            <a:avLst/>
            <a:gdLst/>
            <a:ahLst/>
            <a:cxnLst/>
            <a:rect r="r" b="b" t="t" l="l"/>
            <a:pathLst>
              <a:path h="3169471" w="3789910">
                <a:moveTo>
                  <a:pt x="0" y="0"/>
                </a:moveTo>
                <a:lnTo>
                  <a:pt x="3789910" y="0"/>
                </a:lnTo>
                <a:lnTo>
                  <a:pt x="3789910" y="3169471"/>
                </a:lnTo>
                <a:lnTo>
                  <a:pt x="0" y="3169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9232" t="0" r="-45491" b="-2369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264767" y="6831228"/>
            <a:ext cx="4352354" cy="2899756"/>
          </a:xfrm>
          <a:custGeom>
            <a:avLst/>
            <a:gdLst/>
            <a:ahLst/>
            <a:cxnLst/>
            <a:rect r="r" b="b" t="t" l="l"/>
            <a:pathLst>
              <a:path h="2899756" w="4352354">
                <a:moveTo>
                  <a:pt x="0" y="0"/>
                </a:moveTo>
                <a:lnTo>
                  <a:pt x="4352354" y="0"/>
                </a:lnTo>
                <a:lnTo>
                  <a:pt x="4352354" y="2899756"/>
                </a:lnTo>
                <a:lnTo>
                  <a:pt x="0" y="28997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90530" y="4179408"/>
            <a:ext cx="2494597" cy="4114800"/>
          </a:xfrm>
          <a:custGeom>
            <a:avLst/>
            <a:gdLst/>
            <a:ahLst/>
            <a:cxnLst/>
            <a:rect r="r" b="b" t="t" l="l"/>
            <a:pathLst>
              <a:path h="4114800" w="2494597">
                <a:moveTo>
                  <a:pt x="0" y="0"/>
                </a:moveTo>
                <a:lnTo>
                  <a:pt x="2494597" y="0"/>
                </a:lnTo>
                <a:lnTo>
                  <a:pt x="24945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0121" y="2280628"/>
            <a:ext cx="16867758" cy="1447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Science/STEM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Go around the school to look in the rubbish bins. Is your school putting the correct things in the rubbish bin?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5103" y="4513231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618" y="7423167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5"/>
                </a:lnTo>
                <a:lnTo>
                  <a:pt x="0" y="140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6872" y="1767257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3" y="0"/>
                </a:lnTo>
                <a:lnTo>
                  <a:pt x="1427083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7494" y="4692286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88711" y="7832974"/>
            <a:ext cx="1776584" cy="679543"/>
          </a:xfrm>
          <a:custGeom>
            <a:avLst/>
            <a:gdLst/>
            <a:ahLst/>
            <a:cxnLst/>
            <a:rect r="r" b="b" t="t" l="l"/>
            <a:pathLst>
              <a:path h="679543" w="1776584">
                <a:moveTo>
                  <a:pt x="0" y="0"/>
                </a:moveTo>
                <a:lnTo>
                  <a:pt x="1776584" y="0"/>
                </a:lnTo>
                <a:lnTo>
                  <a:pt x="1776584" y="679544"/>
                </a:lnTo>
                <a:lnTo>
                  <a:pt x="0" y="67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2640" y="1725495"/>
            <a:ext cx="1428017" cy="1378036"/>
          </a:xfrm>
          <a:custGeom>
            <a:avLst/>
            <a:gdLst/>
            <a:ahLst/>
            <a:cxnLst/>
            <a:rect r="r" b="b" t="t" l="l"/>
            <a:pathLst>
              <a:path h="1378036" w="1428017">
                <a:moveTo>
                  <a:pt x="0" y="0"/>
                </a:moveTo>
                <a:lnTo>
                  <a:pt x="1428017" y="0"/>
                </a:lnTo>
                <a:lnTo>
                  <a:pt x="1428017" y="1378036"/>
                </a:lnTo>
                <a:lnTo>
                  <a:pt x="0" y="1378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Lesson Prep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89911" y="7497965"/>
            <a:ext cx="349039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The knowledge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89911" y="1924535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36958" y="4668377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Big question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77003" y="184207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Discussion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8176" y="4549682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7003" y="735418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Extension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3695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Keywords that children need to understand and use during the lesson.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06130" y="535475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 central question that sparks curiosity and frames the lesson’s theme.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06130" y="820608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Essential facts and concepts children need to know.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179645" y="8125121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Optional tasks to deepen or stretch learning beyond the core lesson.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69674" y="5097038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To assess learning and give children time to practise independently.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8329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An opportunity for children to practice the knowledge learnt.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1471" y="232850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423540" y="2550676"/>
            <a:ext cx="2162490" cy="1924616"/>
          </a:xfrm>
          <a:custGeom>
            <a:avLst/>
            <a:gdLst/>
            <a:ahLst/>
            <a:cxnLst/>
            <a:rect r="r" b="b" t="t" l="l"/>
            <a:pathLst>
              <a:path h="1924616" w="2162490">
                <a:moveTo>
                  <a:pt x="0" y="0"/>
                </a:moveTo>
                <a:lnTo>
                  <a:pt x="2162490" y="0"/>
                </a:lnTo>
                <a:lnTo>
                  <a:pt x="2162490" y="1924616"/>
                </a:lnTo>
                <a:lnTo>
                  <a:pt x="0" y="19246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292926" y="6305695"/>
            <a:ext cx="1176895" cy="2252430"/>
          </a:xfrm>
          <a:custGeom>
            <a:avLst/>
            <a:gdLst/>
            <a:ahLst/>
            <a:cxnLst/>
            <a:rect r="r" b="b" t="t" l="l"/>
            <a:pathLst>
              <a:path h="2252430" w="1176895">
                <a:moveTo>
                  <a:pt x="0" y="0"/>
                </a:moveTo>
                <a:lnTo>
                  <a:pt x="1176895" y="0"/>
                </a:lnTo>
                <a:lnTo>
                  <a:pt x="1176895" y="2252431"/>
                </a:lnTo>
                <a:lnTo>
                  <a:pt x="0" y="22524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758035" y="2414741"/>
            <a:ext cx="2125048" cy="1984264"/>
          </a:xfrm>
          <a:custGeom>
            <a:avLst/>
            <a:gdLst/>
            <a:ahLst/>
            <a:cxnLst/>
            <a:rect r="r" b="b" t="t" l="l"/>
            <a:pathLst>
              <a:path h="1984264" w="2125048">
                <a:moveTo>
                  <a:pt x="0" y="0"/>
                </a:moveTo>
                <a:lnTo>
                  <a:pt x="2125048" y="0"/>
                </a:lnTo>
                <a:lnTo>
                  <a:pt x="2125048" y="1984264"/>
                </a:lnTo>
                <a:lnTo>
                  <a:pt x="0" y="19842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25067" y="5957072"/>
            <a:ext cx="3186701" cy="2899898"/>
          </a:xfrm>
          <a:custGeom>
            <a:avLst/>
            <a:gdLst/>
            <a:ahLst/>
            <a:cxnLst/>
            <a:rect r="r" b="b" t="t" l="l"/>
            <a:pathLst>
              <a:path h="2899898" w="3186701">
                <a:moveTo>
                  <a:pt x="0" y="0"/>
                </a:moveTo>
                <a:lnTo>
                  <a:pt x="3186701" y="0"/>
                </a:lnTo>
                <a:lnTo>
                  <a:pt x="3186701" y="2899898"/>
                </a:lnTo>
                <a:lnTo>
                  <a:pt x="0" y="28998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52337" y="2501225"/>
            <a:ext cx="2165797" cy="1897780"/>
          </a:xfrm>
          <a:custGeom>
            <a:avLst/>
            <a:gdLst/>
            <a:ahLst/>
            <a:cxnLst/>
            <a:rect r="r" b="b" t="t" l="l"/>
            <a:pathLst>
              <a:path h="1897780" w="2165797">
                <a:moveTo>
                  <a:pt x="0" y="0"/>
                </a:moveTo>
                <a:lnTo>
                  <a:pt x="2165797" y="0"/>
                </a:lnTo>
                <a:lnTo>
                  <a:pt x="2165797" y="1897780"/>
                </a:lnTo>
                <a:lnTo>
                  <a:pt x="0" y="1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09717" y="4389567"/>
            <a:ext cx="1798836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rubbish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619000" y="8771245"/>
            <a:ext cx="4524747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energy from waste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730285" y="4405715"/>
            <a:ext cx="2152799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recycling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917002" y="8771245"/>
            <a:ext cx="3402831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North London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412885" y="4580597"/>
            <a:ext cx="2244700" cy="737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59"/>
              </a:lnSpc>
            </a:pPr>
            <a:r>
              <a:rPr lang="en-US" sz="4328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electricty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680192" y="6480884"/>
            <a:ext cx="1758776" cy="144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North</a:t>
            </a:r>
          </a:p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London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5801514"/>
            <a:ext cx="2438094" cy="2126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58"/>
              </a:lnSpc>
            </a:pPr>
            <a:r>
              <a:rPr lang="en-US" sz="404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energy from waste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366376" y="6480884"/>
            <a:ext cx="3365121" cy="713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recycling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78998" y="6480884"/>
            <a:ext cx="2418892" cy="721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24"/>
              </a:lnSpc>
            </a:pPr>
            <a:r>
              <a:rPr lang="en-US" sz="423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electricity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541252" y="6462469"/>
            <a:ext cx="1823124" cy="713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4"/>
              </a:lnSpc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rubbish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98173" y="1641844"/>
            <a:ext cx="18061587" cy="9142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48587" indent="-374294" lvl="1">
              <a:lnSpc>
                <a:spcPts val="8286"/>
              </a:lnSpc>
              <a:buAutoNum type="arabicPeriod" startAt="1"/>
            </a:pPr>
            <a:r>
              <a:rPr lang="en-US" sz="3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   2.                         3.                          4.                        5.                                     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424919" y="97172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24919" y="8870650"/>
            <a:ext cx="12270820" cy="648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0"/>
              </a:lnSpc>
            </a:pPr>
            <a:r>
              <a:rPr lang="en-US" b="true" sz="3735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7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763964" y="2984988"/>
            <a:ext cx="2162490" cy="1924616"/>
          </a:xfrm>
          <a:custGeom>
            <a:avLst/>
            <a:gdLst/>
            <a:ahLst/>
            <a:cxnLst/>
            <a:rect r="r" b="b" t="t" l="l"/>
            <a:pathLst>
              <a:path h="1924616" w="2162490">
                <a:moveTo>
                  <a:pt x="0" y="0"/>
                </a:moveTo>
                <a:lnTo>
                  <a:pt x="2162491" y="0"/>
                </a:lnTo>
                <a:lnTo>
                  <a:pt x="2162491" y="1924617"/>
                </a:lnTo>
                <a:lnTo>
                  <a:pt x="0" y="19246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696368" y="2897682"/>
            <a:ext cx="2125048" cy="1984264"/>
          </a:xfrm>
          <a:custGeom>
            <a:avLst/>
            <a:gdLst/>
            <a:ahLst/>
            <a:cxnLst/>
            <a:rect r="r" b="b" t="t" l="l"/>
            <a:pathLst>
              <a:path h="1984264" w="2125048">
                <a:moveTo>
                  <a:pt x="0" y="0"/>
                </a:moveTo>
                <a:lnTo>
                  <a:pt x="2125048" y="0"/>
                </a:lnTo>
                <a:lnTo>
                  <a:pt x="2125048" y="1984264"/>
                </a:lnTo>
                <a:lnTo>
                  <a:pt x="0" y="1984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59810" y="2904730"/>
            <a:ext cx="2165797" cy="1897780"/>
          </a:xfrm>
          <a:custGeom>
            <a:avLst/>
            <a:gdLst/>
            <a:ahLst/>
            <a:cxnLst/>
            <a:rect r="r" b="b" t="t" l="l"/>
            <a:pathLst>
              <a:path h="1897780" w="2165797">
                <a:moveTo>
                  <a:pt x="0" y="0"/>
                </a:moveTo>
                <a:lnTo>
                  <a:pt x="2165797" y="0"/>
                </a:lnTo>
                <a:lnTo>
                  <a:pt x="2165797" y="1897780"/>
                </a:lnTo>
                <a:lnTo>
                  <a:pt x="0" y="1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002595" y="2879841"/>
            <a:ext cx="1176895" cy="2252430"/>
          </a:xfrm>
          <a:custGeom>
            <a:avLst/>
            <a:gdLst/>
            <a:ahLst/>
            <a:cxnLst/>
            <a:rect r="r" b="b" t="t" l="l"/>
            <a:pathLst>
              <a:path h="2252430" w="1176895">
                <a:moveTo>
                  <a:pt x="0" y="0"/>
                </a:moveTo>
                <a:lnTo>
                  <a:pt x="1176895" y="0"/>
                </a:lnTo>
                <a:lnTo>
                  <a:pt x="1176895" y="2252431"/>
                </a:lnTo>
                <a:lnTo>
                  <a:pt x="0" y="22524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581524" y="2556107"/>
            <a:ext cx="3186701" cy="2899898"/>
          </a:xfrm>
          <a:custGeom>
            <a:avLst/>
            <a:gdLst/>
            <a:ahLst/>
            <a:cxnLst/>
            <a:rect r="r" b="b" t="t" l="l"/>
            <a:pathLst>
              <a:path h="2899898" w="3186701">
                <a:moveTo>
                  <a:pt x="0" y="0"/>
                </a:moveTo>
                <a:lnTo>
                  <a:pt x="3186701" y="0"/>
                </a:lnTo>
                <a:lnTo>
                  <a:pt x="3186701" y="2899898"/>
                </a:lnTo>
                <a:lnTo>
                  <a:pt x="0" y="2899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076237" y="2510245"/>
            <a:ext cx="3580883" cy="6069106"/>
            <a:chOff x="0" y="0"/>
            <a:chExt cx="4774511" cy="809214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897673"/>
              <a:ext cx="4774511" cy="7194469"/>
            </a:xfrm>
            <a:custGeom>
              <a:avLst/>
              <a:gdLst/>
              <a:ahLst/>
              <a:cxnLst/>
              <a:rect r="r" b="b" t="t" l="l"/>
              <a:pathLst>
                <a:path h="7194469" w="4774511">
                  <a:moveTo>
                    <a:pt x="0" y="0"/>
                  </a:moveTo>
                  <a:lnTo>
                    <a:pt x="4774511" y="0"/>
                  </a:lnTo>
                  <a:lnTo>
                    <a:pt x="4774511" y="7194469"/>
                  </a:lnTo>
                  <a:lnTo>
                    <a:pt x="0" y="7194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493688">
              <a:off x="1887909" y="160533"/>
              <a:ext cx="2349449" cy="1474280"/>
            </a:xfrm>
            <a:custGeom>
              <a:avLst/>
              <a:gdLst/>
              <a:ahLst/>
              <a:cxnLst/>
              <a:rect r="r" b="b" t="t" l="l"/>
              <a:pathLst>
                <a:path h="1474280" w="2349449">
                  <a:moveTo>
                    <a:pt x="0" y="0"/>
                  </a:moveTo>
                  <a:lnTo>
                    <a:pt x="2349450" y="0"/>
                  </a:lnTo>
                  <a:lnTo>
                    <a:pt x="2349450" y="1474279"/>
                  </a:lnTo>
                  <a:lnTo>
                    <a:pt x="0" y="1474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-6432" t="0" r="0" b="-6432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1356514" y="1795345"/>
              <a:ext cx="2061484" cy="1300609"/>
            </a:xfrm>
            <a:custGeom>
              <a:avLst/>
              <a:gdLst/>
              <a:ahLst/>
              <a:cxnLst/>
              <a:rect r="r" b="b" t="t" l="l"/>
              <a:pathLst>
                <a:path h="1300609" w="2061484">
                  <a:moveTo>
                    <a:pt x="0" y="0"/>
                  </a:moveTo>
                  <a:lnTo>
                    <a:pt x="2061484" y="0"/>
                  </a:lnTo>
                  <a:lnTo>
                    <a:pt x="2061484" y="1300609"/>
                  </a:lnTo>
                  <a:lnTo>
                    <a:pt x="0" y="1300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true" flipV="false" rot="0">
            <a:off x="9589202" y="325107"/>
            <a:ext cx="5653507" cy="4296665"/>
          </a:xfrm>
          <a:custGeom>
            <a:avLst/>
            <a:gdLst/>
            <a:ahLst/>
            <a:cxnLst/>
            <a:rect r="r" b="b" t="t" l="l"/>
            <a:pathLst>
              <a:path h="4296665" w="5653507">
                <a:moveTo>
                  <a:pt x="5653507" y="0"/>
                </a:moveTo>
                <a:lnTo>
                  <a:pt x="0" y="0"/>
                </a:lnTo>
                <a:lnTo>
                  <a:pt x="0" y="4296665"/>
                </a:lnTo>
                <a:lnTo>
                  <a:pt x="5653507" y="4296665"/>
                </a:lnTo>
                <a:lnTo>
                  <a:pt x="565350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28872" y="3784724"/>
            <a:ext cx="4107886" cy="6084157"/>
            <a:chOff x="0" y="0"/>
            <a:chExt cx="5477181" cy="81122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1187038"/>
              <a:ext cx="5477181" cy="6925171"/>
            </a:xfrm>
            <a:custGeom>
              <a:avLst/>
              <a:gdLst/>
              <a:ahLst/>
              <a:cxnLst/>
              <a:rect r="r" b="b" t="t" l="l"/>
              <a:pathLst>
                <a:path h="6925171" w="5477181">
                  <a:moveTo>
                    <a:pt x="0" y="0"/>
                  </a:moveTo>
                  <a:lnTo>
                    <a:pt x="5477181" y="0"/>
                  </a:lnTo>
                  <a:lnTo>
                    <a:pt x="5477181" y="6925172"/>
                  </a:lnTo>
                  <a:lnTo>
                    <a:pt x="0" y="6925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250501" y="2776390"/>
              <a:ext cx="1998145" cy="1405968"/>
            </a:xfrm>
            <a:custGeom>
              <a:avLst/>
              <a:gdLst/>
              <a:ahLst/>
              <a:cxnLst/>
              <a:rect r="r" b="b" t="t" l="l"/>
              <a:pathLst>
                <a:path h="1405968" w="1998145">
                  <a:moveTo>
                    <a:pt x="0" y="0"/>
                  </a:moveTo>
                  <a:lnTo>
                    <a:pt x="1998146" y="0"/>
                  </a:lnTo>
                  <a:lnTo>
                    <a:pt x="1998146" y="1405968"/>
                  </a:lnTo>
                  <a:lnTo>
                    <a:pt x="0" y="140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40674">
              <a:off x="919568" y="85878"/>
              <a:ext cx="4255646" cy="2793251"/>
            </a:xfrm>
            <a:custGeom>
              <a:avLst/>
              <a:gdLst/>
              <a:ahLst/>
              <a:cxnLst/>
              <a:rect r="r" b="b" t="t" l="l"/>
              <a:pathLst>
                <a:path h="2793251" w="4255646">
                  <a:moveTo>
                    <a:pt x="0" y="0"/>
                  </a:moveTo>
                  <a:lnTo>
                    <a:pt x="4255646" y="0"/>
                  </a:lnTo>
                  <a:lnTo>
                    <a:pt x="4255646" y="2793251"/>
                  </a:lnTo>
                  <a:lnTo>
                    <a:pt x="0" y="279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2943456" y="757092"/>
            <a:ext cx="6457306" cy="4907553"/>
          </a:xfrm>
          <a:custGeom>
            <a:avLst/>
            <a:gdLst/>
            <a:ahLst/>
            <a:cxnLst/>
            <a:rect r="r" b="b" t="t" l="l"/>
            <a:pathLst>
              <a:path h="4907553" w="6457306">
                <a:moveTo>
                  <a:pt x="0" y="0"/>
                </a:moveTo>
                <a:lnTo>
                  <a:pt x="6457306" y="0"/>
                </a:lnTo>
                <a:lnTo>
                  <a:pt x="6457306" y="4907553"/>
                </a:lnTo>
                <a:lnTo>
                  <a:pt x="0" y="49075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384757" y="5269645"/>
            <a:ext cx="3639145" cy="4599236"/>
          </a:xfrm>
          <a:custGeom>
            <a:avLst/>
            <a:gdLst/>
            <a:ahLst/>
            <a:cxnLst/>
            <a:rect r="r" b="b" t="t" l="l"/>
            <a:pathLst>
              <a:path h="4599236" w="3639145">
                <a:moveTo>
                  <a:pt x="0" y="0"/>
                </a:moveTo>
                <a:lnTo>
                  <a:pt x="3639146" y="0"/>
                </a:lnTo>
                <a:lnTo>
                  <a:pt x="3639146" y="4599236"/>
                </a:lnTo>
                <a:lnTo>
                  <a:pt x="0" y="459923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013505" y="1590710"/>
            <a:ext cx="4804901" cy="1698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 you just guess what you put in your black bin bag Ned?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849209" y="1779987"/>
            <a:ext cx="4804901" cy="2841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Oh Nancy! It is very important to know what goes in the black bin bag and what happens to it! Let’s find out!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7558679"/>
            <a:ext cx="1818612" cy="2693532"/>
            <a:chOff x="0" y="0"/>
            <a:chExt cx="2424816" cy="35913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25517"/>
              <a:ext cx="2424816" cy="3065860"/>
            </a:xfrm>
            <a:custGeom>
              <a:avLst/>
              <a:gdLst/>
              <a:ahLst/>
              <a:cxnLst/>
              <a:rect r="r" b="b" t="t" l="l"/>
              <a:pathLst>
                <a:path h="3065860" w="2424816">
                  <a:moveTo>
                    <a:pt x="0" y="0"/>
                  </a:moveTo>
                  <a:lnTo>
                    <a:pt x="2424816" y="0"/>
                  </a:lnTo>
                  <a:lnTo>
                    <a:pt x="2424816" y="3065859"/>
                  </a:lnTo>
                  <a:lnTo>
                    <a:pt x="0" y="306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96325" y="1229143"/>
              <a:ext cx="884604" cy="622439"/>
            </a:xfrm>
            <a:custGeom>
              <a:avLst/>
              <a:gdLst/>
              <a:ahLst/>
              <a:cxnLst/>
              <a:rect r="r" b="b" t="t" l="l"/>
              <a:pathLst>
                <a:path h="622439" w="884604">
                  <a:moveTo>
                    <a:pt x="0" y="0"/>
                  </a:moveTo>
                  <a:lnTo>
                    <a:pt x="884604" y="0"/>
                  </a:lnTo>
                  <a:lnTo>
                    <a:pt x="884604" y="622439"/>
                  </a:lnTo>
                  <a:lnTo>
                    <a:pt x="0" y="62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407104" y="38019"/>
              <a:ext cx="1884028" cy="1236607"/>
            </a:xfrm>
            <a:custGeom>
              <a:avLst/>
              <a:gdLst/>
              <a:ahLst/>
              <a:cxnLst/>
              <a:rect r="r" b="b" t="t" l="l"/>
              <a:pathLst>
                <a:path h="1236607" w="1884028">
                  <a:moveTo>
                    <a:pt x="0" y="0"/>
                  </a:moveTo>
                  <a:lnTo>
                    <a:pt x="1884028" y="0"/>
                  </a:lnTo>
                  <a:lnTo>
                    <a:pt x="1884028" y="1236607"/>
                  </a:lnTo>
                  <a:lnTo>
                    <a:pt x="0" y="123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750677"/>
            <a:ext cx="3494519" cy="4557745"/>
          </a:xfrm>
          <a:custGeom>
            <a:avLst/>
            <a:gdLst/>
            <a:ahLst/>
            <a:cxnLst/>
            <a:rect r="r" b="b" t="t" l="l"/>
            <a:pathLst>
              <a:path h="4557745" w="3494519">
                <a:moveTo>
                  <a:pt x="0" y="0"/>
                </a:moveTo>
                <a:lnTo>
                  <a:pt x="3494519" y="0"/>
                </a:lnTo>
                <a:lnTo>
                  <a:pt x="3494519" y="4557745"/>
                </a:lnTo>
                <a:lnTo>
                  <a:pt x="0" y="45577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85589" y="2462228"/>
            <a:ext cx="2675813" cy="2625641"/>
          </a:xfrm>
          <a:custGeom>
            <a:avLst/>
            <a:gdLst/>
            <a:ahLst/>
            <a:cxnLst/>
            <a:rect r="r" b="b" t="t" l="l"/>
            <a:pathLst>
              <a:path h="2625641" w="2675813">
                <a:moveTo>
                  <a:pt x="0" y="0"/>
                </a:moveTo>
                <a:lnTo>
                  <a:pt x="2675813" y="0"/>
                </a:lnTo>
                <a:lnTo>
                  <a:pt x="2675813" y="2625641"/>
                </a:lnTo>
                <a:lnTo>
                  <a:pt x="0" y="2625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262218" y="7552378"/>
            <a:ext cx="2799184" cy="2057400"/>
          </a:xfrm>
          <a:custGeom>
            <a:avLst/>
            <a:gdLst/>
            <a:ahLst/>
            <a:cxnLst/>
            <a:rect r="r" b="b" t="t" l="l"/>
            <a:pathLst>
              <a:path h="2057400" w="2799184">
                <a:moveTo>
                  <a:pt x="0" y="0"/>
                </a:moveTo>
                <a:lnTo>
                  <a:pt x="2799184" y="0"/>
                </a:lnTo>
                <a:lnTo>
                  <a:pt x="2799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496417" y="5406243"/>
            <a:ext cx="3488292" cy="2441805"/>
          </a:xfrm>
          <a:custGeom>
            <a:avLst/>
            <a:gdLst/>
            <a:ahLst/>
            <a:cxnLst/>
            <a:rect r="r" b="b" t="t" l="l"/>
            <a:pathLst>
              <a:path h="2441805" w="3488292">
                <a:moveTo>
                  <a:pt x="0" y="0"/>
                </a:moveTo>
                <a:lnTo>
                  <a:pt x="3488293" y="0"/>
                </a:lnTo>
                <a:lnTo>
                  <a:pt x="3488293" y="2441804"/>
                </a:lnTo>
                <a:lnTo>
                  <a:pt x="0" y="24418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81401" y="2095398"/>
            <a:ext cx="1995230" cy="2719223"/>
          </a:xfrm>
          <a:custGeom>
            <a:avLst/>
            <a:gdLst/>
            <a:ahLst/>
            <a:cxnLst/>
            <a:rect r="r" b="b" t="t" l="l"/>
            <a:pathLst>
              <a:path h="2719223" w="1995230">
                <a:moveTo>
                  <a:pt x="0" y="0"/>
                </a:moveTo>
                <a:lnTo>
                  <a:pt x="1995229" y="0"/>
                </a:lnTo>
                <a:lnTo>
                  <a:pt x="1995229" y="2719223"/>
                </a:lnTo>
                <a:lnTo>
                  <a:pt x="0" y="2719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184284" y="5624221"/>
            <a:ext cx="2877117" cy="1391805"/>
          </a:xfrm>
          <a:custGeom>
            <a:avLst/>
            <a:gdLst/>
            <a:ahLst/>
            <a:cxnLst/>
            <a:rect r="r" b="b" t="t" l="l"/>
            <a:pathLst>
              <a:path h="1391805" w="2877117">
                <a:moveTo>
                  <a:pt x="0" y="0"/>
                </a:moveTo>
                <a:lnTo>
                  <a:pt x="2877118" y="0"/>
                </a:lnTo>
                <a:lnTo>
                  <a:pt x="2877118" y="1391805"/>
                </a:lnTo>
                <a:lnTo>
                  <a:pt x="0" y="139180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885385" y="7903540"/>
            <a:ext cx="2390316" cy="2003810"/>
          </a:xfrm>
          <a:custGeom>
            <a:avLst/>
            <a:gdLst/>
            <a:ahLst/>
            <a:cxnLst/>
            <a:rect r="r" b="b" t="t" l="l"/>
            <a:pathLst>
              <a:path h="2003810" w="2390316">
                <a:moveTo>
                  <a:pt x="0" y="0"/>
                </a:moveTo>
                <a:lnTo>
                  <a:pt x="2390316" y="0"/>
                </a:lnTo>
                <a:lnTo>
                  <a:pt x="2390316" y="2003811"/>
                </a:lnTo>
                <a:lnTo>
                  <a:pt x="0" y="200381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46850"/>
            <a:ext cx="16747829" cy="117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71"/>
              </a:lnSpc>
            </a:pPr>
            <a:r>
              <a:rPr lang="en-US" sz="6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What goes in a rubbish bin?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984710" y="2095398"/>
            <a:ext cx="5323763" cy="521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tissues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clingfilm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crisp packets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nappies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dirty things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greasy things</a:t>
            </a:r>
          </a:p>
          <a:p>
            <a:pPr algn="ctr">
              <a:lnSpc>
                <a:spcPts val="5910"/>
              </a:lnSpc>
            </a:pPr>
            <a:r>
              <a:rPr lang="en-US" sz="50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polystyrene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7558679"/>
            <a:ext cx="1818612" cy="2693532"/>
            <a:chOff x="0" y="0"/>
            <a:chExt cx="2424816" cy="35913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25517"/>
              <a:ext cx="2424816" cy="3065860"/>
            </a:xfrm>
            <a:custGeom>
              <a:avLst/>
              <a:gdLst/>
              <a:ahLst/>
              <a:cxnLst/>
              <a:rect r="r" b="b" t="t" l="l"/>
              <a:pathLst>
                <a:path h="3065860" w="2424816">
                  <a:moveTo>
                    <a:pt x="0" y="0"/>
                  </a:moveTo>
                  <a:lnTo>
                    <a:pt x="2424816" y="0"/>
                  </a:lnTo>
                  <a:lnTo>
                    <a:pt x="2424816" y="3065859"/>
                  </a:lnTo>
                  <a:lnTo>
                    <a:pt x="0" y="306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96325" y="1229143"/>
              <a:ext cx="884604" cy="622439"/>
            </a:xfrm>
            <a:custGeom>
              <a:avLst/>
              <a:gdLst/>
              <a:ahLst/>
              <a:cxnLst/>
              <a:rect r="r" b="b" t="t" l="l"/>
              <a:pathLst>
                <a:path h="622439" w="884604">
                  <a:moveTo>
                    <a:pt x="0" y="0"/>
                  </a:moveTo>
                  <a:lnTo>
                    <a:pt x="884604" y="0"/>
                  </a:lnTo>
                  <a:lnTo>
                    <a:pt x="884604" y="622439"/>
                  </a:lnTo>
                  <a:lnTo>
                    <a:pt x="0" y="62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407104" y="38019"/>
              <a:ext cx="1884028" cy="1236607"/>
            </a:xfrm>
            <a:custGeom>
              <a:avLst/>
              <a:gdLst/>
              <a:ahLst/>
              <a:cxnLst/>
              <a:rect r="r" b="b" t="t" l="l"/>
              <a:pathLst>
                <a:path h="1236607" w="1884028">
                  <a:moveTo>
                    <a:pt x="0" y="0"/>
                  </a:moveTo>
                  <a:lnTo>
                    <a:pt x="1884028" y="0"/>
                  </a:lnTo>
                  <a:lnTo>
                    <a:pt x="1884028" y="1236607"/>
                  </a:lnTo>
                  <a:lnTo>
                    <a:pt x="0" y="123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750677"/>
            <a:ext cx="3494519" cy="4557745"/>
          </a:xfrm>
          <a:custGeom>
            <a:avLst/>
            <a:gdLst/>
            <a:ahLst/>
            <a:cxnLst/>
            <a:rect r="r" b="b" t="t" l="l"/>
            <a:pathLst>
              <a:path h="4557745" w="3494519">
                <a:moveTo>
                  <a:pt x="0" y="0"/>
                </a:moveTo>
                <a:lnTo>
                  <a:pt x="3494519" y="0"/>
                </a:lnTo>
                <a:lnTo>
                  <a:pt x="3494519" y="4557745"/>
                </a:lnTo>
                <a:lnTo>
                  <a:pt x="0" y="45577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385589" y="2462228"/>
            <a:ext cx="2675813" cy="2625641"/>
          </a:xfrm>
          <a:custGeom>
            <a:avLst/>
            <a:gdLst/>
            <a:ahLst/>
            <a:cxnLst/>
            <a:rect r="r" b="b" t="t" l="l"/>
            <a:pathLst>
              <a:path h="2625641" w="2675813">
                <a:moveTo>
                  <a:pt x="0" y="0"/>
                </a:moveTo>
                <a:lnTo>
                  <a:pt x="2675813" y="0"/>
                </a:lnTo>
                <a:lnTo>
                  <a:pt x="2675813" y="2625641"/>
                </a:lnTo>
                <a:lnTo>
                  <a:pt x="0" y="262564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060757" y="5501279"/>
            <a:ext cx="2799184" cy="2057400"/>
          </a:xfrm>
          <a:custGeom>
            <a:avLst/>
            <a:gdLst/>
            <a:ahLst/>
            <a:cxnLst/>
            <a:rect r="r" b="b" t="t" l="l"/>
            <a:pathLst>
              <a:path h="2057400" w="2799184">
                <a:moveTo>
                  <a:pt x="0" y="0"/>
                </a:moveTo>
                <a:lnTo>
                  <a:pt x="2799184" y="0"/>
                </a:lnTo>
                <a:lnTo>
                  <a:pt x="27991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58299" y="2750677"/>
            <a:ext cx="3488292" cy="2441805"/>
          </a:xfrm>
          <a:custGeom>
            <a:avLst/>
            <a:gdLst/>
            <a:ahLst/>
            <a:cxnLst/>
            <a:rect r="r" b="b" t="t" l="l"/>
            <a:pathLst>
              <a:path h="2441805" w="3488292">
                <a:moveTo>
                  <a:pt x="0" y="0"/>
                </a:moveTo>
                <a:lnTo>
                  <a:pt x="3488292" y="0"/>
                </a:lnTo>
                <a:lnTo>
                  <a:pt x="3488292" y="2441805"/>
                </a:lnTo>
                <a:lnTo>
                  <a:pt x="0" y="24418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581401" y="2095398"/>
            <a:ext cx="1995230" cy="2719223"/>
          </a:xfrm>
          <a:custGeom>
            <a:avLst/>
            <a:gdLst/>
            <a:ahLst/>
            <a:cxnLst/>
            <a:rect r="r" b="b" t="t" l="l"/>
            <a:pathLst>
              <a:path h="2719223" w="1995230">
                <a:moveTo>
                  <a:pt x="0" y="0"/>
                </a:moveTo>
                <a:lnTo>
                  <a:pt x="1995229" y="0"/>
                </a:lnTo>
                <a:lnTo>
                  <a:pt x="1995229" y="2719223"/>
                </a:lnTo>
                <a:lnTo>
                  <a:pt x="0" y="2719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622843" y="5957018"/>
            <a:ext cx="2877117" cy="1391805"/>
          </a:xfrm>
          <a:custGeom>
            <a:avLst/>
            <a:gdLst/>
            <a:ahLst/>
            <a:cxnLst/>
            <a:rect r="r" b="b" t="t" l="l"/>
            <a:pathLst>
              <a:path h="1391805" w="2877117">
                <a:moveTo>
                  <a:pt x="0" y="0"/>
                </a:moveTo>
                <a:lnTo>
                  <a:pt x="2877117" y="0"/>
                </a:lnTo>
                <a:lnTo>
                  <a:pt x="2877117" y="1391806"/>
                </a:lnTo>
                <a:lnTo>
                  <a:pt x="0" y="13918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963141" y="6073503"/>
            <a:ext cx="2390316" cy="2003810"/>
          </a:xfrm>
          <a:custGeom>
            <a:avLst/>
            <a:gdLst/>
            <a:ahLst/>
            <a:cxnLst/>
            <a:rect r="r" b="b" t="t" l="l"/>
            <a:pathLst>
              <a:path h="2003810" w="2390316">
                <a:moveTo>
                  <a:pt x="0" y="0"/>
                </a:moveTo>
                <a:lnTo>
                  <a:pt x="2390316" y="0"/>
                </a:lnTo>
                <a:lnTo>
                  <a:pt x="2390316" y="2003810"/>
                </a:lnTo>
                <a:lnTo>
                  <a:pt x="0" y="200381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65900"/>
            <a:ext cx="16747829" cy="1011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72"/>
              </a:lnSpc>
            </a:pPr>
            <a:r>
              <a:rPr lang="en-US" sz="5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Tell your partner, what goes in the rubbish bin?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15159" y="277604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2202716" y="8810195"/>
            <a:ext cx="16747829" cy="820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2"/>
              </a:lnSpc>
            </a:pPr>
            <a:r>
              <a:rPr lang="en-US" sz="48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In the rubbish bin, you can put _________.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27541" y="8077313"/>
            <a:ext cx="4349207" cy="3016335"/>
          </a:xfrm>
          <a:custGeom>
            <a:avLst/>
            <a:gdLst/>
            <a:ahLst/>
            <a:cxnLst/>
            <a:rect r="r" b="b" t="t" l="l"/>
            <a:pathLst>
              <a:path h="3016335" w="4349207">
                <a:moveTo>
                  <a:pt x="0" y="0"/>
                </a:moveTo>
                <a:lnTo>
                  <a:pt x="4349207" y="0"/>
                </a:lnTo>
                <a:lnTo>
                  <a:pt x="4349207" y="3016335"/>
                </a:lnTo>
                <a:lnTo>
                  <a:pt x="0" y="3016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9408" y="8905445"/>
            <a:ext cx="1554366" cy="1360070"/>
          </a:xfrm>
          <a:custGeom>
            <a:avLst/>
            <a:gdLst/>
            <a:ahLst/>
            <a:cxnLst/>
            <a:rect r="r" b="b" t="t" l="l"/>
            <a:pathLst>
              <a:path h="1360070" w="1554366">
                <a:moveTo>
                  <a:pt x="0" y="0"/>
                </a:moveTo>
                <a:lnTo>
                  <a:pt x="1554366" y="0"/>
                </a:lnTo>
                <a:lnTo>
                  <a:pt x="1554366" y="1360071"/>
                </a:lnTo>
                <a:lnTo>
                  <a:pt x="0" y="13600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9394" y="7558679"/>
            <a:ext cx="1818612" cy="2693532"/>
            <a:chOff x="0" y="0"/>
            <a:chExt cx="2424816" cy="359137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525517"/>
              <a:ext cx="2424816" cy="3065860"/>
            </a:xfrm>
            <a:custGeom>
              <a:avLst/>
              <a:gdLst/>
              <a:ahLst/>
              <a:cxnLst/>
              <a:rect r="r" b="b" t="t" l="l"/>
              <a:pathLst>
                <a:path h="3065860" w="2424816">
                  <a:moveTo>
                    <a:pt x="0" y="0"/>
                  </a:moveTo>
                  <a:lnTo>
                    <a:pt x="2424816" y="0"/>
                  </a:lnTo>
                  <a:lnTo>
                    <a:pt x="2424816" y="3065859"/>
                  </a:lnTo>
                  <a:lnTo>
                    <a:pt x="0" y="30658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96325" y="1229143"/>
              <a:ext cx="884604" cy="622439"/>
            </a:xfrm>
            <a:custGeom>
              <a:avLst/>
              <a:gdLst/>
              <a:ahLst/>
              <a:cxnLst/>
              <a:rect r="r" b="b" t="t" l="l"/>
              <a:pathLst>
                <a:path h="622439" w="884604">
                  <a:moveTo>
                    <a:pt x="0" y="0"/>
                  </a:moveTo>
                  <a:lnTo>
                    <a:pt x="884604" y="0"/>
                  </a:lnTo>
                  <a:lnTo>
                    <a:pt x="884604" y="622439"/>
                  </a:lnTo>
                  <a:lnTo>
                    <a:pt x="0" y="6224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40674">
              <a:off x="407104" y="38019"/>
              <a:ext cx="1884028" cy="1236607"/>
            </a:xfrm>
            <a:custGeom>
              <a:avLst/>
              <a:gdLst/>
              <a:ahLst/>
              <a:cxnLst/>
              <a:rect r="r" b="b" t="t" l="l"/>
              <a:pathLst>
                <a:path h="1236607" w="1884028">
                  <a:moveTo>
                    <a:pt x="0" y="0"/>
                  </a:moveTo>
                  <a:lnTo>
                    <a:pt x="1884028" y="0"/>
                  </a:lnTo>
                  <a:lnTo>
                    <a:pt x="1884028" y="1236607"/>
                  </a:lnTo>
                  <a:lnTo>
                    <a:pt x="0" y="12366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1028700" y="2565306"/>
            <a:ext cx="2505962" cy="3268414"/>
          </a:xfrm>
          <a:custGeom>
            <a:avLst/>
            <a:gdLst/>
            <a:ahLst/>
            <a:cxnLst/>
            <a:rect r="r" b="b" t="t" l="l"/>
            <a:pathLst>
              <a:path h="3268414" w="2505962">
                <a:moveTo>
                  <a:pt x="0" y="0"/>
                </a:moveTo>
                <a:lnTo>
                  <a:pt x="2505962" y="0"/>
                </a:lnTo>
                <a:lnTo>
                  <a:pt x="2505962" y="3268414"/>
                </a:lnTo>
                <a:lnTo>
                  <a:pt x="0" y="3268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53077" y="2358456"/>
            <a:ext cx="1918857" cy="1882879"/>
          </a:xfrm>
          <a:custGeom>
            <a:avLst/>
            <a:gdLst/>
            <a:ahLst/>
            <a:cxnLst/>
            <a:rect r="r" b="b" t="t" l="l"/>
            <a:pathLst>
              <a:path h="1882879" w="1918857">
                <a:moveTo>
                  <a:pt x="0" y="0"/>
                </a:moveTo>
                <a:lnTo>
                  <a:pt x="1918857" y="0"/>
                </a:lnTo>
                <a:lnTo>
                  <a:pt x="1918857" y="1882879"/>
                </a:lnTo>
                <a:lnTo>
                  <a:pt x="0" y="1882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534662" y="6550473"/>
            <a:ext cx="2179598" cy="1602005"/>
          </a:xfrm>
          <a:custGeom>
            <a:avLst/>
            <a:gdLst/>
            <a:ahLst/>
            <a:cxnLst/>
            <a:rect r="r" b="b" t="t" l="l"/>
            <a:pathLst>
              <a:path h="1602005" w="2179598">
                <a:moveTo>
                  <a:pt x="0" y="0"/>
                </a:moveTo>
                <a:lnTo>
                  <a:pt x="2179598" y="0"/>
                </a:lnTo>
                <a:lnTo>
                  <a:pt x="2179598" y="1602005"/>
                </a:lnTo>
                <a:lnTo>
                  <a:pt x="0" y="16020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383889" y="4469644"/>
            <a:ext cx="2501496" cy="1751047"/>
          </a:xfrm>
          <a:custGeom>
            <a:avLst/>
            <a:gdLst/>
            <a:ahLst/>
            <a:cxnLst/>
            <a:rect r="r" b="b" t="t" l="l"/>
            <a:pathLst>
              <a:path h="1751047" w="2501496">
                <a:moveTo>
                  <a:pt x="0" y="0"/>
                </a:moveTo>
                <a:lnTo>
                  <a:pt x="2501496" y="0"/>
                </a:lnTo>
                <a:lnTo>
                  <a:pt x="2501496" y="1751048"/>
                </a:lnTo>
                <a:lnTo>
                  <a:pt x="0" y="17510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6444832" y="2095398"/>
            <a:ext cx="1430803" cy="1949987"/>
          </a:xfrm>
          <a:custGeom>
            <a:avLst/>
            <a:gdLst/>
            <a:ahLst/>
            <a:cxnLst/>
            <a:rect r="r" b="b" t="t" l="l"/>
            <a:pathLst>
              <a:path h="1949987" w="1430803">
                <a:moveTo>
                  <a:pt x="0" y="0"/>
                </a:moveTo>
                <a:lnTo>
                  <a:pt x="1430803" y="0"/>
                </a:lnTo>
                <a:lnTo>
                  <a:pt x="1430803" y="1949987"/>
                </a:lnTo>
                <a:lnTo>
                  <a:pt x="0" y="194998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008719" y="4625959"/>
            <a:ext cx="2063215" cy="998080"/>
          </a:xfrm>
          <a:custGeom>
            <a:avLst/>
            <a:gdLst/>
            <a:ahLst/>
            <a:cxnLst/>
            <a:rect r="r" b="b" t="t" l="l"/>
            <a:pathLst>
              <a:path h="998080" w="2063215">
                <a:moveTo>
                  <a:pt x="0" y="0"/>
                </a:moveTo>
                <a:lnTo>
                  <a:pt x="2063215" y="0"/>
                </a:lnTo>
                <a:lnTo>
                  <a:pt x="2063215" y="998081"/>
                </a:lnTo>
                <a:lnTo>
                  <a:pt x="0" y="99808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355859" y="6823907"/>
            <a:ext cx="1861231" cy="1560277"/>
          </a:xfrm>
          <a:custGeom>
            <a:avLst/>
            <a:gdLst/>
            <a:ahLst/>
            <a:cxnLst/>
            <a:rect r="r" b="b" t="t" l="l"/>
            <a:pathLst>
              <a:path h="1560277" w="1861231">
                <a:moveTo>
                  <a:pt x="0" y="0"/>
                </a:moveTo>
                <a:lnTo>
                  <a:pt x="1861232" y="0"/>
                </a:lnTo>
                <a:lnTo>
                  <a:pt x="1861232" y="1560277"/>
                </a:lnTo>
                <a:lnTo>
                  <a:pt x="0" y="156027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-1987" t="0" r="-1987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938006" y="146850"/>
            <a:ext cx="16747829" cy="1177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71"/>
              </a:lnSpc>
            </a:pPr>
            <a:r>
              <a:rPr lang="en-US" sz="6908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Rubbish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100011" y="1973976"/>
            <a:ext cx="7668973" cy="4527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89"/>
              </a:lnSpc>
            </a:pP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These things go in the rubbish bin as they </a:t>
            </a:r>
            <a:r>
              <a:rPr lang="en-US" sz="49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can not </a:t>
            </a:r>
            <a:r>
              <a:rPr lang="en-US" sz="49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recycled. </a:t>
            </a:r>
          </a:p>
          <a:p>
            <a:pPr algn="l">
              <a:lnSpc>
                <a:spcPts val="6125"/>
              </a:lnSpc>
            </a:pPr>
          </a:p>
          <a:p>
            <a:pPr algn="l">
              <a:lnSpc>
                <a:spcPts val="6007"/>
              </a:lnSpc>
            </a:pP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They </a:t>
            </a:r>
            <a:r>
              <a:rPr lang="en-US" sz="5091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can not </a:t>
            </a:r>
            <a:r>
              <a:rPr lang="en-US" sz="5091">
                <a:solidFill>
                  <a:srgbClr val="2C291C"/>
                </a:solidFill>
                <a:latin typeface="Lato"/>
                <a:ea typeface="Lato"/>
                <a:cs typeface="Lato"/>
                <a:sym typeface="Lato"/>
              </a:rPr>
              <a:t>be turned into new things.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DAG1SjNaSY0</dc:identifier>
  <dcterms:modified xsi:type="dcterms:W3CDTF">2011-08-01T06:04:30Z</dcterms:modified>
  <cp:revision>1</cp:revision>
  <dc:title>Lesson 1: Rubbish</dc:title>
</cp:coreProperties>
</file>