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8288000" cy="10287000"/>
  <p:notesSz cx="6858000" cy="9144000"/>
  <p:embeddedFontLst>
    <p:embeddedFont>
      <p:font typeface="Lato" panose="020F0502020204030203" pitchFamily="34" charset="0"/>
      <p:regular r:id="rId45"/>
    </p:embeddedFont>
    <p:embeddedFont>
      <p:font typeface="Lato Bold" panose="020F0502020204030203" charset="0"/>
      <p:regular r:id="rId46"/>
    </p:embeddedFont>
    <p:embeddedFont>
      <p:font typeface="Lato Italics"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2" d="100"/>
          <a:sy n="102" d="100"/>
        </p:scale>
        <p:origin x="58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Assessment for learning - partner task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North London, recycling goes to the Material Recovery Facility to get sorted into materials.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Recycle: To turn old or used things into new products instead of throwing them away.</a:t>
            </a:r>
          </a:p>
          <a:p>
            <a:endParaRPr lang="en-US"/>
          </a:p>
          <a:p>
            <a:r>
              <a:rPr lang="en-US"/>
              <a:t>Materials recovery facility: A place where rubbish is sorted so things like paper, plastic, and metal can be recycled.</a:t>
            </a:r>
          </a:p>
          <a:p>
            <a:endParaRPr lang="en-US"/>
          </a:p>
          <a:p>
            <a:r>
              <a:rPr lang="en-US"/>
              <a:t>Natural resources: Things we get from nature, like water, trees, and minerals, that we use to make products.</a:t>
            </a:r>
          </a:p>
          <a:p>
            <a:endParaRPr lang="en-US"/>
          </a:p>
          <a:p>
            <a:r>
              <a:rPr lang="en-US"/>
              <a:t>Material: What something is made of, like wood, metal, plastic, or fabric.</a:t>
            </a:r>
          </a:p>
          <a:p>
            <a:endParaRPr lang="en-US"/>
          </a:p>
          <a:p>
            <a:r>
              <a:rPr lang="en-US"/>
              <a:t>Magnets: Objects that attract metals like iron and help separate them from other materials.</a:t>
            </a:r>
          </a:p>
          <a:p>
            <a:endParaRPr lang="en-US"/>
          </a:p>
          <a:p>
            <a:r>
              <a:rPr lang="en-US"/>
              <a:t>Air jets: Strong blasts of air used to push or move items, often for sorting.</a:t>
            </a:r>
          </a:p>
          <a:p>
            <a:endParaRPr lang="en-US"/>
          </a:p>
          <a:p>
            <a:r>
              <a:rPr lang="en-US"/>
              <a:t>Infrared: A type of light we can’t see, used by machines to identify different materials.</a:t>
            </a:r>
          </a:p>
          <a:p>
            <a:endParaRPr lang="en-US"/>
          </a:p>
          <a:p>
            <a:r>
              <a:rPr lang="en-US"/>
              <a:t>Compressed: Pressed or squeezed into a smaller space or shape.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Allow students time to sort the materials into different categories.</a:t>
            </a:r>
          </a:p>
          <a:p>
            <a:endParaRPr lang="en-US"/>
          </a:p>
          <a:p>
            <a:r>
              <a:rPr lang="en-US"/>
              <a:t>Feedback and ask students to justify their choices and address any misconceptions.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I say go, you have 30 seconds to tell your partner how you recycle metal. Go!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I say go, you have 30 seconds to tell your partner how you recycle plastic. Go!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 recycle</a:t>
            </a:r>
          </a:p>
          <a:p>
            <a:r>
              <a:rPr lang="en-US"/>
              <a:t>2 = MRF</a:t>
            </a:r>
          </a:p>
          <a:p>
            <a:r>
              <a:rPr lang="en-US"/>
              <a:t>3 = natural resources</a:t>
            </a:r>
          </a:p>
          <a:p>
            <a:r>
              <a:rPr lang="en-US"/>
              <a:t>4 = materials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I say go, you have 30 seconds to tell your partner how you recycle cardboard. Go!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Landfill: Putting waste into the ground where it stays for a long time and can harm the environment.</a:t>
            </a:r>
          </a:p>
          <a:p>
            <a:endParaRPr lang="en-US"/>
          </a:p>
          <a:p>
            <a:r>
              <a:rPr lang="en-US"/>
              <a:t>Energy from Waste: Burning waste to make electricity or heat. It reduces waste but can cause pollution.</a:t>
            </a:r>
          </a:p>
          <a:p>
            <a:endParaRPr lang="en-US"/>
          </a:p>
          <a:p>
            <a:r>
              <a:rPr lang="en-US"/>
              <a:t>Recycling: Turning old materials into new things so they can be used again instead of thrown away.</a:t>
            </a:r>
          </a:p>
          <a:p>
            <a:endParaRPr lang="en-US"/>
          </a:p>
          <a:p>
            <a:r>
              <a:rPr lang="en-US"/>
              <a:t>Reuse: Using items again without changing them, like refilling a water bottle or donating clothes.</a:t>
            </a:r>
          </a:p>
          <a:p>
            <a:endParaRPr lang="en-US"/>
          </a:p>
          <a:p>
            <a:r>
              <a:rPr lang="en-US"/>
              <a:t>Prevention: Stopping waste before it happens by using less and choosing things that last longer.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 magnet</a:t>
            </a:r>
          </a:p>
          <a:p>
            <a:r>
              <a:rPr lang="en-US"/>
              <a:t>2 = air jet</a:t>
            </a:r>
          </a:p>
          <a:p>
            <a:r>
              <a:rPr lang="en-US"/>
              <a:t>3 = infrared</a:t>
            </a:r>
          </a:p>
          <a:p>
            <a:r>
              <a:rPr lang="en-US"/>
              <a:t>4 = compressed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Explicitly teach children what goes in the recycling bin - and nothing else!</a:t>
            </a:r>
          </a:p>
          <a:p>
            <a:endParaRPr lang="en-US"/>
          </a:p>
          <a:p>
            <a:r>
              <a:rPr lang="en-US"/>
              <a:t>You could have an actual bin with examples to bring this to life.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Parnter task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 children why these items go in the recycling.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Assessment for learning - partner task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2.png"/><Relationship Id="rId3" Type="http://schemas.openxmlformats.org/officeDocument/2006/relationships/image" Target="../media/image21.png"/><Relationship Id="rId21" Type="http://schemas.openxmlformats.org/officeDocument/2006/relationships/image" Target="../media/image59.png"/><Relationship Id="rId7" Type="http://schemas.openxmlformats.org/officeDocument/2006/relationships/image" Target="../media/image25.png"/><Relationship Id="rId12" Type="http://schemas.openxmlformats.org/officeDocument/2006/relationships/image" Target="../media/image50.png"/><Relationship Id="rId17" Type="http://schemas.openxmlformats.org/officeDocument/2006/relationships/image" Target="../media/image55.svg"/><Relationship Id="rId25" Type="http://schemas.openxmlformats.org/officeDocument/2006/relationships/image" Target="../media/image1.png"/><Relationship Id="rId2" Type="http://schemas.openxmlformats.org/officeDocument/2006/relationships/notesSlide" Target="../notesSlides/notesSlide7.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49.png"/><Relationship Id="rId24" Type="http://schemas.openxmlformats.org/officeDocument/2006/relationships/image" Target="../media/image62.svg"/><Relationship Id="rId5" Type="http://schemas.openxmlformats.org/officeDocument/2006/relationships/image" Target="../media/image23.png"/><Relationship Id="rId15" Type="http://schemas.openxmlformats.org/officeDocument/2006/relationships/image" Target="../media/image53.svg"/><Relationship Id="rId23" Type="http://schemas.openxmlformats.org/officeDocument/2006/relationships/image" Target="../media/image61.png"/><Relationship Id="rId10" Type="http://schemas.openxmlformats.org/officeDocument/2006/relationships/image" Target="../media/image14.svg"/><Relationship Id="rId19" Type="http://schemas.openxmlformats.org/officeDocument/2006/relationships/image" Target="../media/image57.svg"/><Relationship Id="rId4" Type="http://schemas.openxmlformats.org/officeDocument/2006/relationships/image" Target="../media/image22.svg"/><Relationship Id="rId9" Type="http://schemas.openxmlformats.org/officeDocument/2006/relationships/image" Target="../media/image13.png"/><Relationship Id="rId14" Type="http://schemas.openxmlformats.org/officeDocument/2006/relationships/image" Target="../media/image52.png"/><Relationship Id="rId22" Type="http://schemas.openxmlformats.org/officeDocument/2006/relationships/image" Target="../media/image60.sv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52.png"/><Relationship Id="rId18" Type="http://schemas.openxmlformats.org/officeDocument/2006/relationships/image" Target="../media/image57.svg"/><Relationship Id="rId26" Type="http://schemas.openxmlformats.org/officeDocument/2006/relationships/image" Target="../media/image2.png"/><Relationship Id="rId3" Type="http://schemas.openxmlformats.org/officeDocument/2006/relationships/image" Target="../media/image21.png"/><Relationship Id="rId21" Type="http://schemas.openxmlformats.org/officeDocument/2006/relationships/image" Target="../media/image60.svg"/><Relationship Id="rId7" Type="http://schemas.openxmlformats.org/officeDocument/2006/relationships/image" Target="../media/image25.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1.png"/><Relationship Id="rId2" Type="http://schemas.openxmlformats.org/officeDocument/2006/relationships/notesSlide" Target="../notesSlides/notesSlide8.xml"/><Relationship Id="rId16" Type="http://schemas.openxmlformats.org/officeDocument/2006/relationships/image" Target="../media/image55.sv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50.png"/><Relationship Id="rId24" Type="http://schemas.openxmlformats.org/officeDocument/2006/relationships/image" Target="../media/image49.png"/><Relationship Id="rId5" Type="http://schemas.openxmlformats.org/officeDocument/2006/relationships/image" Target="../media/image23.png"/><Relationship Id="rId15" Type="http://schemas.openxmlformats.org/officeDocument/2006/relationships/image" Target="../media/image54.png"/><Relationship Id="rId23" Type="http://schemas.openxmlformats.org/officeDocument/2006/relationships/image" Target="../media/image62.svg"/><Relationship Id="rId10" Type="http://schemas.openxmlformats.org/officeDocument/2006/relationships/image" Target="../media/image12.svg"/><Relationship Id="rId19" Type="http://schemas.openxmlformats.org/officeDocument/2006/relationships/image" Target="../media/image58.png"/><Relationship Id="rId4" Type="http://schemas.openxmlformats.org/officeDocument/2006/relationships/image" Target="../media/image22.svg"/><Relationship Id="rId9" Type="http://schemas.openxmlformats.org/officeDocument/2006/relationships/image" Target="../media/image11.png"/><Relationship Id="rId14" Type="http://schemas.openxmlformats.org/officeDocument/2006/relationships/image" Target="../media/image53.svg"/><Relationship Id="rId22"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21.png"/><Relationship Id="rId21" Type="http://schemas.openxmlformats.org/officeDocument/2006/relationships/image" Target="../media/image62.svg"/><Relationship Id="rId7" Type="http://schemas.openxmlformats.org/officeDocument/2006/relationships/image" Target="../media/image25.png"/><Relationship Id="rId12" Type="http://schemas.openxmlformats.org/officeDocument/2006/relationships/image" Target="../media/image53.svg"/><Relationship Id="rId17" Type="http://schemas.openxmlformats.org/officeDocument/2006/relationships/image" Target="../media/image58.png"/><Relationship Id="rId25" Type="http://schemas.openxmlformats.org/officeDocument/2006/relationships/image" Target="../media/image2.png"/><Relationship Id="rId2" Type="http://schemas.openxmlformats.org/officeDocument/2006/relationships/notesSlide" Target="../notesSlides/notesSlide9.xml"/><Relationship Id="rId16" Type="http://schemas.openxmlformats.org/officeDocument/2006/relationships/image" Target="../media/image57.sv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52.png"/><Relationship Id="rId24" Type="http://schemas.openxmlformats.org/officeDocument/2006/relationships/image" Target="../media/image1.png"/><Relationship Id="rId5" Type="http://schemas.openxmlformats.org/officeDocument/2006/relationships/image" Target="../media/image23.png"/><Relationship Id="rId15" Type="http://schemas.openxmlformats.org/officeDocument/2006/relationships/image" Target="../media/image56.png"/><Relationship Id="rId23" Type="http://schemas.openxmlformats.org/officeDocument/2006/relationships/image" Target="../media/image14.svg"/><Relationship Id="rId10" Type="http://schemas.openxmlformats.org/officeDocument/2006/relationships/image" Target="../media/image51.png"/><Relationship Id="rId19" Type="http://schemas.openxmlformats.org/officeDocument/2006/relationships/image" Target="../media/image60.svg"/><Relationship Id="rId4" Type="http://schemas.openxmlformats.org/officeDocument/2006/relationships/image" Target="../media/image22.svg"/><Relationship Id="rId9" Type="http://schemas.openxmlformats.org/officeDocument/2006/relationships/image" Target="../media/image50.png"/><Relationship Id="rId14" Type="http://schemas.openxmlformats.org/officeDocument/2006/relationships/image" Target="../media/image55.svg"/><Relationship Id="rId22"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49.png"/><Relationship Id="rId3" Type="http://schemas.openxmlformats.org/officeDocument/2006/relationships/image" Target="../media/image51.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2.png"/><Relationship Id="rId2" Type="http://schemas.openxmlformats.org/officeDocument/2006/relationships/notesSlide" Target="../notesSlides/notesSlide10.xml"/><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3.svg"/><Relationship Id="rId15" Type="http://schemas.openxmlformats.org/officeDocument/2006/relationships/image" Target="../media/image66.svg"/><Relationship Id="rId10" Type="http://schemas.openxmlformats.org/officeDocument/2006/relationships/image" Target="../media/image14.svg"/><Relationship Id="rId4" Type="http://schemas.openxmlformats.org/officeDocument/2006/relationships/image" Target="../media/image52.png"/><Relationship Id="rId9" Type="http://schemas.openxmlformats.org/officeDocument/2006/relationships/image" Target="../media/image13.png"/><Relationship Id="rId14"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1.png"/><Relationship Id="rId18" Type="http://schemas.openxmlformats.org/officeDocument/2006/relationships/image" Target="../media/image76.svg"/><Relationship Id="rId26" Type="http://schemas.openxmlformats.org/officeDocument/2006/relationships/image" Target="../media/image83.png"/><Relationship Id="rId3" Type="http://schemas.openxmlformats.org/officeDocument/2006/relationships/image" Target="../media/image1.png"/><Relationship Id="rId21" Type="http://schemas.openxmlformats.org/officeDocument/2006/relationships/image" Target="../media/image79.png"/><Relationship Id="rId7" Type="http://schemas.openxmlformats.org/officeDocument/2006/relationships/image" Target="../media/image67.png"/><Relationship Id="rId12" Type="http://schemas.openxmlformats.org/officeDocument/2006/relationships/image" Target="../media/image70.svg"/><Relationship Id="rId17" Type="http://schemas.openxmlformats.org/officeDocument/2006/relationships/image" Target="../media/image75.png"/><Relationship Id="rId25" Type="http://schemas.openxmlformats.org/officeDocument/2006/relationships/image" Target="../media/image49.png"/><Relationship Id="rId2" Type="http://schemas.openxmlformats.org/officeDocument/2006/relationships/notesSlide" Target="../notesSlides/notesSlide11.xml"/><Relationship Id="rId16" Type="http://schemas.openxmlformats.org/officeDocument/2006/relationships/image" Target="../media/image74.svg"/><Relationship Id="rId20" Type="http://schemas.openxmlformats.org/officeDocument/2006/relationships/image" Target="../media/image78.svg"/><Relationship Id="rId29" Type="http://schemas.openxmlformats.org/officeDocument/2006/relationships/image" Target="../media/image86.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69.png"/><Relationship Id="rId24" Type="http://schemas.openxmlformats.org/officeDocument/2006/relationships/image" Target="../media/image82.svg"/><Relationship Id="rId5" Type="http://schemas.openxmlformats.org/officeDocument/2006/relationships/image" Target="../media/image21.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5.png"/><Relationship Id="rId10" Type="http://schemas.openxmlformats.org/officeDocument/2006/relationships/image" Target="../media/image12.svg"/><Relationship Id="rId19" Type="http://schemas.openxmlformats.org/officeDocument/2006/relationships/image" Target="../media/image77.png"/><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image" Target="../media/image72.svg"/><Relationship Id="rId22" Type="http://schemas.openxmlformats.org/officeDocument/2006/relationships/image" Target="../media/image80.svg"/><Relationship Id="rId27" Type="http://schemas.openxmlformats.org/officeDocument/2006/relationships/image" Target="../media/image84.sv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pn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40.pn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sv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2.png"/><Relationship Id="rId4" Type="http://schemas.openxmlformats.org/officeDocument/2006/relationships/image" Target="../media/image87.jpeg"/></Relationships>
</file>

<file path=ppt/slides/_rels/slide1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2.png"/><Relationship Id="rId4" Type="http://schemas.openxmlformats.org/officeDocument/2006/relationships/image" Target="../media/image87.jpe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png"/><Relationship Id="rId7"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37.png"/><Relationship Id="rId5" Type="http://schemas.openxmlformats.org/officeDocument/2006/relationships/image" Target="../media/image11.png"/><Relationship Id="rId10" Type="http://schemas.openxmlformats.org/officeDocument/2006/relationships/image" Target="../media/image93.png"/><Relationship Id="rId4" Type="http://schemas.openxmlformats.org/officeDocument/2006/relationships/image" Target="../media/image2.png"/><Relationship Id="rId9" Type="http://schemas.openxmlformats.org/officeDocument/2006/relationships/image" Target="../media/image92.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58.png"/><Relationship Id="rId5" Type="http://schemas.openxmlformats.org/officeDocument/2006/relationships/image" Target="../media/image11.png"/><Relationship Id="rId10" Type="http://schemas.openxmlformats.org/officeDocument/2006/relationships/image" Target="../media/image57.svg"/><Relationship Id="rId4" Type="http://schemas.openxmlformats.org/officeDocument/2006/relationships/image" Target="../media/image2.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5.jpeg"/><Relationship Id="rId5" Type="http://schemas.openxmlformats.org/officeDocument/2006/relationships/image" Target="../media/image1.png"/><Relationship Id="rId4" Type="http://schemas.openxmlformats.org/officeDocument/2006/relationships/notesSlide" Target="../notesSlides/notesSlide20.xml"/><Relationship Id="rId9" Type="http://schemas.openxmlformats.org/officeDocument/2006/relationships/image" Target="../media/image12.svg"/></Relationships>
</file>

<file path=ppt/slides/_rels/slide2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pn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3" Type="http://schemas.openxmlformats.org/officeDocument/2006/relationships/image" Target="../media/image1.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23.xml"/><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jpeg"/><Relationship Id="rId5" Type="http://schemas.openxmlformats.org/officeDocument/2006/relationships/image" Target="../media/image97.svg"/><Relationship Id="rId15" Type="http://schemas.openxmlformats.org/officeDocument/2006/relationships/image" Target="../media/image13.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06.jpe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108.jpeg"/><Relationship Id="rId10" Type="http://schemas.openxmlformats.org/officeDocument/2006/relationships/image" Target="../media/image26.svg"/><Relationship Id="rId4" Type="http://schemas.openxmlformats.org/officeDocument/2006/relationships/image" Target="../media/image2.png"/><Relationship Id="rId9" Type="http://schemas.openxmlformats.org/officeDocument/2006/relationships/image" Target="../media/image25.png"/><Relationship Id="rId14" Type="http://schemas.openxmlformats.org/officeDocument/2006/relationships/image" Target="../media/image107.jpe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36.svg"/><Relationship Id="rId18" Type="http://schemas.openxmlformats.org/officeDocument/2006/relationships/image" Target="../media/image100.svg"/><Relationship Id="rId3" Type="http://schemas.openxmlformats.org/officeDocument/2006/relationships/image" Target="../media/image1.png"/><Relationship Id="rId7" Type="http://schemas.openxmlformats.org/officeDocument/2006/relationships/image" Target="../media/image106.jpeg"/><Relationship Id="rId12" Type="http://schemas.openxmlformats.org/officeDocument/2006/relationships/image" Target="../media/image35.png"/><Relationship Id="rId17" Type="http://schemas.openxmlformats.org/officeDocument/2006/relationships/image" Target="../media/image99.png"/><Relationship Id="rId2" Type="http://schemas.openxmlformats.org/officeDocument/2006/relationships/notesSlide" Target="../notesSlides/notesSlide25.xml"/><Relationship Id="rId16"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10.svg"/><Relationship Id="rId5" Type="http://schemas.openxmlformats.org/officeDocument/2006/relationships/image" Target="../media/image11.png"/><Relationship Id="rId15" Type="http://schemas.openxmlformats.org/officeDocument/2006/relationships/image" Target="../media/image112.png"/><Relationship Id="rId10" Type="http://schemas.openxmlformats.org/officeDocument/2006/relationships/image" Target="../media/image109.png"/><Relationship Id="rId4" Type="http://schemas.openxmlformats.org/officeDocument/2006/relationships/image" Target="../media/image2.png"/><Relationship Id="rId9" Type="http://schemas.openxmlformats.org/officeDocument/2006/relationships/image" Target="../media/image51.png"/><Relationship Id="rId14" Type="http://schemas.openxmlformats.org/officeDocument/2006/relationships/image" Target="../media/image111.png"/></Relationships>
</file>

<file path=ppt/slides/_rels/slide29.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3.png"/><Relationship Id="rId3" Type="http://schemas.openxmlformats.org/officeDocument/2006/relationships/image" Target="../media/image1.png"/><Relationship Id="rId7" Type="http://schemas.openxmlformats.org/officeDocument/2006/relationships/image" Target="../media/image109.png"/><Relationship Id="rId12" Type="http://schemas.openxmlformats.org/officeDocument/2006/relationships/image" Target="../media/image112.png"/><Relationship Id="rId17" Type="http://schemas.openxmlformats.org/officeDocument/2006/relationships/image" Target="../media/image14.svg"/><Relationship Id="rId2" Type="http://schemas.openxmlformats.org/officeDocument/2006/relationships/notesSlide" Target="../notesSlides/notesSlide26.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111.png"/><Relationship Id="rId5" Type="http://schemas.openxmlformats.org/officeDocument/2006/relationships/image" Target="../media/image50.png"/><Relationship Id="rId15" Type="http://schemas.openxmlformats.org/officeDocument/2006/relationships/image" Target="../media/image100.svg"/><Relationship Id="rId10" Type="http://schemas.openxmlformats.org/officeDocument/2006/relationships/image" Target="../media/image36.svg"/><Relationship Id="rId4" Type="http://schemas.openxmlformats.org/officeDocument/2006/relationships/image" Target="../media/image2.png"/><Relationship Id="rId9" Type="http://schemas.openxmlformats.org/officeDocument/2006/relationships/image" Target="../media/image35.png"/><Relationship Id="rId14" Type="http://schemas.openxmlformats.org/officeDocument/2006/relationships/image" Target="../media/image9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2.png"/><Relationship Id="rId18" Type="http://schemas.openxmlformats.org/officeDocument/2006/relationships/image" Target="../media/image115.svg"/><Relationship Id="rId3" Type="http://schemas.openxmlformats.org/officeDocument/2006/relationships/image" Target="../media/image1.png"/><Relationship Id="rId21" Type="http://schemas.openxmlformats.org/officeDocument/2006/relationships/image" Target="../media/image118.jpeg"/><Relationship Id="rId7" Type="http://schemas.openxmlformats.org/officeDocument/2006/relationships/image" Target="../media/image108.jpeg"/><Relationship Id="rId12" Type="http://schemas.openxmlformats.org/officeDocument/2006/relationships/image" Target="../media/image111.png"/><Relationship Id="rId17" Type="http://schemas.openxmlformats.org/officeDocument/2006/relationships/image" Target="../media/image114.png"/><Relationship Id="rId2" Type="http://schemas.openxmlformats.org/officeDocument/2006/relationships/notesSlide" Target="../notesSlides/notesSlide27.xml"/><Relationship Id="rId16" Type="http://schemas.openxmlformats.org/officeDocument/2006/relationships/image" Target="../media/image58.png"/><Relationship Id="rId20" Type="http://schemas.openxmlformats.org/officeDocument/2006/relationships/image" Target="../media/image117.sv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36.svg"/><Relationship Id="rId5" Type="http://schemas.openxmlformats.org/officeDocument/2006/relationships/image" Target="../media/image11.png"/><Relationship Id="rId15" Type="http://schemas.openxmlformats.org/officeDocument/2006/relationships/image" Target="../media/image57.svg"/><Relationship Id="rId10" Type="http://schemas.openxmlformats.org/officeDocument/2006/relationships/image" Target="../media/image35.png"/><Relationship Id="rId19" Type="http://schemas.openxmlformats.org/officeDocument/2006/relationships/image" Target="../media/image116.png"/><Relationship Id="rId4" Type="http://schemas.openxmlformats.org/officeDocument/2006/relationships/image" Target="../media/image2.png"/><Relationship Id="rId9" Type="http://schemas.openxmlformats.org/officeDocument/2006/relationships/image" Target="../media/image110.svg"/><Relationship Id="rId14"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57.svg"/><Relationship Id="rId18" Type="http://schemas.openxmlformats.org/officeDocument/2006/relationships/image" Target="../media/image117.svg"/><Relationship Id="rId3" Type="http://schemas.openxmlformats.org/officeDocument/2006/relationships/image" Target="../media/image1.png"/><Relationship Id="rId7" Type="http://schemas.openxmlformats.org/officeDocument/2006/relationships/image" Target="../media/image109.png"/><Relationship Id="rId12" Type="http://schemas.openxmlformats.org/officeDocument/2006/relationships/image" Target="../media/image56.png"/><Relationship Id="rId17" Type="http://schemas.openxmlformats.org/officeDocument/2006/relationships/image" Target="../media/image116.png"/><Relationship Id="rId2" Type="http://schemas.openxmlformats.org/officeDocument/2006/relationships/notesSlide" Target="../notesSlides/notesSlide28.xml"/><Relationship Id="rId16" Type="http://schemas.openxmlformats.org/officeDocument/2006/relationships/image" Target="../media/image115.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11.png"/><Relationship Id="rId5" Type="http://schemas.openxmlformats.org/officeDocument/2006/relationships/image" Target="../media/image13.png"/><Relationship Id="rId15" Type="http://schemas.openxmlformats.org/officeDocument/2006/relationships/image" Target="../media/image114.png"/><Relationship Id="rId10" Type="http://schemas.openxmlformats.org/officeDocument/2006/relationships/image" Target="../media/image36.svg"/><Relationship Id="rId19" Type="http://schemas.openxmlformats.org/officeDocument/2006/relationships/image" Target="../media/image118.jpeg"/><Relationship Id="rId4" Type="http://schemas.openxmlformats.org/officeDocument/2006/relationships/image" Target="../media/image2.png"/><Relationship Id="rId9" Type="http://schemas.openxmlformats.org/officeDocument/2006/relationships/image" Target="../media/image35.png"/><Relationship Id="rId1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9.png"/><Relationship Id="rId3" Type="http://schemas.openxmlformats.org/officeDocument/2006/relationships/image" Target="../media/image1.png"/><Relationship Id="rId7" Type="http://schemas.openxmlformats.org/officeDocument/2006/relationships/image" Target="../media/image109.png"/><Relationship Id="rId12" Type="http://schemas.openxmlformats.org/officeDocument/2006/relationships/image" Target="../media/image55.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54.png"/><Relationship Id="rId5" Type="http://schemas.openxmlformats.org/officeDocument/2006/relationships/image" Target="../media/image11.png"/><Relationship Id="rId15" Type="http://schemas.openxmlformats.org/officeDocument/2006/relationships/image" Target="../media/image107.jpeg"/><Relationship Id="rId10" Type="http://schemas.openxmlformats.org/officeDocument/2006/relationships/image" Target="../media/image53.svg"/><Relationship Id="rId4" Type="http://schemas.openxmlformats.org/officeDocument/2006/relationships/image" Target="../media/image2.png"/><Relationship Id="rId9" Type="http://schemas.openxmlformats.org/officeDocument/2006/relationships/image" Target="../media/image52.png"/><Relationship Id="rId14" Type="http://schemas.openxmlformats.org/officeDocument/2006/relationships/image" Target="../media/image120.jpeg"/></Relationships>
</file>

<file path=ppt/slides/_rels/slide33.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9.png"/><Relationship Id="rId3" Type="http://schemas.openxmlformats.org/officeDocument/2006/relationships/image" Target="../media/image1.png"/><Relationship Id="rId7" Type="http://schemas.openxmlformats.org/officeDocument/2006/relationships/image" Target="../media/image109.png"/><Relationship Id="rId12" Type="http://schemas.openxmlformats.org/officeDocument/2006/relationships/image" Target="../media/image55.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54.png"/><Relationship Id="rId5" Type="http://schemas.openxmlformats.org/officeDocument/2006/relationships/image" Target="../media/image13.png"/><Relationship Id="rId10" Type="http://schemas.openxmlformats.org/officeDocument/2006/relationships/image" Target="../media/image53.svg"/><Relationship Id="rId4" Type="http://schemas.openxmlformats.org/officeDocument/2006/relationships/image" Target="../media/image2.png"/><Relationship Id="rId9" Type="http://schemas.openxmlformats.org/officeDocument/2006/relationships/image" Target="../media/image52.png"/><Relationship Id="rId14" Type="http://schemas.openxmlformats.org/officeDocument/2006/relationships/image" Target="../media/image120.jpeg"/></Relationships>
</file>

<file path=ppt/slides/_rels/slide3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png"/><Relationship Id="rId5" Type="http://schemas.openxmlformats.org/officeDocument/2006/relationships/image" Target="../media/image23.png"/><Relationship Id="rId10" Type="http://schemas.openxmlformats.org/officeDocument/2006/relationships/image" Target="../media/image122.svg"/><Relationship Id="rId4" Type="http://schemas.openxmlformats.org/officeDocument/2006/relationships/image" Target="../media/image22.svg"/><Relationship Id="rId9" Type="http://schemas.openxmlformats.org/officeDocument/2006/relationships/image" Target="../media/image121.png"/></Relationships>
</file>

<file path=ppt/slides/_rels/slide35.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66.svg"/><Relationship Id="rId18" Type="http://schemas.openxmlformats.org/officeDocument/2006/relationships/image" Target="../media/image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65.png"/><Relationship Id="rId17" Type="http://schemas.openxmlformats.org/officeDocument/2006/relationships/image" Target="../media/image51.png"/><Relationship Id="rId2" Type="http://schemas.openxmlformats.org/officeDocument/2006/relationships/notesSlide" Target="../notesSlides/notesSlide32.xml"/><Relationship Id="rId16" Type="http://schemas.openxmlformats.org/officeDocument/2006/relationships/image" Target="../media/image124.sv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49.png"/><Relationship Id="rId5" Type="http://schemas.openxmlformats.org/officeDocument/2006/relationships/image" Target="../media/image23.png"/><Relationship Id="rId15" Type="http://schemas.openxmlformats.org/officeDocument/2006/relationships/image" Target="../media/image123.png"/><Relationship Id="rId10" Type="http://schemas.openxmlformats.org/officeDocument/2006/relationships/image" Target="../media/image122.svg"/><Relationship Id="rId19" Type="http://schemas.openxmlformats.org/officeDocument/2006/relationships/image" Target="../media/image2.png"/><Relationship Id="rId4" Type="http://schemas.openxmlformats.org/officeDocument/2006/relationships/image" Target="../media/image22.svg"/><Relationship Id="rId9" Type="http://schemas.openxmlformats.org/officeDocument/2006/relationships/image" Target="../media/image121.png"/><Relationship Id="rId1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125.png"/><Relationship Id="rId12" Type="http://schemas.openxmlformats.org/officeDocument/2006/relationships/image" Target="../media/image22.svg"/><Relationship Id="rId2" Type="http://schemas.openxmlformats.org/officeDocument/2006/relationships/notesSlide" Target="../notesSlides/notesSlide33.xml"/><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21.png"/><Relationship Id="rId5" Type="http://schemas.openxmlformats.org/officeDocument/2006/relationships/image" Target="../media/image42.png"/><Relationship Id="rId15" Type="http://schemas.openxmlformats.org/officeDocument/2006/relationships/image" Target="../media/image25.png"/><Relationship Id="rId10" Type="http://schemas.openxmlformats.org/officeDocument/2006/relationships/image" Target="../media/image28.svg"/><Relationship Id="rId4" Type="http://schemas.openxmlformats.org/officeDocument/2006/relationships/image" Target="../media/image2.png"/><Relationship Id="rId9" Type="http://schemas.openxmlformats.org/officeDocument/2006/relationships/image" Target="../media/image27.png"/><Relationship Id="rId14" Type="http://schemas.openxmlformats.org/officeDocument/2006/relationships/image" Target="../media/image24.svg"/></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28.svg"/><Relationship Id="rId3" Type="http://schemas.openxmlformats.org/officeDocument/2006/relationships/image" Target="../media/image1.png"/><Relationship Id="rId7" Type="http://schemas.openxmlformats.org/officeDocument/2006/relationships/image" Target="../media/image22.svg"/><Relationship Id="rId12" Type="http://schemas.openxmlformats.org/officeDocument/2006/relationships/image" Target="../media/image12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4.svg"/><Relationship Id="rId5" Type="http://schemas.openxmlformats.org/officeDocument/2006/relationships/image" Target="../media/image126.pn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6.svg"/><Relationship Id="rId14" Type="http://schemas.openxmlformats.org/officeDocument/2006/relationships/image" Target="../media/image27.png"/></Relationships>
</file>

<file path=ppt/slides/_rels/slide38.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132.svg"/><Relationship Id="rId3" Type="http://schemas.openxmlformats.org/officeDocument/2006/relationships/image" Target="../media/image1.png"/><Relationship Id="rId7" Type="http://schemas.openxmlformats.org/officeDocument/2006/relationships/image" Target="../media/image129.png"/><Relationship Id="rId12" Type="http://schemas.openxmlformats.org/officeDocument/2006/relationships/image" Target="../media/image13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30.png"/><Relationship Id="rId5" Type="http://schemas.openxmlformats.org/officeDocument/2006/relationships/image" Target="../media/image21.png"/><Relationship Id="rId15" Type="http://schemas.openxmlformats.org/officeDocument/2006/relationships/image" Target="../media/image134.svg"/><Relationship Id="rId10" Type="http://schemas.openxmlformats.org/officeDocument/2006/relationships/image" Target="../media/image26.svg"/><Relationship Id="rId4" Type="http://schemas.openxmlformats.org/officeDocument/2006/relationships/image" Target="../media/image2.png"/><Relationship Id="rId9" Type="http://schemas.openxmlformats.org/officeDocument/2006/relationships/image" Target="../media/image25.png"/><Relationship Id="rId14" Type="http://schemas.openxmlformats.org/officeDocument/2006/relationships/image" Target="../media/image133.png"/></Relationships>
</file>

<file path=ppt/slides/_rels/slide3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132.svg"/><Relationship Id="rId3" Type="http://schemas.openxmlformats.org/officeDocument/2006/relationships/image" Target="../media/image1.png"/><Relationship Id="rId7" Type="http://schemas.openxmlformats.org/officeDocument/2006/relationships/image" Target="../media/image129.png"/><Relationship Id="rId12" Type="http://schemas.openxmlformats.org/officeDocument/2006/relationships/image" Target="../media/image131.png"/><Relationship Id="rId17" Type="http://schemas.openxmlformats.org/officeDocument/2006/relationships/image" Target="../media/image134.svg"/><Relationship Id="rId2" Type="http://schemas.openxmlformats.org/officeDocument/2006/relationships/notesSlide" Target="../notesSlides/notesSlide36.xml"/><Relationship Id="rId16"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30.png"/><Relationship Id="rId5" Type="http://schemas.openxmlformats.org/officeDocument/2006/relationships/image" Target="../media/image21.png"/><Relationship Id="rId15" Type="http://schemas.openxmlformats.org/officeDocument/2006/relationships/image" Target="../media/image14.svg"/><Relationship Id="rId10" Type="http://schemas.openxmlformats.org/officeDocument/2006/relationships/image" Target="../media/image26.svg"/><Relationship Id="rId4" Type="http://schemas.openxmlformats.org/officeDocument/2006/relationships/image" Target="../media/image2.png"/><Relationship Id="rId9" Type="http://schemas.openxmlformats.org/officeDocument/2006/relationships/image" Target="../media/image25.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pn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png"/><Relationship Id="rId7"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37.png"/><Relationship Id="rId5" Type="http://schemas.openxmlformats.org/officeDocument/2006/relationships/image" Target="../media/image17.png"/><Relationship Id="rId10" Type="http://schemas.openxmlformats.org/officeDocument/2006/relationships/image" Target="../media/image90.png"/><Relationship Id="rId4" Type="http://schemas.openxmlformats.org/officeDocument/2006/relationships/image" Target="../media/image2.png"/><Relationship Id="rId9" Type="http://schemas.openxmlformats.org/officeDocument/2006/relationships/image" Target="../media/image39.png"/></Relationships>
</file>

<file path=ppt/slides/_rels/slide41.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9.png"/><Relationship Id="rId18" Type="http://schemas.openxmlformats.org/officeDocument/2006/relationships/image" Target="../media/image56.png"/><Relationship Id="rId26" Type="http://schemas.openxmlformats.org/officeDocument/2006/relationships/image" Target="../media/image50.png"/><Relationship Id="rId3" Type="http://schemas.openxmlformats.org/officeDocument/2006/relationships/image" Target="../media/image1.png"/><Relationship Id="rId21" Type="http://schemas.openxmlformats.org/officeDocument/2006/relationships/image" Target="../media/image114.png"/><Relationship Id="rId7" Type="http://schemas.openxmlformats.org/officeDocument/2006/relationships/image" Target="../media/image109.png"/><Relationship Id="rId12" Type="http://schemas.openxmlformats.org/officeDocument/2006/relationships/image" Target="../media/image55.svg"/><Relationship Id="rId17" Type="http://schemas.openxmlformats.org/officeDocument/2006/relationships/image" Target="../media/image111.png"/><Relationship Id="rId25" Type="http://schemas.openxmlformats.org/officeDocument/2006/relationships/image" Target="../media/image118.jpeg"/><Relationship Id="rId2" Type="http://schemas.openxmlformats.org/officeDocument/2006/relationships/notesSlide" Target="../notesSlides/notesSlide38.xml"/><Relationship Id="rId16" Type="http://schemas.openxmlformats.org/officeDocument/2006/relationships/image" Target="../media/image36.svg"/><Relationship Id="rId20" Type="http://schemas.openxmlformats.org/officeDocument/2006/relationships/image" Target="../media/image58.png"/><Relationship Id="rId29"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54.png"/><Relationship Id="rId24" Type="http://schemas.openxmlformats.org/officeDocument/2006/relationships/image" Target="../media/image117.svg"/><Relationship Id="rId5" Type="http://schemas.openxmlformats.org/officeDocument/2006/relationships/image" Target="../media/image17.png"/><Relationship Id="rId15" Type="http://schemas.openxmlformats.org/officeDocument/2006/relationships/image" Target="../media/image35.png"/><Relationship Id="rId23" Type="http://schemas.openxmlformats.org/officeDocument/2006/relationships/image" Target="../media/image116.png"/><Relationship Id="rId28" Type="http://schemas.openxmlformats.org/officeDocument/2006/relationships/image" Target="../media/image112.png"/><Relationship Id="rId10" Type="http://schemas.openxmlformats.org/officeDocument/2006/relationships/image" Target="../media/image53.svg"/><Relationship Id="rId19" Type="http://schemas.openxmlformats.org/officeDocument/2006/relationships/image" Target="../media/image57.svg"/><Relationship Id="rId31" Type="http://schemas.openxmlformats.org/officeDocument/2006/relationships/image" Target="../media/image100.svg"/><Relationship Id="rId4" Type="http://schemas.openxmlformats.org/officeDocument/2006/relationships/image" Target="../media/image2.png"/><Relationship Id="rId9" Type="http://schemas.openxmlformats.org/officeDocument/2006/relationships/image" Target="../media/image52.png"/><Relationship Id="rId14" Type="http://schemas.openxmlformats.org/officeDocument/2006/relationships/image" Target="../media/image120.jpeg"/><Relationship Id="rId22" Type="http://schemas.openxmlformats.org/officeDocument/2006/relationships/image" Target="../media/image115.svg"/><Relationship Id="rId27" Type="http://schemas.openxmlformats.org/officeDocument/2006/relationships/image" Target="../media/image51.png"/><Relationship Id="rId30" Type="http://schemas.openxmlformats.org/officeDocument/2006/relationships/image" Target="../media/image99.png"/></Relationships>
</file>

<file path=ppt/slides/_rels/slide42.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png"/><Relationship Id="rId7" Type="http://schemas.openxmlformats.org/officeDocument/2006/relationships/image" Target="../media/image135.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png"/><Relationship Id="rId18" Type="http://schemas.openxmlformats.org/officeDocument/2006/relationships/image" Target="../media/image40.png"/><Relationship Id="rId3" Type="http://schemas.openxmlformats.org/officeDocument/2006/relationships/image" Target="../media/image19.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39.png"/><Relationship Id="rId2" Type="http://schemas.openxmlformats.org/officeDocument/2006/relationships/notesSlide" Target="../notesSlides/notesSlide2.xml"/><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4.png"/><Relationship Id="rId19" Type="http://schemas.openxmlformats.org/officeDocument/2006/relationships/image" Target="../media/image41.png"/><Relationship Id="rId4" Type="http://schemas.openxmlformats.org/officeDocument/2006/relationships/image" Target="../media/image20.svg"/><Relationship Id="rId9" Type="http://schemas.openxmlformats.org/officeDocument/2006/relationships/image" Target="../media/image33.png"/><Relationship Id="rId1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33.png"/><Relationship Id="rId5" Type="http://schemas.openxmlformats.org/officeDocument/2006/relationships/image" Target="../media/image15.png"/><Relationship Id="rId15" Type="http://schemas.openxmlformats.org/officeDocument/2006/relationships/image" Target="../media/image40.png"/><Relationship Id="rId10" Type="http://schemas.openxmlformats.org/officeDocument/2006/relationships/image" Target="../media/image32.svg"/><Relationship Id="rId4" Type="http://schemas.openxmlformats.org/officeDocument/2006/relationships/image" Target="../media/image2.png"/><Relationship Id="rId9" Type="http://schemas.openxmlformats.org/officeDocument/2006/relationships/image" Target="../media/image31.png"/><Relationship Id="rId14"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image" Target="../media/image1.png"/><Relationship Id="rId7" Type="http://schemas.openxmlformats.org/officeDocument/2006/relationships/image" Target="../media/image44.png"/><Relationship Id="rId12" Type="http://schemas.openxmlformats.org/officeDocument/2006/relationships/image" Target="../media/image28.sv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27.png"/><Relationship Id="rId5" Type="http://schemas.openxmlformats.org/officeDocument/2006/relationships/image" Target="../media/image42.png"/><Relationship Id="rId15" Type="http://schemas.openxmlformats.org/officeDocument/2006/relationships/image" Target="../media/image23.png"/><Relationship Id="rId10" Type="http://schemas.openxmlformats.org/officeDocument/2006/relationships/image" Target="../media/image47.svg"/><Relationship Id="rId19" Type="http://schemas.openxmlformats.org/officeDocument/2006/relationships/image" Target="../media/image48.png"/><Relationship Id="rId4" Type="http://schemas.openxmlformats.org/officeDocument/2006/relationships/image" Target="../media/image2.png"/><Relationship Id="rId9" Type="http://schemas.openxmlformats.org/officeDocument/2006/relationships/image" Target="../media/image46.png"/><Relationship Id="rId14"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53.svg"/><Relationship Id="rId18" Type="http://schemas.openxmlformats.org/officeDocument/2006/relationships/image" Target="../media/image58.png"/><Relationship Id="rId3" Type="http://schemas.openxmlformats.org/officeDocument/2006/relationships/image" Target="../media/image21.png"/><Relationship Id="rId21" Type="http://schemas.openxmlformats.org/officeDocument/2006/relationships/image" Target="../media/image61.png"/><Relationship Id="rId7" Type="http://schemas.openxmlformats.org/officeDocument/2006/relationships/image" Target="../media/image25.png"/><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notesSlide" Target="../notesSlides/notesSlide6.xml"/><Relationship Id="rId16" Type="http://schemas.openxmlformats.org/officeDocument/2006/relationships/image" Target="../media/image56.png"/><Relationship Id="rId20"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51.png"/><Relationship Id="rId24" Type="http://schemas.openxmlformats.org/officeDocument/2006/relationships/image" Target="../media/image2.png"/><Relationship Id="rId5" Type="http://schemas.openxmlformats.org/officeDocument/2006/relationships/image" Target="../media/image23.png"/><Relationship Id="rId15" Type="http://schemas.openxmlformats.org/officeDocument/2006/relationships/image" Target="../media/image55.svg"/><Relationship Id="rId23" Type="http://schemas.openxmlformats.org/officeDocument/2006/relationships/image" Target="../media/image1.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22.sv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3624123" y="7535464"/>
            <a:ext cx="5477642" cy="3798945"/>
          </a:xfrm>
          <a:custGeom>
            <a:avLst/>
            <a:gdLst/>
            <a:ahLst/>
            <a:cxnLst/>
            <a:rect l="l" t="t" r="r" b="b"/>
            <a:pathLst>
              <a:path w="5477642" h="3798945">
                <a:moveTo>
                  <a:pt x="0" y="0"/>
                </a:moveTo>
                <a:lnTo>
                  <a:pt x="5477642" y="0"/>
                </a:lnTo>
                <a:lnTo>
                  <a:pt x="5477642" y="3798946"/>
                </a:lnTo>
                <a:lnTo>
                  <a:pt x="0" y="3798946"/>
                </a:lnTo>
                <a:lnTo>
                  <a:pt x="0" y="0"/>
                </a:lnTo>
                <a:close/>
              </a:path>
            </a:pathLst>
          </a:custGeom>
          <a:blipFill>
            <a:blip r:embed="rId2"/>
            <a:stretch>
              <a:fillRect/>
            </a:stretch>
          </a:blipFill>
        </p:spPr>
        <p:txBody>
          <a:bodyPr/>
          <a:lstStyle/>
          <a:p>
            <a:endParaRPr lang="en-GB"/>
          </a:p>
        </p:txBody>
      </p:sp>
      <p:sp>
        <p:nvSpPr>
          <p:cNvPr id="3" name="Freeform 3"/>
          <p:cNvSpPr/>
          <p:nvPr/>
        </p:nvSpPr>
        <p:spPr>
          <a:xfrm>
            <a:off x="12585476" y="0"/>
            <a:ext cx="5702524" cy="4989709"/>
          </a:xfrm>
          <a:custGeom>
            <a:avLst/>
            <a:gdLst/>
            <a:ahLst/>
            <a:cxnLst/>
            <a:rect l="l" t="t" r="r" b="b"/>
            <a:pathLst>
              <a:path w="5702524" h="4989709">
                <a:moveTo>
                  <a:pt x="0" y="0"/>
                </a:moveTo>
                <a:lnTo>
                  <a:pt x="5702524" y="0"/>
                </a:lnTo>
                <a:lnTo>
                  <a:pt x="5702524" y="4989709"/>
                </a:lnTo>
                <a:lnTo>
                  <a:pt x="0" y="4989709"/>
                </a:lnTo>
                <a:lnTo>
                  <a:pt x="0" y="0"/>
                </a:lnTo>
                <a:close/>
              </a:path>
            </a:pathLst>
          </a:custGeom>
          <a:blipFill>
            <a:blip r:embed="rId3"/>
            <a:stretch>
              <a:fillRect/>
            </a:stretch>
          </a:blipFill>
        </p:spPr>
        <p:txBody>
          <a:bodyPr/>
          <a:lstStyle/>
          <a:p>
            <a:endParaRPr lang="en-GB"/>
          </a:p>
        </p:txBody>
      </p:sp>
      <p:sp>
        <p:nvSpPr>
          <p:cNvPr id="4" name="Freeform 4"/>
          <p:cNvSpPr/>
          <p:nvPr/>
        </p:nvSpPr>
        <p:spPr>
          <a:xfrm flipH="1">
            <a:off x="0" y="5513162"/>
            <a:ext cx="5852435" cy="4579530"/>
          </a:xfrm>
          <a:custGeom>
            <a:avLst/>
            <a:gdLst/>
            <a:ahLst/>
            <a:cxnLst/>
            <a:rect l="l" t="t" r="r" b="b"/>
            <a:pathLst>
              <a:path w="5852435" h="4579530">
                <a:moveTo>
                  <a:pt x="5852435" y="0"/>
                </a:moveTo>
                <a:lnTo>
                  <a:pt x="0" y="0"/>
                </a:lnTo>
                <a:lnTo>
                  <a:pt x="0" y="4579530"/>
                </a:lnTo>
                <a:lnTo>
                  <a:pt x="5852435" y="4579530"/>
                </a:lnTo>
                <a:lnTo>
                  <a:pt x="585243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flipH="1">
            <a:off x="2139283" y="6246621"/>
            <a:ext cx="1573868" cy="1035892"/>
          </a:xfrm>
          <a:custGeom>
            <a:avLst/>
            <a:gdLst/>
            <a:ahLst/>
            <a:cxnLst/>
            <a:rect l="l" t="t" r="r" b="b"/>
            <a:pathLst>
              <a:path w="1573868" h="1035892">
                <a:moveTo>
                  <a:pt x="1573869" y="0"/>
                </a:moveTo>
                <a:lnTo>
                  <a:pt x="0" y="0"/>
                </a:lnTo>
                <a:lnTo>
                  <a:pt x="0" y="1035891"/>
                </a:lnTo>
                <a:lnTo>
                  <a:pt x="1573869" y="1035891"/>
                </a:lnTo>
                <a:lnTo>
                  <a:pt x="157386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2532745" y="0"/>
            <a:ext cx="6963550" cy="5788451"/>
          </a:xfrm>
          <a:custGeom>
            <a:avLst/>
            <a:gdLst/>
            <a:ahLst/>
            <a:cxnLst/>
            <a:rect l="l" t="t" r="r" b="b"/>
            <a:pathLst>
              <a:path w="6963550" h="5788451">
                <a:moveTo>
                  <a:pt x="0" y="0"/>
                </a:moveTo>
                <a:lnTo>
                  <a:pt x="6963550" y="0"/>
                </a:lnTo>
                <a:lnTo>
                  <a:pt x="6963550" y="5788451"/>
                </a:lnTo>
                <a:lnTo>
                  <a:pt x="0" y="57884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TextBox 7"/>
          <p:cNvSpPr txBox="1"/>
          <p:nvPr/>
        </p:nvSpPr>
        <p:spPr>
          <a:xfrm>
            <a:off x="3052786" y="1595194"/>
            <a:ext cx="6091214" cy="1704022"/>
          </a:xfrm>
          <a:prstGeom prst="rect">
            <a:avLst/>
          </a:prstGeom>
        </p:spPr>
        <p:txBody>
          <a:bodyPr lIns="0" tIns="0" rIns="0" bIns="0" rtlCol="0" anchor="t">
            <a:spAutoFit/>
          </a:bodyPr>
          <a:lstStyle/>
          <a:p>
            <a:pPr algn="ctr">
              <a:lnSpc>
                <a:spcPts val="6877"/>
              </a:lnSpc>
              <a:spcBef>
                <a:spcPct val="0"/>
              </a:spcBef>
            </a:pPr>
            <a:r>
              <a:rPr lang="en-US" sz="4912">
                <a:solidFill>
                  <a:srgbClr val="000000"/>
                </a:solidFill>
                <a:latin typeface="Lato"/>
                <a:ea typeface="Lato"/>
                <a:cs typeface="Lato"/>
                <a:sym typeface="Lato"/>
              </a:rPr>
              <a:t>What happens to my recycling?</a:t>
            </a:r>
          </a:p>
        </p:txBody>
      </p:sp>
      <p:sp>
        <p:nvSpPr>
          <p:cNvPr id="8" name="TextBox 8"/>
          <p:cNvSpPr txBox="1"/>
          <p:nvPr/>
        </p:nvSpPr>
        <p:spPr>
          <a:xfrm>
            <a:off x="4895342" y="9163050"/>
            <a:ext cx="7152697" cy="731012"/>
          </a:xfrm>
          <a:prstGeom prst="rect">
            <a:avLst/>
          </a:prstGeom>
        </p:spPr>
        <p:txBody>
          <a:bodyPr lIns="0" tIns="0" rIns="0" bIns="0" rtlCol="0" anchor="t">
            <a:spAutoFit/>
          </a:bodyPr>
          <a:lstStyle/>
          <a:p>
            <a:pPr algn="just">
              <a:lnSpc>
                <a:spcPts val="5907"/>
              </a:lnSpc>
            </a:pPr>
            <a:r>
              <a:rPr lang="en-US" sz="4219">
                <a:solidFill>
                  <a:srgbClr val="000000"/>
                </a:solidFill>
                <a:latin typeface="Lato"/>
                <a:ea typeface="Lato"/>
                <a:cs typeface="Lato"/>
                <a:sym typeface="Lato"/>
              </a:rPr>
              <a:t>KS2 Lesson - Lesson 2 of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grpSp>
        <p:nvGrpSpPr>
          <p:cNvPr id="2" name="Group 2"/>
          <p:cNvGrpSpPr/>
          <p:nvPr/>
        </p:nvGrpSpPr>
        <p:grpSpPr>
          <a:xfrm>
            <a:off x="119394" y="7558679"/>
            <a:ext cx="1818612" cy="2693532"/>
            <a:chOff x="0" y="0"/>
            <a:chExt cx="2424816" cy="3591376"/>
          </a:xfrm>
        </p:grpSpPr>
        <p:sp>
          <p:nvSpPr>
            <p:cNvPr id="3" name="Freeform 3"/>
            <p:cNvSpPr/>
            <p:nvPr/>
          </p:nvSpPr>
          <p:spPr>
            <a:xfrm>
              <a:off x="0" y="525517"/>
              <a:ext cx="2424816" cy="3065860"/>
            </a:xfrm>
            <a:custGeom>
              <a:avLst/>
              <a:gdLst/>
              <a:ahLst/>
              <a:cxnLst/>
              <a:rect l="l" t="t" r="r" b="b"/>
              <a:pathLst>
                <a:path w="2424816" h="3065860">
                  <a:moveTo>
                    <a:pt x="0" y="0"/>
                  </a:moveTo>
                  <a:lnTo>
                    <a:pt x="2424816" y="0"/>
                  </a:lnTo>
                  <a:lnTo>
                    <a:pt x="2424816" y="3065859"/>
                  </a:lnTo>
                  <a:lnTo>
                    <a:pt x="0" y="30658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996325" y="1229143"/>
              <a:ext cx="884604" cy="622439"/>
            </a:xfrm>
            <a:custGeom>
              <a:avLst/>
              <a:gdLst/>
              <a:ahLst/>
              <a:cxnLst/>
              <a:rect l="l" t="t" r="r" b="b"/>
              <a:pathLst>
                <a:path w="884604" h="622439">
                  <a:moveTo>
                    <a:pt x="0" y="0"/>
                  </a:moveTo>
                  <a:lnTo>
                    <a:pt x="884604" y="0"/>
                  </a:lnTo>
                  <a:lnTo>
                    <a:pt x="884604" y="622439"/>
                  </a:lnTo>
                  <a:lnTo>
                    <a:pt x="0" y="622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140674">
              <a:off x="407104" y="38019"/>
              <a:ext cx="1884028" cy="1236607"/>
            </a:xfrm>
            <a:custGeom>
              <a:avLst/>
              <a:gdLst/>
              <a:ahLst/>
              <a:cxnLst/>
              <a:rect l="l" t="t" r="r" b="b"/>
              <a:pathLst>
                <a:path w="1884028" h="1236607">
                  <a:moveTo>
                    <a:pt x="0" y="0"/>
                  </a:moveTo>
                  <a:lnTo>
                    <a:pt x="1884028" y="0"/>
                  </a:lnTo>
                  <a:lnTo>
                    <a:pt x="1884028" y="1236607"/>
                  </a:lnTo>
                  <a:lnTo>
                    <a:pt x="0" y="12366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6" name="TextBox 6"/>
          <p:cNvSpPr txBox="1"/>
          <p:nvPr/>
        </p:nvSpPr>
        <p:spPr>
          <a:xfrm>
            <a:off x="1938006" y="165900"/>
            <a:ext cx="16747829" cy="1011972"/>
          </a:xfrm>
          <a:prstGeom prst="rect">
            <a:avLst/>
          </a:prstGeom>
        </p:spPr>
        <p:txBody>
          <a:bodyPr lIns="0" tIns="0" rIns="0" bIns="0" rtlCol="0" anchor="t">
            <a:spAutoFit/>
          </a:bodyPr>
          <a:lstStyle/>
          <a:p>
            <a:pPr algn="l">
              <a:lnSpc>
                <a:spcPts val="8272"/>
              </a:lnSpc>
            </a:pPr>
            <a:r>
              <a:rPr lang="en-US" sz="5908">
                <a:solidFill>
                  <a:srgbClr val="2C291C"/>
                </a:solidFill>
                <a:latin typeface="Lato"/>
                <a:ea typeface="Lato"/>
                <a:cs typeface="Lato"/>
                <a:sym typeface="Lato"/>
              </a:rPr>
              <a:t>Tell your partner, what goes in the recycling bin?</a:t>
            </a:r>
          </a:p>
        </p:txBody>
      </p:sp>
      <p:sp>
        <p:nvSpPr>
          <p:cNvPr id="7" name="Freeform 7"/>
          <p:cNvSpPr/>
          <p:nvPr/>
        </p:nvSpPr>
        <p:spPr>
          <a:xfrm>
            <a:off x="315159" y="277604"/>
            <a:ext cx="1427083" cy="1502192"/>
          </a:xfrm>
          <a:custGeom>
            <a:avLst/>
            <a:gdLst/>
            <a:ahLst/>
            <a:cxnLst/>
            <a:rect l="l" t="t" r="r" b="b"/>
            <a:pathLst>
              <a:path w="1427083" h="1502192">
                <a:moveTo>
                  <a:pt x="0" y="0"/>
                </a:moveTo>
                <a:lnTo>
                  <a:pt x="1427082" y="0"/>
                </a:lnTo>
                <a:lnTo>
                  <a:pt x="1427082" y="1502192"/>
                </a:lnTo>
                <a:lnTo>
                  <a:pt x="0" y="15021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TextBox 8"/>
          <p:cNvSpPr txBox="1"/>
          <p:nvPr/>
        </p:nvSpPr>
        <p:spPr>
          <a:xfrm>
            <a:off x="2202716" y="8810195"/>
            <a:ext cx="16747829" cy="820811"/>
          </a:xfrm>
          <a:prstGeom prst="rect">
            <a:avLst/>
          </a:prstGeom>
        </p:spPr>
        <p:txBody>
          <a:bodyPr lIns="0" tIns="0" rIns="0" bIns="0" rtlCol="0" anchor="t">
            <a:spAutoFit/>
          </a:bodyPr>
          <a:lstStyle/>
          <a:p>
            <a:pPr algn="l">
              <a:lnSpc>
                <a:spcPts val="6732"/>
              </a:lnSpc>
            </a:pPr>
            <a:r>
              <a:rPr lang="en-US" sz="4808">
                <a:solidFill>
                  <a:srgbClr val="2C291C"/>
                </a:solidFill>
                <a:latin typeface="Lato"/>
                <a:ea typeface="Lato"/>
                <a:cs typeface="Lato"/>
                <a:sym typeface="Lato"/>
              </a:rPr>
              <a:t>In the recycling bin, you can put _________.</a:t>
            </a:r>
          </a:p>
        </p:txBody>
      </p:sp>
      <p:sp>
        <p:nvSpPr>
          <p:cNvPr id="9" name="Freeform 9"/>
          <p:cNvSpPr/>
          <p:nvPr/>
        </p:nvSpPr>
        <p:spPr>
          <a:xfrm>
            <a:off x="2657743" y="2707258"/>
            <a:ext cx="3747966" cy="4223061"/>
          </a:xfrm>
          <a:custGeom>
            <a:avLst/>
            <a:gdLst/>
            <a:ahLst/>
            <a:cxnLst/>
            <a:rect l="l" t="t" r="r" b="b"/>
            <a:pathLst>
              <a:path w="3747966" h="4223061">
                <a:moveTo>
                  <a:pt x="0" y="0"/>
                </a:moveTo>
                <a:lnTo>
                  <a:pt x="3747967" y="0"/>
                </a:lnTo>
                <a:lnTo>
                  <a:pt x="3747967" y="4223060"/>
                </a:lnTo>
                <a:lnTo>
                  <a:pt x="0" y="4223060"/>
                </a:lnTo>
                <a:lnTo>
                  <a:pt x="0" y="0"/>
                </a:lnTo>
                <a:close/>
              </a:path>
            </a:pathLst>
          </a:custGeom>
          <a:blipFill>
            <a:blip r:embed="rId11"/>
            <a:stretch>
              <a:fillRect/>
            </a:stretch>
          </a:blipFill>
        </p:spPr>
        <p:txBody>
          <a:bodyPr/>
          <a:lstStyle/>
          <a:p>
            <a:endParaRPr lang="en-GB"/>
          </a:p>
        </p:txBody>
      </p:sp>
      <p:sp>
        <p:nvSpPr>
          <p:cNvPr id="10" name="Freeform 10"/>
          <p:cNvSpPr/>
          <p:nvPr/>
        </p:nvSpPr>
        <p:spPr>
          <a:xfrm>
            <a:off x="8104894" y="3243469"/>
            <a:ext cx="1492997" cy="2017564"/>
          </a:xfrm>
          <a:custGeom>
            <a:avLst/>
            <a:gdLst/>
            <a:ahLst/>
            <a:cxnLst/>
            <a:rect l="l" t="t" r="r" b="b"/>
            <a:pathLst>
              <a:path w="1492997" h="2017564">
                <a:moveTo>
                  <a:pt x="0" y="0"/>
                </a:moveTo>
                <a:lnTo>
                  <a:pt x="1492997" y="0"/>
                </a:lnTo>
                <a:lnTo>
                  <a:pt x="1492997" y="2017565"/>
                </a:lnTo>
                <a:lnTo>
                  <a:pt x="0" y="2017565"/>
                </a:lnTo>
                <a:lnTo>
                  <a:pt x="0" y="0"/>
                </a:lnTo>
                <a:close/>
              </a:path>
            </a:pathLst>
          </a:custGeom>
          <a:blipFill>
            <a:blip r:embed="rId12"/>
            <a:stretch>
              <a:fillRect/>
            </a:stretch>
          </a:blipFill>
        </p:spPr>
        <p:txBody>
          <a:bodyPr/>
          <a:lstStyle/>
          <a:p>
            <a:endParaRPr lang="en-GB"/>
          </a:p>
        </p:txBody>
      </p:sp>
      <p:sp>
        <p:nvSpPr>
          <p:cNvPr id="11" name="Freeform 11"/>
          <p:cNvSpPr/>
          <p:nvPr/>
        </p:nvSpPr>
        <p:spPr>
          <a:xfrm>
            <a:off x="13935245" y="2614565"/>
            <a:ext cx="1384592" cy="2528935"/>
          </a:xfrm>
          <a:custGeom>
            <a:avLst/>
            <a:gdLst/>
            <a:ahLst/>
            <a:cxnLst/>
            <a:rect l="l" t="t" r="r" b="b"/>
            <a:pathLst>
              <a:path w="1384592" h="2528935">
                <a:moveTo>
                  <a:pt x="0" y="0"/>
                </a:moveTo>
                <a:lnTo>
                  <a:pt x="1384592" y="0"/>
                </a:lnTo>
                <a:lnTo>
                  <a:pt x="1384592" y="2528935"/>
                </a:lnTo>
                <a:lnTo>
                  <a:pt x="0" y="2528935"/>
                </a:lnTo>
                <a:lnTo>
                  <a:pt x="0" y="0"/>
                </a:lnTo>
                <a:close/>
              </a:path>
            </a:pathLst>
          </a:custGeom>
          <a:blipFill>
            <a:blip r:embed="rId13"/>
            <a:stretch>
              <a:fillRect/>
            </a:stretch>
          </a:blipFill>
        </p:spPr>
        <p:txBody>
          <a:bodyPr/>
          <a:lstStyle/>
          <a:p>
            <a:endParaRPr lang="en-GB"/>
          </a:p>
        </p:txBody>
      </p:sp>
      <p:sp>
        <p:nvSpPr>
          <p:cNvPr id="12" name="Freeform 12"/>
          <p:cNvSpPr/>
          <p:nvPr/>
        </p:nvSpPr>
        <p:spPr>
          <a:xfrm>
            <a:off x="8509841" y="5595847"/>
            <a:ext cx="2328501" cy="1836605"/>
          </a:xfrm>
          <a:custGeom>
            <a:avLst/>
            <a:gdLst/>
            <a:ahLst/>
            <a:cxnLst/>
            <a:rect l="l" t="t" r="r" b="b"/>
            <a:pathLst>
              <a:path w="2328501" h="1836605">
                <a:moveTo>
                  <a:pt x="0" y="0"/>
                </a:moveTo>
                <a:lnTo>
                  <a:pt x="2328500" y="0"/>
                </a:lnTo>
                <a:lnTo>
                  <a:pt x="2328500" y="1836606"/>
                </a:lnTo>
                <a:lnTo>
                  <a:pt x="0" y="18366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3" name="Freeform 13"/>
          <p:cNvSpPr/>
          <p:nvPr/>
        </p:nvSpPr>
        <p:spPr>
          <a:xfrm>
            <a:off x="10999867" y="5017273"/>
            <a:ext cx="1929124" cy="2415179"/>
          </a:xfrm>
          <a:custGeom>
            <a:avLst/>
            <a:gdLst/>
            <a:ahLst/>
            <a:cxnLst/>
            <a:rect l="l" t="t" r="r" b="b"/>
            <a:pathLst>
              <a:path w="1929124" h="2415179">
                <a:moveTo>
                  <a:pt x="0" y="0"/>
                </a:moveTo>
                <a:lnTo>
                  <a:pt x="1929125" y="0"/>
                </a:lnTo>
                <a:lnTo>
                  <a:pt x="1929125" y="2415180"/>
                </a:lnTo>
                <a:lnTo>
                  <a:pt x="0" y="241518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4" name="Freeform 14"/>
          <p:cNvSpPr/>
          <p:nvPr/>
        </p:nvSpPr>
        <p:spPr>
          <a:xfrm>
            <a:off x="13712039" y="5444709"/>
            <a:ext cx="3265076" cy="1485609"/>
          </a:xfrm>
          <a:custGeom>
            <a:avLst/>
            <a:gdLst/>
            <a:ahLst/>
            <a:cxnLst/>
            <a:rect l="l" t="t" r="r" b="b"/>
            <a:pathLst>
              <a:path w="3265076" h="1485609">
                <a:moveTo>
                  <a:pt x="0" y="0"/>
                </a:moveTo>
                <a:lnTo>
                  <a:pt x="3265076" y="0"/>
                </a:lnTo>
                <a:lnTo>
                  <a:pt x="3265076" y="1485609"/>
                </a:lnTo>
                <a:lnTo>
                  <a:pt x="0" y="148560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5" name="Freeform 15"/>
          <p:cNvSpPr/>
          <p:nvPr/>
        </p:nvSpPr>
        <p:spPr>
          <a:xfrm>
            <a:off x="9674091" y="1911255"/>
            <a:ext cx="1801820" cy="2664428"/>
          </a:xfrm>
          <a:custGeom>
            <a:avLst/>
            <a:gdLst/>
            <a:ahLst/>
            <a:cxnLst/>
            <a:rect l="l" t="t" r="r" b="b"/>
            <a:pathLst>
              <a:path w="1801820" h="2664428">
                <a:moveTo>
                  <a:pt x="0" y="0"/>
                </a:moveTo>
                <a:lnTo>
                  <a:pt x="1801820" y="0"/>
                </a:lnTo>
                <a:lnTo>
                  <a:pt x="1801820" y="2664428"/>
                </a:lnTo>
                <a:lnTo>
                  <a:pt x="0" y="2664428"/>
                </a:lnTo>
                <a:lnTo>
                  <a:pt x="0" y="0"/>
                </a:lnTo>
                <a:close/>
              </a:path>
            </a:pathLst>
          </a:custGeom>
          <a:blipFill>
            <a:blip r:embed="rId20"/>
            <a:stretch>
              <a:fillRect/>
            </a:stretch>
          </a:blipFill>
        </p:spPr>
        <p:txBody>
          <a:bodyPr/>
          <a:lstStyle/>
          <a:p>
            <a:endParaRPr lang="en-GB"/>
          </a:p>
        </p:txBody>
      </p:sp>
      <p:sp>
        <p:nvSpPr>
          <p:cNvPr id="16" name="Freeform 16"/>
          <p:cNvSpPr/>
          <p:nvPr/>
        </p:nvSpPr>
        <p:spPr>
          <a:xfrm>
            <a:off x="11964430" y="1779796"/>
            <a:ext cx="1747610" cy="2657961"/>
          </a:xfrm>
          <a:custGeom>
            <a:avLst/>
            <a:gdLst/>
            <a:ahLst/>
            <a:cxnLst/>
            <a:rect l="l" t="t" r="r" b="b"/>
            <a:pathLst>
              <a:path w="1747610" h="2657961">
                <a:moveTo>
                  <a:pt x="0" y="0"/>
                </a:moveTo>
                <a:lnTo>
                  <a:pt x="1747609" y="0"/>
                </a:lnTo>
                <a:lnTo>
                  <a:pt x="1747609" y="2657962"/>
                </a:lnTo>
                <a:lnTo>
                  <a:pt x="0" y="265796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17" name="Freeform 17"/>
          <p:cNvSpPr/>
          <p:nvPr/>
        </p:nvSpPr>
        <p:spPr>
          <a:xfrm>
            <a:off x="6528329" y="2518283"/>
            <a:ext cx="1114737" cy="4114800"/>
          </a:xfrm>
          <a:custGeom>
            <a:avLst/>
            <a:gdLst/>
            <a:ahLst/>
            <a:cxnLst/>
            <a:rect l="l" t="t" r="r" b="b"/>
            <a:pathLst>
              <a:path w="1114737" h="4114800">
                <a:moveTo>
                  <a:pt x="0" y="0"/>
                </a:moveTo>
                <a:lnTo>
                  <a:pt x="1114737" y="0"/>
                </a:lnTo>
                <a:lnTo>
                  <a:pt x="1114737"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18" name="Freeform 18"/>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25"/>
            <a:stretch>
              <a:fillRect/>
            </a:stretch>
          </a:blipFill>
        </p:spPr>
        <p:txBody>
          <a:bodyPr/>
          <a:lstStyle/>
          <a:p>
            <a:endParaRPr lang="en-GB"/>
          </a:p>
        </p:txBody>
      </p:sp>
      <p:sp>
        <p:nvSpPr>
          <p:cNvPr id="19" name="Freeform 19"/>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26"/>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grpSp>
        <p:nvGrpSpPr>
          <p:cNvPr id="2" name="Group 2"/>
          <p:cNvGrpSpPr/>
          <p:nvPr/>
        </p:nvGrpSpPr>
        <p:grpSpPr>
          <a:xfrm>
            <a:off x="119394" y="7558679"/>
            <a:ext cx="1818612" cy="2693532"/>
            <a:chOff x="0" y="0"/>
            <a:chExt cx="2424816" cy="3591376"/>
          </a:xfrm>
        </p:grpSpPr>
        <p:sp>
          <p:nvSpPr>
            <p:cNvPr id="3" name="Freeform 3"/>
            <p:cNvSpPr/>
            <p:nvPr/>
          </p:nvSpPr>
          <p:spPr>
            <a:xfrm>
              <a:off x="0" y="525517"/>
              <a:ext cx="2424816" cy="3065860"/>
            </a:xfrm>
            <a:custGeom>
              <a:avLst/>
              <a:gdLst/>
              <a:ahLst/>
              <a:cxnLst/>
              <a:rect l="l" t="t" r="r" b="b"/>
              <a:pathLst>
                <a:path w="2424816" h="3065860">
                  <a:moveTo>
                    <a:pt x="0" y="0"/>
                  </a:moveTo>
                  <a:lnTo>
                    <a:pt x="2424816" y="0"/>
                  </a:lnTo>
                  <a:lnTo>
                    <a:pt x="2424816" y="3065859"/>
                  </a:lnTo>
                  <a:lnTo>
                    <a:pt x="0" y="30658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996325" y="1229143"/>
              <a:ext cx="884604" cy="622439"/>
            </a:xfrm>
            <a:custGeom>
              <a:avLst/>
              <a:gdLst/>
              <a:ahLst/>
              <a:cxnLst/>
              <a:rect l="l" t="t" r="r" b="b"/>
              <a:pathLst>
                <a:path w="884604" h="622439">
                  <a:moveTo>
                    <a:pt x="0" y="0"/>
                  </a:moveTo>
                  <a:lnTo>
                    <a:pt x="884604" y="0"/>
                  </a:lnTo>
                  <a:lnTo>
                    <a:pt x="884604" y="622439"/>
                  </a:lnTo>
                  <a:lnTo>
                    <a:pt x="0" y="622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140674">
              <a:off x="407104" y="38019"/>
              <a:ext cx="1884028" cy="1236607"/>
            </a:xfrm>
            <a:custGeom>
              <a:avLst/>
              <a:gdLst/>
              <a:ahLst/>
              <a:cxnLst/>
              <a:rect l="l" t="t" r="r" b="b"/>
              <a:pathLst>
                <a:path w="1884028" h="1236607">
                  <a:moveTo>
                    <a:pt x="0" y="0"/>
                  </a:moveTo>
                  <a:lnTo>
                    <a:pt x="1884028" y="0"/>
                  </a:lnTo>
                  <a:lnTo>
                    <a:pt x="1884028" y="1236607"/>
                  </a:lnTo>
                  <a:lnTo>
                    <a:pt x="0" y="12366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6" name="TextBox 6"/>
          <p:cNvSpPr txBox="1"/>
          <p:nvPr/>
        </p:nvSpPr>
        <p:spPr>
          <a:xfrm>
            <a:off x="1938006" y="146850"/>
            <a:ext cx="16747829" cy="1177023"/>
          </a:xfrm>
          <a:prstGeom prst="rect">
            <a:avLst/>
          </a:prstGeom>
        </p:spPr>
        <p:txBody>
          <a:bodyPr lIns="0" tIns="0" rIns="0" bIns="0" rtlCol="0" anchor="t">
            <a:spAutoFit/>
          </a:bodyPr>
          <a:lstStyle/>
          <a:p>
            <a:pPr algn="l">
              <a:lnSpc>
                <a:spcPts val="9671"/>
              </a:lnSpc>
            </a:pPr>
            <a:r>
              <a:rPr lang="en-US" sz="6908">
                <a:solidFill>
                  <a:srgbClr val="2C291C"/>
                </a:solidFill>
                <a:latin typeface="Lato"/>
                <a:ea typeface="Lato"/>
                <a:cs typeface="Lato"/>
                <a:sym typeface="Lato"/>
              </a:rPr>
              <a:t>Recycling</a:t>
            </a:r>
          </a:p>
        </p:txBody>
      </p:sp>
      <p:sp>
        <p:nvSpPr>
          <p:cNvPr id="7" name="TextBox 7"/>
          <p:cNvSpPr txBox="1"/>
          <p:nvPr/>
        </p:nvSpPr>
        <p:spPr>
          <a:xfrm>
            <a:off x="10100011" y="1973976"/>
            <a:ext cx="7668973" cy="4527531"/>
          </a:xfrm>
          <a:prstGeom prst="rect">
            <a:avLst/>
          </a:prstGeom>
        </p:spPr>
        <p:txBody>
          <a:bodyPr lIns="0" tIns="0" rIns="0" bIns="0" rtlCol="0" anchor="t">
            <a:spAutoFit/>
          </a:bodyPr>
          <a:lstStyle/>
          <a:p>
            <a:pPr algn="l">
              <a:lnSpc>
                <a:spcPts val="5889"/>
              </a:lnSpc>
            </a:pPr>
            <a:r>
              <a:rPr lang="en-US" sz="4991">
                <a:solidFill>
                  <a:srgbClr val="2C291C"/>
                </a:solidFill>
                <a:latin typeface="Lato"/>
                <a:ea typeface="Lato"/>
                <a:cs typeface="Lato"/>
                <a:sym typeface="Lato"/>
              </a:rPr>
              <a:t>These things go in the recycling bin as they </a:t>
            </a:r>
            <a:r>
              <a:rPr lang="en-US" sz="4991" b="1">
                <a:solidFill>
                  <a:srgbClr val="2C291C"/>
                </a:solidFill>
                <a:latin typeface="Lato Bold"/>
                <a:ea typeface="Lato Bold"/>
                <a:cs typeface="Lato Bold"/>
                <a:sym typeface="Lato Bold"/>
              </a:rPr>
              <a:t>can </a:t>
            </a:r>
            <a:r>
              <a:rPr lang="en-US" sz="4991">
                <a:solidFill>
                  <a:srgbClr val="2C291C"/>
                </a:solidFill>
                <a:latin typeface="Lato"/>
                <a:ea typeface="Lato"/>
                <a:cs typeface="Lato"/>
                <a:sym typeface="Lato"/>
              </a:rPr>
              <a:t>be recycled. </a:t>
            </a:r>
          </a:p>
          <a:p>
            <a:pPr algn="l">
              <a:lnSpc>
                <a:spcPts val="6125"/>
              </a:lnSpc>
            </a:pPr>
            <a:endParaRPr lang="en-US" sz="4991">
              <a:solidFill>
                <a:srgbClr val="2C291C"/>
              </a:solidFill>
              <a:latin typeface="Lato"/>
              <a:ea typeface="Lato"/>
              <a:cs typeface="Lato"/>
              <a:sym typeface="Lato"/>
            </a:endParaRPr>
          </a:p>
          <a:p>
            <a:pPr algn="l">
              <a:lnSpc>
                <a:spcPts val="6007"/>
              </a:lnSpc>
            </a:pPr>
            <a:r>
              <a:rPr lang="en-US" sz="5091">
                <a:solidFill>
                  <a:srgbClr val="2C291C"/>
                </a:solidFill>
                <a:latin typeface="Lato"/>
                <a:ea typeface="Lato"/>
                <a:cs typeface="Lato"/>
                <a:sym typeface="Lato"/>
              </a:rPr>
              <a:t>They </a:t>
            </a:r>
            <a:r>
              <a:rPr lang="en-US" sz="5091" b="1">
                <a:solidFill>
                  <a:srgbClr val="2C291C"/>
                </a:solidFill>
                <a:latin typeface="Lato Bold"/>
                <a:ea typeface="Lato Bold"/>
                <a:cs typeface="Lato Bold"/>
                <a:sym typeface="Lato Bold"/>
              </a:rPr>
              <a:t>can </a:t>
            </a:r>
            <a:r>
              <a:rPr lang="en-US" sz="5091">
                <a:solidFill>
                  <a:srgbClr val="2C291C"/>
                </a:solidFill>
                <a:latin typeface="Lato"/>
                <a:ea typeface="Lato"/>
                <a:cs typeface="Lato"/>
                <a:sym typeface="Lato"/>
              </a:rPr>
              <a:t>be turned into new things. </a:t>
            </a:r>
          </a:p>
        </p:txBody>
      </p:sp>
      <p:sp>
        <p:nvSpPr>
          <p:cNvPr id="8" name="Freeform 8"/>
          <p:cNvSpPr/>
          <p:nvPr/>
        </p:nvSpPr>
        <p:spPr>
          <a:xfrm>
            <a:off x="479948" y="256052"/>
            <a:ext cx="1147793" cy="1401884"/>
          </a:xfrm>
          <a:custGeom>
            <a:avLst/>
            <a:gdLst/>
            <a:ahLst/>
            <a:cxnLst/>
            <a:rect l="l" t="t" r="r" b="b"/>
            <a:pathLst>
              <a:path w="1147793" h="1401884">
                <a:moveTo>
                  <a:pt x="0" y="0"/>
                </a:moveTo>
                <a:lnTo>
                  <a:pt x="1147793" y="0"/>
                </a:lnTo>
                <a:lnTo>
                  <a:pt x="1147793" y="1401884"/>
                </a:lnTo>
                <a:lnTo>
                  <a:pt x="0" y="14018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3514571" y="3306926"/>
            <a:ext cx="1492997" cy="2017564"/>
          </a:xfrm>
          <a:custGeom>
            <a:avLst/>
            <a:gdLst/>
            <a:ahLst/>
            <a:cxnLst/>
            <a:rect l="l" t="t" r="r" b="b"/>
            <a:pathLst>
              <a:path w="1492997" h="2017564">
                <a:moveTo>
                  <a:pt x="0" y="0"/>
                </a:moveTo>
                <a:lnTo>
                  <a:pt x="1492997" y="0"/>
                </a:lnTo>
                <a:lnTo>
                  <a:pt x="1492997" y="2017565"/>
                </a:lnTo>
                <a:lnTo>
                  <a:pt x="0" y="2017565"/>
                </a:lnTo>
                <a:lnTo>
                  <a:pt x="0" y="0"/>
                </a:lnTo>
                <a:close/>
              </a:path>
            </a:pathLst>
          </a:custGeom>
          <a:blipFill>
            <a:blip r:embed="rId11"/>
            <a:stretch>
              <a:fillRect/>
            </a:stretch>
          </a:blipFill>
        </p:spPr>
        <p:txBody>
          <a:bodyPr/>
          <a:lstStyle/>
          <a:p>
            <a:endParaRPr lang="en-GB"/>
          </a:p>
        </p:txBody>
      </p:sp>
      <p:sp>
        <p:nvSpPr>
          <p:cNvPr id="10" name="Freeform 10"/>
          <p:cNvSpPr/>
          <p:nvPr/>
        </p:nvSpPr>
        <p:spPr>
          <a:xfrm>
            <a:off x="2373400" y="6993776"/>
            <a:ext cx="1384592" cy="2528935"/>
          </a:xfrm>
          <a:custGeom>
            <a:avLst/>
            <a:gdLst/>
            <a:ahLst/>
            <a:cxnLst/>
            <a:rect l="l" t="t" r="r" b="b"/>
            <a:pathLst>
              <a:path w="1384592" h="2528935">
                <a:moveTo>
                  <a:pt x="0" y="0"/>
                </a:moveTo>
                <a:lnTo>
                  <a:pt x="1384592" y="0"/>
                </a:lnTo>
                <a:lnTo>
                  <a:pt x="1384592" y="2528935"/>
                </a:lnTo>
                <a:lnTo>
                  <a:pt x="0" y="2528935"/>
                </a:lnTo>
                <a:lnTo>
                  <a:pt x="0" y="0"/>
                </a:lnTo>
                <a:close/>
              </a:path>
            </a:pathLst>
          </a:custGeom>
          <a:blipFill>
            <a:blip r:embed="rId12"/>
            <a:stretch>
              <a:fillRect/>
            </a:stretch>
          </a:blipFill>
        </p:spPr>
        <p:txBody>
          <a:bodyPr/>
          <a:lstStyle/>
          <a:p>
            <a:endParaRPr lang="en-GB"/>
          </a:p>
        </p:txBody>
      </p:sp>
      <p:sp>
        <p:nvSpPr>
          <p:cNvPr id="11" name="Freeform 11"/>
          <p:cNvSpPr/>
          <p:nvPr/>
        </p:nvSpPr>
        <p:spPr>
          <a:xfrm>
            <a:off x="3919518" y="5659305"/>
            <a:ext cx="2328501" cy="1836605"/>
          </a:xfrm>
          <a:custGeom>
            <a:avLst/>
            <a:gdLst/>
            <a:ahLst/>
            <a:cxnLst/>
            <a:rect l="l" t="t" r="r" b="b"/>
            <a:pathLst>
              <a:path w="2328501" h="1836605">
                <a:moveTo>
                  <a:pt x="0" y="0"/>
                </a:moveTo>
                <a:lnTo>
                  <a:pt x="2328501" y="0"/>
                </a:lnTo>
                <a:lnTo>
                  <a:pt x="2328501" y="1836605"/>
                </a:lnTo>
                <a:lnTo>
                  <a:pt x="0" y="18366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 name="Freeform 12"/>
          <p:cNvSpPr/>
          <p:nvPr/>
        </p:nvSpPr>
        <p:spPr>
          <a:xfrm>
            <a:off x="6409545" y="5080730"/>
            <a:ext cx="1929124" cy="2415179"/>
          </a:xfrm>
          <a:custGeom>
            <a:avLst/>
            <a:gdLst/>
            <a:ahLst/>
            <a:cxnLst/>
            <a:rect l="l" t="t" r="r" b="b"/>
            <a:pathLst>
              <a:path w="1929124" h="2415179">
                <a:moveTo>
                  <a:pt x="0" y="0"/>
                </a:moveTo>
                <a:lnTo>
                  <a:pt x="1929124" y="0"/>
                </a:lnTo>
                <a:lnTo>
                  <a:pt x="1929124" y="2415180"/>
                </a:lnTo>
                <a:lnTo>
                  <a:pt x="0" y="241518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 name="Freeform 13"/>
          <p:cNvSpPr/>
          <p:nvPr/>
        </p:nvSpPr>
        <p:spPr>
          <a:xfrm>
            <a:off x="4518392" y="8099871"/>
            <a:ext cx="3265076" cy="1485609"/>
          </a:xfrm>
          <a:custGeom>
            <a:avLst/>
            <a:gdLst/>
            <a:ahLst/>
            <a:cxnLst/>
            <a:rect l="l" t="t" r="r" b="b"/>
            <a:pathLst>
              <a:path w="3265076" h="1485609">
                <a:moveTo>
                  <a:pt x="0" y="0"/>
                </a:moveTo>
                <a:lnTo>
                  <a:pt x="3265076" y="0"/>
                </a:lnTo>
                <a:lnTo>
                  <a:pt x="3265076" y="1485610"/>
                </a:lnTo>
                <a:lnTo>
                  <a:pt x="0" y="148561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4" name="Freeform 14"/>
          <p:cNvSpPr/>
          <p:nvPr/>
        </p:nvSpPr>
        <p:spPr>
          <a:xfrm>
            <a:off x="5083768" y="1974712"/>
            <a:ext cx="1801820" cy="2664428"/>
          </a:xfrm>
          <a:custGeom>
            <a:avLst/>
            <a:gdLst/>
            <a:ahLst/>
            <a:cxnLst/>
            <a:rect l="l" t="t" r="r" b="b"/>
            <a:pathLst>
              <a:path w="1801820" h="2664428">
                <a:moveTo>
                  <a:pt x="0" y="0"/>
                </a:moveTo>
                <a:lnTo>
                  <a:pt x="1801820" y="0"/>
                </a:lnTo>
                <a:lnTo>
                  <a:pt x="1801820" y="2664429"/>
                </a:lnTo>
                <a:lnTo>
                  <a:pt x="0" y="2664429"/>
                </a:lnTo>
                <a:lnTo>
                  <a:pt x="0" y="0"/>
                </a:lnTo>
                <a:close/>
              </a:path>
            </a:pathLst>
          </a:custGeom>
          <a:blipFill>
            <a:blip r:embed="rId19"/>
            <a:stretch>
              <a:fillRect/>
            </a:stretch>
          </a:blipFill>
        </p:spPr>
        <p:txBody>
          <a:bodyPr/>
          <a:lstStyle/>
          <a:p>
            <a:endParaRPr lang="en-GB"/>
          </a:p>
        </p:txBody>
      </p:sp>
      <p:sp>
        <p:nvSpPr>
          <p:cNvPr id="15" name="Freeform 15"/>
          <p:cNvSpPr/>
          <p:nvPr/>
        </p:nvSpPr>
        <p:spPr>
          <a:xfrm>
            <a:off x="7109980" y="1981179"/>
            <a:ext cx="1747610" cy="2657961"/>
          </a:xfrm>
          <a:custGeom>
            <a:avLst/>
            <a:gdLst/>
            <a:ahLst/>
            <a:cxnLst/>
            <a:rect l="l" t="t" r="r" b="b"/>
            <a:pathLst>
              <a:path w="1747610" h="2657961">
                <a:moveTo>
                  <a:pt x="0" y="0"/>
                </a:moveTo>
                <a:lnTo>
                  <a:pt x="1747610" y="0"/>
                </a:lnTo>
                <a:lnTo>
                  <a:pt x="1747610" y="2657962"/>
                </a:lnTo>
                <a:lnTo>
                  <a:pt x="0" y="265796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6" name="Freeform 16"/>
          <p:cNvSpPr/>
          <p:nvPr/>
        </p:nvSpPr>
        <p:spPr>
          <a:xfrm>
            <a:off x="1938006" y="2581741"/>
            <a:ext cx="1114737" cy="4114800"/>
          </a:xfrm>
          <a:custGeom>
            <a:avLst/>
            <a:gdLst/>
            <a:ahLst/>
            <a:cxnLst/>
            <a:rect l="l" t="t" r="r" b="b"/>
            <a:pathLst>
              <a:path w="1114737" h="4114800">
                <a:moveTo>
                  <a:pt x="0" y="0"/>
                </a:moveTo>
                <a:lnTo>
                  <a:pt x="1114737" y="0"/>
                </a:lnTo>
                <a:lnTo>
                  <a:pt x="1114737"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7" name="Freeform 17"/>
          <p:cNvSpPr/>
          <p:nvPr/>
        </p:nvSpPr>
        <p:spPr>
          <a:xfrm>
            <a:off x="11447669" y="7558679"/>
            <a:ext cx="2178201" cy="2454310"/>
          </a:xfrm>
          <a:custGeom>
            <a:avLst/>
            <a:gdLst/>
            <a:ahLst/>
            <a:cxnLst/>
            <a:rect l="l" t="t" r="r" b="b"/>
            <a:pathLst>
              <a:path w="2178201" h="2454310">
                <a:moveTo>
                  <a:pt x="0" y="0"/>
                </a:moveTo>
                <a:lnTo>
                  <a:pt x="2178200" y="0"/>
                </a:lnTo>
                <a:lnTo>
                  <a:pt x="2178200" y="2454311"/>
                </a:lnTo>
                <a:lnTo>
                  <a:pt x="0" y="2454311"/>
                </a:lnTo>
                <a:lnTo>
                  <a:pt x="0" y="0"/>
                </a:lnTo>
                <a:close/>
              </a:path>
            </a:pathLst>
          </a:custGeom>
          <a:blipFill>
            <a:blip r:embed="rId24"/>
            <a:stretch>
              <a:fillRect/>
            </a:stretch>
          </a:blipFill>
        </p:spPr>
        <p:txBody>
          <a:bodyPr/>
          <a:lstStyle/>
          <a:p>
            <a:endParaRPr lang="en-GB"/>
          </a:p>
        </p:txBody>
      </p:sp>
      <p:sp>
        <p:nvSpPr>
          <p:cNvPr id="18" name="Freeform 18"/>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25"/>
            <a:stretch>
              <a:fillRect/>
            </a:stretch>
          </a:blipFill>
        </p:spPr>
        <p:txBody>
          <a:bodyPr/>
          <a:lstStyle/>
          <a:p>
            <a:endParaRPr lang="en-GB"/>
          </a:p>
        </p:txBody>
      </p:sp>
      <p:sp>
        <p:nvSpPr>
          <p:cNvPr id="19" name="Freeform 19"/>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26"/>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grpSp>
        <p:nvGrpSpPr>
          <p:cNvPr id="2" name="Group 2"/>
          <p:cNvGrpSpPr/>
          <p:nvPr/>
        </p:nvGrpSpPr>
        <p:grpSpPr>
          <a:xfrm>
            <a:off x="119394" y="3579792"/>
            <a:ext cx="4505067" cy="6672419"/>
            <a:chOff x="0" y="0"/>
            <a:chExt cx="6006756" cy="8896559"/>
          </a:xfrm>
        </p:grpSpPr>
        <p:sp>
          <p:nvSpPr>
            <p:cNvPr id="3" name="Freeform 3"/>
            <p:cNvSpPr/>
            <p:nvPr/>
          </p:nvSpPr>
          <p:spPr>
            <a:xfrm>
              <a:off x="0" y="1301810"/>
              <a:ext cx="6006756" cy="7594749"/>
            </a:xfrm>
            <a:custGeom>
              <a:avLst/>
              <a:gdLst/>
              <a:ahLst/>
              <a:cxnLst/>
              <a:rect l="l" t="t" r="r" b="b"/>
              <a:pathLst>
                <a:path w="6006756" h="7594749">
                  <a:moveTo>
                    <a:pt x="0" y="0"/>
                  </a:moveTo>
                  <a:lnTo>
                    <a:pt x="6006756" y="0"/>
                  </a:lnTo>
                  <a:lnTo>
                    <a:pt x="6006756" y="7594749"/>
                  </a:lnTo>
                  <a:lnTo>
                    <a:pt x="0" y="7594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2468097" y="3044832"/>
              <a:ext cx="2191341" cy="1541907"/>
            </a:xfrm>
            <a:custGeom>
              <a:avLst/>
              <a:gdLst/>
              <a:ahLst/>
              <a:cxnLst/>
              <a:rect l="l" t="t" r="r" b="b"/>
              <a:pathLst>
                <a:path w="2191341" h="1541907">
                  <a:moveTo>
                    <a:pt x="0" y="0"/>
                  </a:moveTo>
                  <a:lnTo>
                    <a:pt x="2191341" y="0"/>
                  </a:lnTo>
                  <a:lnTo>
                    <a:pt x="2191341" y="1541908"/>
                  </a:lnTo>
                  <a:lnTo>
                    <a:pt x="0" y="15419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140674">
              <a:off x="1008479" y="94181"/>
              <a:ext cx="4667114" cy="3063324"/>
            </a:xfrm>
            <a:custGeom>
              <a:avLst/>
              <a:gdLst/>
              <a:ahLst/>
              <a:cxnLst/>
              <a:rect l="l" t="t" r="r" b="b"/>
              <a:pathLst>
                <a:path w="4667114" h="3063324">
                  <a:moveTo>
                    <a:pt x="0" y="0"/>
                  </a:moveTo>
                  <a:lnTo>
                    <a:pt x="4667114" y="0"/>
                  </a:lnTo>
                  <a:lnTo>
                    <a:pt x="4667114" y="3063324"/>
                  </a:lnTo>
                  <a:lnTo>
                    <a:pt x="0" y="3063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6" name="TextBox 6"/>
          <p:cNvSpPr txBox="1"/>
          <p:nvPr/>
        </p:nvSpPr>
        <p:spPr>
          <a:xfrm>
            <a:off x="1938006" y="146850"/>
            <a:ext cx="4644063" cy="1177023"/>
          </a:xfrm>
          <a:prstGeom prst="rect">
            <a:avLst/>
          </a:prstGeom>
        </p:spPr>
        <p:txBody>
          <a:bodyPr lIns="0" tIns="0" rIns="0" bIns="0" rtlCol="0" anchor="t">
            <a:spAutoFit/>
          </a:bodyPr>
          <a:lstStyle/>
          <a:p>
            <a:pPr algn="l">
              <a:lnSpc>
                <a:spcPts val="9671"/>
              </a:lnSpc>
            </a:pPr>
            <a:r>
              <a:rPr lang="en-US" sz="6908">
                <a:solidFill>
                  <a:srgbClr val="2C291C"/>
                </a:solidFill>
                <a:latin typeface="Lato"/>
                <a:ea typeface="Lato"/>
                <a:cs typeface="Lato"/>
                <a:sym typeface="Lato"/>
              </a:rPr>
              <a:t>Recycling</a:t>
            </a:r>
          </a:p>
        </p:txBody>
      </p:sp>
      <p:sp>
        <p:nvSpPr>
          <p:cNvPr id="7" name="TextBox 7"/>
          <p:cNvSpPr txBox="1"/>
          <p:nvPr/>
        </p:nvSpPr>
        <p:spPr>
          <a:xfrm>
            <a:off x="5711204" y="5121370"/>
            <a:ext cx="11937028" cy="3022630"/>
          </a:xfrm>
          <a:prstGeom prst="rect">
            <a:avLst/>
          </a:prstGeom>
        </p:spPr>
        <p:txBody>
          <a:bodyPr lIns="0" tIns="0" rIns="0" bIns="0" rtlCol="0" anchor="t">
            <a:spAutoFit/>
          </a:bodyPr>
          <a:lstStyle/>
          <a:p>
            <a:pPr algn="l">
              <a:lnSpc>
                <a:spcPts val="5889"/>
              </a:lnSpc>
            </a:pPr>
            <a:r>
              <a:rPr lang="en-US" sz="4991">
                <a:solidFill>
                  <a:srgbClr val="2C291C"/>
                </a:solidFill>
                <a:latin typeface="Lato"/>
                <a:ea typeface="Lato"/>
                <a:cs typeface="Lato"/>
                <a:sym typeface="Lato"/>
              </a:rPr>
              <a:t>These things go in the recycling bin as they _____________</a:t>
            </a:r>
            <a:r>
              <a:rPr lang="en-US" sz="4991" b="1">
                <a:solidFill>
                  <a:srgbClr val="2C291C"/>
                </a:solidFill>
                <a:latin typeface="Lato Bold"/>
                <a:ea typeface="Lato Bold"/>
                <a:cs typeface="Lato Bold"/>
                <a:sym typeface="Lato Bold"/>
              </a:rPr>
              <a:t> </a:t>
            </a:r>
            <a:r>
              <a:rPr lang="en-US" sz="4991">
                <a:solidFill>
                  <a:srgbClr val="2C291C"/>
                </a:solidFill>
                <a:latin typeface="Lato"/>
                <a:ea typeface="Lato"/>
                <a:cs typeface="Lato"/>
                <a:sym typeface="Lato"/>
              </a:rPr>
              <a:t>be __________. </a:t>
            </a:r>
          </a:p>
          <a:p>
            <a:pPr algn="l">
              <a:lnSpc>
                <a:spcPts val="6125"/>
              </a:lnSpc>
            </a:pPr>
            <a:endParaRPr lang="en-US" sz="4991">
              <a:solidFill>
                <a:srgbClr val="2C291C"/>
              </a:solidFill>
              <a:latin typeface="Lato"/>
              <a:ea typeface="Lato"/>
              <a:cs typeface="Lato"/>
              <a:sym typeface="Lato"/>
            </a:endParaRPr>
          </a:p>
          <a:p>
            <a:pPr algn="l">
              <a:lnSpc>
                <a:spcPts val="6007"/>
              </a:lnSpc>
            </a:pPr>
            <a:r>
              <a:rPr lang="en-US" sz="5091">
                <a:solidFill>
                  <a:srgbClr val="2C291C"/>
                </a:solidFill>
                <a:latin typeface="Lato"/>
                <a:ea typeface="Lato"/>
                <a:cs typeface="Lato"/>
                <a:sym typeface="Lato"/>
              </a:rPr>
              <a:t>They </a:t>
            </a:r>
            <a:r>
              <a:rPr lang="en-US" sz="5091" b="1">
                <a:solidFill>
                  <a:srgbClr val="2C291C"/>
                </a:solidFill>
                <a:latin typeface="Lato Bold"/>
                <a:ea typeface="Lato Bold"/>
                <a:cs typeface="Lato Bold"/>
                <a:sym typeface="Lato Bold"/>
              </a:rPr>
              <a:t>can </a:t>
            </a:r>
            <a:r>
              <a:rPr lang="en-US" sz="5091">
                <a:solidFill>
                  <a:srgbClr val="2C291C"/>
                </a:solidFill>
                <a:latin typeface="Lato"/>
                <a:ea typeface="Lato"/>
                <a:cs typeface="Lato"/>
                <a:sym typeface="Lato"/>
              </a:rPr>
              <a:t>be turned into __________. </a:t>
            </a:r>
          </a:p>
        </p:txBody>
      </p:sp>
      <p:sp>
        <p:nvSpPr>
          <p:cNvPr id="8" name="Freeform 8"/>
          <p:cNvSpPr/>
          <p:nvPr/>
        </p:nvSpPr>
        <p:spPr>
          <a:xfrm>
            <a:off x="14627541" y="606790"/>
            <a:ext cx="1271045" cy="1717628"/>
          </a:xfrm>
          <a:custGeom>
            <a:avLst/>
            <a:gdLst/>
            <a:ahLst/>
            <a:cxnLst/>
            <a:rect l="l" t="t" r="r" b="b"/>
            <a:pathLst>
              <a:path w="1271045" h="1717628">
                <a:moveTo>
                  <a:pt x="0" y="0"/>
                </a:moveTo>
                <a:lnTo>
                  <a:pt x="1271045" y="0"/>
                </a:lnTo>
                <a:lnTo>
                  <a:pt x="1271045" y="1717629"/>
                </a:lnTo>
                <a:lnTo>
                  <a:pt x="0" y="1717629"/>
                </a:lnTo>
                <a:lnTo>
                  <a:pt x="0" y="0"/>
                </a:lnTo>
                <a:close/>
              </a:path>
            </a:pathLst>
          </a:custGeom>
          <a:blipFill>
            <a:blip r:embed="rId9"/>
            <a:stretch>
              <a:fillRect/>
            </a:stretch>
          </a:blipFill>
        </p:spPr>
        <p:txBody>
          <a:bodyPr/>
          <a:lstStyle/>
          <a:p>
            <a:endParaRPr lang="en-GB"/>
          </a:p>
        </p:txBody>
      </p:sp>
      <p:sp>
        <p:nvSpPr>
          <p:cNvPr id="9" name="Freeform 9"/>
          <p:cNvSpPr/>
          <p:nvPr/>
        </p:nvSpPr>
        <p:spPr>
          <a:xfrm>
            <a:off x="7439310" y="1606158"/>
            <a:ext cx="1178755" cy="2152978"/>
          </a:xfrm>
          <a:custGeom>
            <a:avLst/>
            <a:gdLst/>
            <a:ahLst/>
            <a:cxnLst/>
            <a:rect l="l" t="t" r="r" b="b"/>
            <a:pathLst>
              <a:path w="1178755" h="2152978">
                <a:moveTo>
                  <a:pt x="0" y="0"/>
                </a:moveTo>
                <a:lnTo>
                  <a:pt x="1178755" y="0"/>
                </a:lnTo>
                <a:lnTo>
                  <a:pt x="1178755" y="2152978"/>
                </a:lnTo>
                <a:lnTo>
                  <a:pt x="0" y="2152978"/>
                </a:lnTo>
                <a:lnTo>
                  <a:pt x="0" y="0"/>
                </a:lnTo>
                <a:close/>
              </a:path>
            </a:pathLst>
          </a:custGeom>
          <a:blipFill>
            <a:blip r:embed="rId10"/>
            <a:stretch>
              <a:fillRect/>
            </a:stretch>
          </a:blipFill>
        </p:spPr>
        <p:txBody>
          <a:bodyPr/>
          <a:lstStyle/>
          <a:p>
            <a:endParaRPr lang="en-GB"/>
          </a:p>
        </p:txBody>
      </p:sp>
      <p:sp>
        <p:nvSpPr>
          <p:cNvPr id="10" name="Freeform 10"/>
          <p:cNvSpPr/>
          <p:nvPr/>
        </p:nvSpPr>
        <p:spPr>
          <a:xfrm>
            <a:off x="10688548" y="2500524"/>
            <a:ext cx="1982341" cy="1563571"/>
          </a:xfrm>
          <a:custGeom>
            <a:avLst/>
            <a:gdLst/>
            <a:ahLst/>
            <a:cxnLst/>
            <a:rect l="l" t="t" r="r" b="b"/>
            <a:pathLst>
              <a:path w="1982341" h="1563571">
                <a:moveTo>
                  <a:pt x="0" y="0"/>
                </a:moveTo>
                <a:lnTo>
                  <a:pt x="1982340" y="0"/>
                </a:lnTo>
                <a:lnTo>
                  <a:pt x="1982340" y="1563571"/>
                </a:lnTo>
                <a:lnTo>
                  <a:pt x="0" y="15635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 name="Freeform 11"/>
          <p:cNvSpPr/>
          <p:nvPr/>
        </p:nvSpPr>
        <p:spPr>
          <a:xfrm>
            <a:off x="12808401" y="2007962"/>
            <a:ext cx="1642336" cy="2056133"/>
          </a:xfrm>
          <a:custGeom>
            <a:avLst/>
            <a:gdLst/>
            <a:ahLst/>
            <a:cxnLst/>
            <a:rect l="l" t="t" r="r" b="b"/>
            <a:pathLst>
              <a:path w="1642336" h="2056133">
                <a:moveTo>
                  <a:pt x="0" y="0"/>
                </a:moveTo>
                <a:lnTo>
                  <a:pt x="1642336" y="0"/>
                </a:lnTo>
                <a:lnTo>
                  <a:pt x="1642336" y="2056133"/>
                </a:lnTo>
                <a:lnTo>
                  <a:pt x="0" y="2056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 name="Freeform 12"/>
          <p:cNvSpPr/>
          <p:nvPr/>
        </p:nvSpPr>
        <p:spPr>
          <a:xfrm>
            <a:off x="15117375" y="2371855"/>
            <a:ext cx="2779682" cy="1264755"/>
          </a:xfrm>
          <a:custGeom>
            <a:avLst/>
            <a:gdLst/>
            <a:ahLst/>
            <a:cxnLst/>
            <a:rect l="l" t="t" r="r" b="b"/>
            <a:pathLst>
              <a:path w="2779682" h="1264755">
                <a:moveTo>
                  <a:pt x="0" y="0"/>
                </a:moveTo>
                <a:lnTo>
                  <a:pt x="2779682" y="0"/>
                </a:lnTo>
                <a:lnTo>
                  <a:pt x="2779682" y="1264755"/>
                </a:lnTo>
                <a:lnTo>
                  <a:pt x="0" y="12647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 name="Freeform 13"/>
          <p:cNvSpPr/>
          <p:nvPr/>
        </p:nvSpPr>
        <p:spPr>
          <a:xfrm>
            <a:off x="3582553" y="1577521"/>
            <a:ext cx="1533957" cy="2268328"/>
          </a:xfrm>
          <a:custGeom>
            <a:avLst/>
            <a:gdLst/>
            <a:ahLst/>
            <a:cxnLst/>
            <a:rect l="l" t="t" r="r" b="b"/>
            <a:pathLst>
              <a:path w="1533957" h="2268328">
                <a:moveTo>
                  <a:pt x="0" y="0"/>
                </a:moveTo>
                <a:lnTo>
                  <a:pt x="1533957" y="0"/>
                </a:lnTo>
                <a:lnTo>
                  <a:pt x="1533957" y="2268328"/>
                </a:lnTo>
                <a:lnTo>
                  <a:pt x="0" y="2268328"/>
                </a:lnTo>
                <a:lnTo>
                  <a:pt x="0" y="0"/>
                </a:lnTo>
                <a:close/>
              </a:path>
            </a:pathLst>
          </a:custGeom>
          <a:blipFill>
            <a:blip r:embed="rId17"/>
            <a:stretch>
              <a:fillRect/>
            </a:stretch>
          </a:blipFill>
        </p:spPr>
        <p:txBody>
          <a:bodyPr/>
          <a:lstStyle/>
          <a:p>
            <a:endParaRPr lang="en-GB"/>
          </a:p>
        </p:txBody>
      </p:sp>
      <p:sp>
        <p:nvSpPr>
          <p:cNvPr id="14" name="Freeform 14"/>
          <p:cNvSpPr/>
          <p:nvPr/>
        </p:nvSpPr>
        <p:spPr>
          <a:xfrm>
            <a:off x="5532404" y="1465604"/>
            <a:ext cx="1487806" cy="2262823"/>
          </a:xfrm>
          <a:custGeom>
            <a:avLst/>
            <a:gdLst/>
            <a:ahLst/>
            <a:cxnLst/>
            <a:rect l="l" t="t" r="r" b="b"/>
            <a:pathLst>
              <a:path w="1487806" h="2262823">
                <a:moveTo>
                  <a:pt x="0" y="0"/>
                </a:moveTo>
                <a:lnTo>
                  <a:pt x="1487806" y="0"/>
                </a:lnTo>
                <a:lnTo>
                  <a:pt x="1487806" y="2262823"/>
                </a:lnTo>
                <a:lnTo>
                  <a:pt x="0" y="226282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5" name="Freeform 15"/>
          <p:cNvSpPr/>
          <p:nvPr/>
        </p:nvSpPr>
        <p:spPr>
          <a:xfrm>
            <a:off x="9204284" y="256052"/>
            <a:ext cx="949017" cy="3503084"/>
          </a:xfrm>
          <a:custGeom>
            <a:avLst/>
            <a:gdLst/>
            <a:ahLst/>
            <a:cxnLst/>
            <a:rect l="l" t="t" r="r" b="b"/>
            <a:pathLst>
              <a:path w="949017" h="3503084">
                <a:moveTo>
                  <a:pt x="0" y="0"/>
                </a:moveTo>
                <a:lnTo>
                  <a:pt x="949017" y="0"/>
                </a:lnTo>
                <a:lnTo>
                  <a:pt x="949017" y="3503084"/>
                </a:lnTo>
                <a:lnTo>
                  <a:pt x="0" y="350308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6" name="Freeform 16"/>
          <p:cNvSpPr/>
          <p:nvPr/>
        </p:nvSpPr>
        <p:spPr>
          <a:xfrm>
            <a:off x="315159" y="277604"/>
            <a:ext cx="1427083" cy="1502192"/>
          </a:xfrm>
          <a:custGeom>
            <a:avLst/>
            <a:gdLst/>
            <a:ahLst/>
            <a:cxnLst/>
            <a:rect l="l" t="t" r="r" b="b"/>
            <a:pathLst>
              <a:path w="1427083" h="1502192">
                <a:moveTo>
                  <a:pt x="0" y="0"/>
                </a:moveTo>
                <a:lnTo>
                  <a:pt x="1427082" y="0"/>
                </a:lnTo>
                <a:lnTo>
                  <a:pt x="1427082" y="1502192"/>
                </a:lnTo>
                <a:lnTo>
                  <a:pt x="0" y="150219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7" name="Freeform 17"/>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24"/>
            <a:stretch>
              <a:fillRect/>
            </a:stretch>
          </a:blipFill>
        </p:spPr>
        <p:txBody>
          <a:bodyPr/>
          <a:lstStyle/>
          <a:p>
            <a:endParaRPr lang="en-GB"/>
          </a:p>
        </p:txBody>
      </p:sp>
      <p:sp>
        <p:nvSpPr>
          <p:cNvPr id="18" name="Freeform 18"/>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25"/>
            <a:stretch>
              <a:fillRect/>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3126989" y="2136911"/>
            <a:ext cx="1178755" cy="2152978"/>
          </a:xfrm>
          <a:custGeom>
            <a:avLst/>
            <a:gdLst/>
            <a:ahLst/>
            <a:cxnLst/>
            <a:rect l="l" t="t" r="r" b="b"/>
            <a:pathLst>
              <a:path w="1178755" h="2152978">
                <a:moveTo>
                  <a:pt x="0" y="0"/>
                </a:moveTo>
                <a:lnTo>
                  <a:pt x="1178756" y="0"/>
                </a:lnTo>
                <a:lnTo>
                  <a:pt x="1178756" y="2152978"/>
                </a:lnTo>
                <a:lnTo>
                  <a:pt x="0" y="2152978"/>
                </a:lnTo>
                <a:lnTo>
                  <a:pt x="0" y="0"/>
                </a:lnTo>
                <a:close/>
              </a:path>
            </a:pathLst>
          </a:custGeom>
          <a:blipFill>
            <a:blip r:embed="rId3"/>
            <a:stretch>
              <a:fillRect/>
            </a:stretch>
          </a:blipFill>
        </p:spPr>
        <p:txBody>
          <a:bodyPr/>
          <a:lstStyle/>
          <a:p>
            <a:endParaRPr lang="en-GB"/>
          </a:p>
        </p:txBody>
      </p:sp>
      <p:sp>
        <p:nvSpPr>
          <p:cNvPr id="3" name="Freeform 3"/>
          <p:cNvSpPr/>
          <p:nvPr/>
        </p:nvSpPr>
        <p:spPr>
          <a:xfrm>
            <a:off x="15276354" y="2778325"/>
            <a:ext cx="1982341" cy="1563571"/>
          </a:xfrm>
          <a:custGeom>
            <a:avLst/>
            <a:gdLst/>
            <a:ahLst/>
            <a:cxnLst/>
            <a:rect l="l" t="t" r="r" b="b"/>
            <a:pathLst>
              <a:path w="1982341" h="1563571">
                <a:moveTo>
                  <a:pt x="0" y="0"/>
                </a:moveTo>
                <a:lnTo>
                  <a:pt x="1982340" y="0"/>
                </a:lnTo>
                <a:lnTo>
                  <a:pt x="1982340" y="1563571"/>
                </a:lnTo>
                <a:lnTo>
                  <a:pt x="0" y="15635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710250" y="2136911"/>
            <a:ext cx="1533957" cy="2268328"/>
          </a:xfrm>
          <a:custGeom>
            <a:avLst/>
            <a:gdLst/>
            <a:ahLst/>
            <a:cxnLst/>
            <a:rect l="l" t="t" r="r" b="b"/>
            <a:pathLst>
              <a:path w="1533957" h="2268328">
                <a:moveTo>
                  <a:pt x="0" y="0"/>
                </a:moveTo>
                <a:lnTo>
                  <a:pt x="1533957" y="0"/>
                </a:lnTo>
                <a:lnTo>
                  <a:pt x="1533957" y="2268328"/>
                </a:lnTo>
                <a:lnTo>
                  <a:pt x="0" y="2268328"/>
                </a:lnTo>
                <a:lnTo>
                  <a:pt x="0" y="0"/>
                </a:lnTo>
                <a:close/>
              </a:path>
            </a:pathLst>
          </a:custGeom>
          <a:blipFill>
            <a:blip r:embed="rId6"/>
            <a:stretch>
              <a:fillRect/>
            </a:stretch>
          </a:blipFill>
        </p:spPr>
        <p:txBody>
          <a:bodyPr/>
          <a:lstStyle/>
          <a:p>
            <a:endParaRPr lang="en-GB"/>
          </a:p>
        </p:txBody>
      </p:sp>
      <p:sp>
        <p:nvSpPr>
          <p:cNvPr id="5" name="Freeform 5"/>
          <p:cNvSpPr/>
          <p:nvPr/>
        </p:nvSpPr>
        <p:spPr>
          <a:xfrm>
            <a:off x="7190734" y="2428699"/>
            <a:ext cx="1487806" cy="2262823"/>
          </a:xfrm>
          <a:custGeom>
            <a:avLst/>
            <a:gdLst/>
            <a:ahLst/>
            <a:cxnLst/>
            <a:rect l="l" t="t" r="r" b="b"/>
            <a:pathLst>
              <a:path w="1487806" h="2262823">
                <a:moveTo>
                  <a:pt x="0" y="0"/>
                </a:moveTo>
                <a:lnTo>
                  <a:pt x="1487806" y="0"/>
                </a:lnTo>
                <a:lnTo>
                  <a:pt x="1487806" y="2262823"/>
                </a:lnTo>
                <a:lnTo>
                  <a:pt x="0" y="22628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315159" y="277604"/>
            <a:ext cx="1427083" cy="1502192"/>
          </a:xfrm>
          <a:custGeom>
            <a:avLst/>
            <a:gdLst/>
            <a:ahLst/>
            <a:cxnLst/>
            <a:rect l="l" t="t" r="r" b="b"/>
            <a:pathLst>
              <a:path w="1427083" h="1502192">
                <a:moveTo>
                  <a:pt x="0" y="0"/>
                </a:moveTo>
                <a:lnTo>
                  <a:pt x="1427082" y="0"/>
                </a:lnTo>
                <a:lnTo>
                  <a:pt x="1427082" y="1502192"/>
                </a:lnTo>
                <a:lnTo>
                  <a:pt x="0" y="15021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9935840" y="2110984"/>
            <a:ext cx="2220540" cy="2178905"/>
          </a:xfrm>
          <a:custGeom>
            <a:avLst/>
            <a:gdLst/>
            <a:ahLst/>
            <a:cxnLst/>
            <a:rect l="l" t="t" r="r" b="b"/>
            <a:pathLst>
              <a:path w="2220540" h="2178905">
                <a:moveTo>
                  <a:pt x="0" y="0"/>
                </a:moveTo>
                <a:lnTo>
                  <a:pt x="2220540" y="0"/>
                </a:lnTo>
                <a:lnTo>
                  <a:pt x="2220540" y="2178905"/>
                </a:lnTo>
                <a:lnTo>
                  <a:pt x="0" y="2178905"/>
                </a:lnTo>
                <a:lnTo>
                  <a:pt x="0" y="0"/>
                </a:lnTo>
                <a:close/>
              </a:path>
            </a:pathLst>
          </a:custGeom>
          <a:blipFill>
            <a:blip r:embed="rId11"/>
            <a:stretch>
              <a:fillRect/>
            </a:stretch>
          </a:blipFill>
        </p:spPr>
        <p:txBody>
          <a:bodyPr/>
          <a:lstStyle/>
          <a:p>
            <a:endParaRPr lang="en-GB"/>
          </a:p>
        </p:txBody>
      </p:sp>
      <p:sp>
        <p:nvSpPr>
          <p:cNvPr id="8" name="Freeform 8"/>
          <p:cNvSpPr/>
          <p:nvPr/>
        </p:nvSpPr>
        <p:spPr>
          <a:xfrm>
            <a:off x="3058838" y="2898084"/>
            <a:ext cx="2877117" cy="1391805"/>
          </a:xfrm>
          <a:custGeom>
            <a:avLst/>
            <a:gdLst/>
            <a:ahLst/>
            <a:cxnLst/>
            <a:rect l="l" t="t" r="r" b="b"/>
            <a:pathLst>
              <a:path w="2877117" h="1391805">
                <a:moveTo>
                  <a:pt x="0" y="0"/>
                </a:moveTo>
                <a:lnTo>
                  <a:pt x="2877117" y="0"/>
                </a:lnTo>
                <a:lnTo>
                  <a:pt x="2877117" y="1391805"/>
                </a:lnTo>
                <a:lnTo>
                  <a:pt x="0" y="1391805"/>
                </a:lnTo>
                <a:lnTo>
                  <a:pt x="0" y="0"/>
                </a:lnTo>
                <a:close/>
              </a:path>
            </a:pathLst>
          </a:custGeom>
          <a:blipFill>
            <a:blip r:embed="rId12"/>
            <a:stretch>
              <a:fillRect/>
            </a:stretch>
          </a:blipFill>
        </p:spPr>
        <p:txBody>
          <a:bodyPr/>
          <a:lstStyle/>
          <a:p>
            <a:endParaRPr lang="en-GB"/>
          </a:p>
        </p:txBody>
      </p:sp>
      <p:sp>
        <p:nvSpPr>
          <p:cNvPr id="9" name="Freeform 9"/>
          <p:cNvSpPr/>
          <p:nvPr/>
        </p:nvSpPr>
        <p:spPr>
          <a:xfrm>
            <a:off x="9377004" y="6618620"/>
            <a:ext cx="2633089" cy="2966861"/>
          </a:xfrm>
          <a:custGeom>
            <a:avLst/>
            <a:gdLst/>
            <a:ahLst/>
            <a:cxnLst/>
            <a:rect l="l" t="t" r="r" b="b"/>
            <a:pathLst>
              <a:path w="2633089" h="2966861">
                <a:moveTo>
                  <a:pt x="0" y="0"/>
                </a:moveTo>
                <a:lnTo>
                  <a:pt x="2633089" y="0"/>
                </a:lnTo>
                <a:lnTo>
                  <a:pt x="2633089" y="2966861"/>
                </a:lnTo>
                <a:lnTo>
                  <a:pt x="0" y="2966861"/>
                </a:lnTo>
                <a:lnTo>
                  <a:pt x="0" y="0"/>
                </a:lnTo>
                <a:close/>
              </a:path>
            </a:pathLst>
          </a:custGeom>
          <a:blipFill>
            <a:blip r:embed="rId13"/>
            <a:stretch>
              <a:fillRect/>
            </a:stretch>
          </a:blipFill>
        </p:spPr>
        <p:txBody>
          <a:bodyPr/>
          <a:lstStyle/>
          <a:p>
            <a:endParaRPr lang="en-GB"/>
          </a:p>
        </p:txBody>
      </p:sp>
      <p:sp>
        <p:nvSpPr>
          <p:cNvPr id="10" name="Freeform 10"/>
          <p:cNvSpPr/>
          <p:nvPr/>
        </p:nvSpPr>
        <p:spPr>
          <a:xfrm>
            <a:off x="3887262" y="6605701"/>
            <a:ext cx="2256633" cy="2943225"/>
          </a:xfrm>
          <a:custGeom>
            <a:avLst/>
            <a:gdLst/>
            <a:ahLst/>
            <a:cxnLst/>
            <a:rect l="l" t="t" r="r" b="b"/>
            <a:pathLst>
              <a:path w="2256633" h="2943225">
                <a:moveTo>
                  <a:pt x="0" y="0"/>
                </a:moveTo>
                <a:lnTo>
                  <a:pt x="2256633" y="0"/>
                </a:lnTo>
                <a:lnTo>
                  <a:pt x="2256633" y="2943225"/>
                </a:lnTo>
                <a:lnTo>
                  <a:pt x="0" y="29432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 name="TextBox 11"/>
          <p:cNvSpPr txBox="1"/>
          <p:nvPr/>
        </p:nvSpPr>
        <p:spPr>
          <a:xfrm>
            <a:off x="1938006" y="146850"/>
            <a:ext cx="11691563" cy="1177023"/>
          </a:xfrm>
          <a:prstGeom prst="rect">
            <a:avLst/>
          </a:prstGeom>
        </p:spPr>
        <p:txBody>
          <a:bodyPr lIns="0" tIns="0" rIns="0" bIns="0" rtlCol="0" anchor="t">
            <a:spAutoFit/>
          </a:bodyPr>
          <a:lstStyle/>
          <a:p>
            <a:pPr algn="l">
              <a:lnSpc>
                <a:spcPts val="9671"/>
              </a:lnSpc>
            </a:pPr>
            <a:r>
              <a:rPr lang="en-US" sz="6908">
                <a:solidFill>
                  <a:srgbClr val="2C291C"/>
                </a:solidFill>
                <a:latin typeface="Lato"/>
                <a:ea typeface="Lato"/>
                <a:cs typeface="Lato"/>
                <a:sym typeface="Lato"/>
              </a:rPr>
              <a:t>Rubbish or recycling?</a:t>
            </a:r>
          </a:p>
        </p:txBody>
      </p:sp>
      <p:sp>
        <p:nvSpPr>
          <p:cNvPr id="12" name="TextBox 12"/>
          <p:cNvSpPr txBox="1"/>
          <p:nvPr/>
        </p:nvSpPr>
        <p:spPr>
          <a:xfrm>
            <a:off x="315159" y="4596272"/>
            <a:ext cx="18123690" cy="886926"/>
          </a:xfrm>
          <a:prstGeom prst="rect">
            <a:avLst/>
          </a:prstGeom>
        </p:spPr>
        <p:txBody>
          <a:bodyPr lIns="0" tIns="0" rIns="0" bIns="0" rtlCol="0" anchor="t">
            <a:spAutoFit/>
          </a:bodyPr>
          <a:lstStyle/>
          <a:p>
            <a:pPr algn="l">
              <a:lnSpc>
                <a:spcPts val="7292"/>
              </a:lnSpc>
            </a:pPr>
            <a:r>
              <a:rPr lang="en-US" sz="5208">
                <a:solidFill>
                  <a:srgbClr val="2C291C"/>
                </a:solidFill>
                <a:latin typeface="Lato"/>
                <a:ea typeface="Lato"/>
                <a:cs typeface="Lato"/>
                <a:sym typeface="Lato"/>
              </a:rPr>
              <a:t>plastic     wrappers        glass        tissue       metal     cardboard</a:t>
            </a:r>
          </a:p>
        </p:txBody>
      </p:sp>
      <p:sp>
        <p:nvSpPr>
          <p:cNvPr id="13" name="Freeform 13"/>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16"/>
            <a:stretch>
              <a:fillRect/>
            </a:stretch>
          </a:blipFill>
        </p:spPr>
        <p:txBody>
          <a:bodyPr/>
          <a:lstStyle/>
          <a:p>
            <a:endParaRPr lang="en-GB"/>
          </a:p>
        </p:txBody>
      </p:sp>
      <p:sp>
        <p:nvSpPr>
          <p:cNvPr id="14" name="Freeform 14"/>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17"/>
            <a:stretch>
              <a:fillRect/>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15862427" y="85935"/>
            <a:ext cx="2070925" cy="2618411"/>
            <a:chOff x="0" y="0"/>
            <a:chExt cx="2761233" cy="3491215"/>
          </a:xfrm>
        </p:grpSpPr>
        <p:sp>
          <p:nvSpPr>
            <p:cNvPr id="5" name="Freeform 5"/>
            <p:cNvSpPr/>
            <p:nvPr/>
          </p:nvSpPr>
          <p:spPr>
            <a:xfrm>
              <a:off x="0" y="0"/>
              <a:ext cx="2761233" cy="3491215"/>
            </a:xfrm>
            <a:custGeom>
              <a:avLst/>
              <a:gdLst/>
              <a:ahLst/>
              <a:cxnLst/>
              <a:rect l="l" t="t" r="r" b="b"/>
              <a:pathLst>
                <a:path w="2761233" h="3491215">
                  <a:moveTo>
                    <a:pt x="0" y="0"/>
                  </a:moveTo>
                  <a:lnTo>
                    <a:pt x="2761233" y="0"/>
                  </a:lnTo>
                  <a:lnTo>
                    <a:pt x="2761233" y="3491215"/>
                  </a:lnTo>
                  <a:lnTo>
                    <a:pt x="0" y="34912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299084" y="827466"/>
              <a:ext cx="799276" cy="1024712"/>
            </a:xfrm>
            <a:custGeom>
              <a:avLst/>
              <a:gdLst/>
              <a:ahLst/>
              <a:cxnLst/>
              <a:rect l="l" t="t" r="r" b="b"/>
              <a:pathLst>
                <a:path w="799276" h="1024712">
                  <a:moveTo>
                    <a:pt x="0" y="0"/>
                  </a:moveTo>
                  <a:lnTo>
                    <a:pt x="799276" y="0"/>
                  </a:lnTo>
                  <a:lnTo>
                    <a:pt x="799276" y="1024712"/>
                  </a:lnTo>
                  <a:lnTo>
                    <a:pt x="0" y="1024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7" name="Freeform 7"/>
          <p:cNvSpPr/>
          <p:nvPr/>
        </p:nvSpPr>
        <p:spPr>
          <a:xfrm>
            <a:off x="479948" y="256052"/>
            <a:ext cx="1147793" cy="1401884"/>
          </a:xfrm>
          <a:custGeom>
            <a:avLst/>
            <a:gdLst/>
            <a:ahLst/>
            <a:cxnLst/>
            <a:rect l="l" t="t" r="r" b="b"/>
            <a:pathLst>
              <a:path w="1147793" h="1401884">
                <a:moveTo>
                  <a:pt x="0" y="0"/>
                </a:moveTo>
                <a:lnTo>
                  <a:pt x="1147793" y="0"/>
                </a:lnTo>
                <a:lnTo>
                  <a:pt x="1147793" y="1401884"/>
                </a:lnTo>
                <a:lnTo>
                  <a:pt x="0" y="14018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TextBox 8"/>
          <p:cNvSpPr txBox="1"/>
          <p:nvPr/>
        </p:nvSpPr>
        <p:spPr>
          <a:xfrm>
            <a:off x="2039673" y="484066"/>
            <a:ext cx="15768379" cy="930665"/>
          </a:xfrm>
          <a:prstGeom prst="rect">
            <a:avLst/>
          </a:prstGeom>
        </p:spPr>
        <p:txBody>
          <a:bodyPr lIns="0" tIns="0" rIns="0" bIns="0" rtlCol="0" anchor="t">
            <a:spAutoFit/>
          </a:bodyPr>
          <a:lstStyle/>
          <a:p>
            <a:pPr algn="l">
              <a:lnSpc>
                <a:spcPts val="7503"/>
              </a:lnSpc>
            </a:pPr>
            <a:r>
              <a:rPr lang="en-US" sz="5359">
                <a:solidFill>
                  <a:srgbClr val="000000"/>
                </a:solidFill>
                <a:latin typeface="Lato"/>
                <a:ea typeface="Lato"/>
                <a:cs typeface="Lato"/>
                <a:sym typeface="Lato"/>
              </a:rPr>
              <a:t>The journey of waste in North London</a:t>
            </a:r>
          </a:p>
        </p:txBody>
      </p:sp>
      <p:sp>
        <p:nvSpPr>
          <p:cNvPr id="9" name="Freeform 9"/>
          <p:cNvSpPr/>
          <p:nvPr/>
        </p:nvSpPr>
        <p:spPr>
          <a:xfrm flipH="1">
            <a:off x="2621014" y="4772301"/>
            <a:ext cx="3415253" cy="3177256"/>
          </a:xfrm>
          <a:custGeom>
            <a:avLst/>
            <a:gdLst/>
            <a:ahLst/>
            <a:cxnLst/>
            <a:rect l="l" t="t" r="r" b="b"/>
            <a:pathLst>
              <a:path w="3415253" h="3177256">
                <a:moveTo>
                  <a:pt x="3415253" y="0"/>
                </a:moveTo>
                <a:lnTo>
                  <a:pt x="0" y="0"/>
                </a:lnTo>
                <a:lnTo>
                  <a:pt x="0" y="3177257"/>
                </a:lnTo>
                <a:lnTo>
                  <a:pt x="3415253" y="3177257"/>
                </a:lnTo>
                <a:lnTo>
                  <a:pt x="3415253"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Freeform 10"/>
          <p:cNvSpPr/>
          <p:nvPr/>
        </p:nvSpPr>
        <p:spPr>
          <a:xfrm>
            <a:off x="3698123" y="2797420"/>
            <a:ext cx="4110080" cy="2630451"/>
          </a:xfrm>
          <a:custGeom>
            <a:avLst/>
            <a:gdLst/>
            <a:ahLst/>
            <a:cxnLst/>
            <a:rect l="l" t="t" r="r" b="b"/>
            <a:pathLst>
              <a:path w="4110080" h="2630451">
                <a:moveTo>
                  <a:pt x="0" y="0"/>
                </a:moveTo>
                <a:lnTo>
                  <a:pt x="4110080" y="0"/>
                </a:lnTo>
                <a:lnTo>
                  <a:pt x="4110080" y="2630451"/>
                </a:lnTo>
                <a:lnTo>
                  <a:pt x="0" y="26304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 name="Freeform 11"/>
          <p:cNvSpPr/>
          <p:nvPr/>
        </p:nvSpPr>
        <p:spPr>
          <a:xfrm>
            <a:off x="7560368" y="2971203"/>
            <a:ext cx="2395252" cy="2456669"/>
          </a:xfrm>
          <a:custGeom>
            <a:avLst/>
            <a:gdLst/>
            <a:ahLst/>
            <a:cxnLst/>
            <a:rect l="l" t="t" r="r" b="b"/>
            <a:pathLst>
              <a:path w="2395252" h="2456669">
                <a:moveTo>
                  <a:pt x="0" y="0"/>
                </a:moveTo>
                <a:lnTo>
                  <a:pt x="2395252" y="0"/>
                </a:lnTo>
                <a:lnTo>
                  <a:pt x="2395252" y="2456668"/>
                </a:lnTo>
                <a:lnTo>
                  <a:pt x="0" y="245666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 name="Freeform 12"/>
          <p:cNvSpPr/>
          <p:nvPr/>
        </p:nvSpPr>
        <p:spPr>
          <a:xfrm>
            <a:off x="2824275" y="1877632"/>
            <a:ext cx="1021627" cy="1527667"/>
          </a:xfrm>
          <a:custGeom>
            <a:avLst/>
            <a:gdLst/>
            <a:ahLst/>
            <a:cxnLst/>
            <a:rect l="l" t="t" r="r" b="b"/>
            <a:pathLst>
              <a:path w="1021627" h="1527667">
                <a:moveTo>
                  <a:pt x="0" y="0"/>
                </a:moveTo>
                <a:lnTo>
                  <a:pt x="1021627" y="0"/>
                </a:lnTo>
                <a:lnTo>
                  <a:pt x="1021627" y="1527667"/>
                </a:lnTo>
                <a:lnTo>
                  <a:pt x="0" y="15276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3" name="Freeform 13"/>
          <p:cNvSpPr/>
          <p:nvPr/>
        </p:nvSpPr>
        <p:spPr>
          <a:xfrm>
            <a:off x="8394174" y="4795186"/>
            <a:ext cx="3122892" cy="3712205"/>
          </a:xfrm>
          <a:custGeom>
            <a:avLst/>
            <a:gdLst/>
            <a:ahLst/>
            <a:cxnLst/>
            <a:rect l="l" t="t" r="r" b="b"/>
            <a:pathLst>
              <a:path w="3122892" h="3712205">
                <a:moveTo>
                  <a:pt x="0" y="0"/>
                </a:moveTo>
                <a:lnTo>
                  <a:pt x="3122892" y="0"/>
                </a:lnTo>
                <a:lnTo>
                  <a:pt x="3122892" y="3712205"/>
                </a:lnTo>
                <a:lnTo>
                  <a:pt x="0" y="37122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4" name="Freeform 14"/>
          <p:cNvSpPr/>
          <p:nvPr/>
        </p:nvSpPr>
        <p:spPr>
          <a:xfrm>
            <a:off x="10163956" y="7007375"/>
            <a:ext cx="2301514" cy="1884365"/>
          </a:xfrm>
          <a:custGeom>
            <a:avLst/>
            <a:gdLst/>
            <a:ahLst/>
            <a:cxnLst/>
            <a:rect l="l" t="t" r="r" b="b"/>
            <a:pathLst>
              <a:path w="2301514" h="1884365">
                <a:moveTo>
                  <a:pt x="0" y="0"/>
                </a:moveTo>
                <a:lnTo>
                  <a:pt x="2301514" y="0"/>
                </a:lnTo>
                <a:lnTo>
                  <a:pt x="2301514" y="1884365"/>
                </a:lnTo>
                <a:lnTo>
                  <a:pt x="0" y="188436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15" name="Freeform 15"/>
          <p:cNvSpPr/>
          <p:nvPr/>
        </p:nvSpPr>
        <p:spPr>
          <a:xfrm rot="-990902">
            <a:off x="3281331" y="5392546"/>
            <a:ext cx="1444399" cy="890111"/>
          </a:xfrm>
          <a:custGeom>
            <a:avLst/>
            <a:gdLst/>
            <a:ahLst/>
            <a:cxnLst/>
            <a:rect l="l" t="t" r="r" b="b"/>
            <a:pathLst>
              <a:path w="1444399" h="890111">
                <a:moveTo>
                  <a:pt x="0" y="0"/>
                </a:moveTo>
                <a:lnTo>
                  <a:pt x="1444398" y="0"/>
                </a:lnTo>
                <a:lnTo>
                  <a:pt x="1444398" y="890111"/>
                </a:lnTo>
                <a:lnTo>
                  <a:pt x="0" y="89011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16" name="Freeform 16"/>
          <p:cNvSpPr/>
          <p:nvPr/>
        </p:nvSpPr>
        <p:spPr>
          <a:xfrm>
            <a:off x="1667165" y="2101512"/>
            <a:ext cx="1157110" cy="1303786"/>
          </a:xfrm>
          <a:custGeom>
            <a:avLst/>
            <a:gdLst/>
            <a:ahLst/>
            <a:cxnLst/>
            <a:rect l="l" t="t" r="r" b="b"/>
            <a:pathLst>
              <a:path w="1157110" h="1303786">
                <a:moveTo>
                  <a:pt x="0" y="0"/>
                </a:moveTo>
                <a:lnTo>
                  <a:pt x="1157110" y="0"/>
                </a:lnTo>
                <a:lnTo>
                  <a:pt x="1157110" y="1303787"/>
                </a:lnTo>
                <a:lnTo>
                  <a:pt x="0" y="1303787"/>
                </a:lnTo>
                <a:lnTo>
                  <a:pt x="0" y="0"/>
                </a:lnTo>
                <a:close/>
              </a:path>
            </a:pathLst>
          </a:custGeom>
          <a:blipFill>
            <a:blip r:embed="rId25"/>
            <a:stretch>
              <a:fillRect/>
            </a:stretch>
          </a:blipFill>
        </p:spPr>
        <p:txBody>
          <a:bodyPr/>
          <a:lstStyle/>
          <a:p>
            <a:endParaRPr lang="en-GB"/>
          </a:p>
        </p:txBody>
      </p:sp>
      <p:sp>
        <p:nvSpPr>
          <p:cNvPr id="17" name="Freeform 17"/>
          <p:cNvSpPr/>
          <p:nvPr/>
        </p:nvSpPr>
        <p:spPr>
          <a:xfrm>
            <a:off x="479948" y="6651289"/>
            <a:ext cx="3112399" cy="1886892"/>
          </a:xfrm>
          <a:custGeom>
            <a:avLst/>
            <a:gdLst/>
            <a:ahLst/>
            <a:cxnLst/>
            <a:rect l="l" t="t" r="r" b="b"/>
            <a:pathLst>
              <a:path w="3112399" h="1886892">
                <a:moveTo>
                  <a:pt x="0" y="0"/>
                </a:moveTo>
                <a:lnTo>
                  <a:pt x="3112399" y="0"/>
                </a:lnTo>
                <a:lnTo>
                  <a:pt x="3112399" y="1886892"/>
                </a:lnTo>
                <a:lnTo>
                  <a:pt x="0" y="1886892"/>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18" name="Freeform 18"/>
          <p:cNvSpPr/>
          <p:nvPr/>
        </p:nvSpPr>
        <p:spPr>
          <a:xfrm rot="524104">
            <a:off x="5928607" y="3922564"/>
            <a:ext cx="1456051" cy="935513"/>
          </a:xfrm>
          <a:custGeom>
            <a:avLst/>
            <a:gdLst/>
            <a:ahLst/>
            <a:cxnLst/>
            <a:rect l="l" t="t" r="r" b="b"/>
            <a:pathLst>
              <a:path w="1456051" h="935513">
                <a:moveTo>
                  <a:pt x="0" y="0"/>
                </a:moveTo>
                <a:lnTo>
                  <a:pt x="1456051" y="0"/>
                </a:lnTo>
                <a:lnTo>
                  <a:pt x="1456051" y="935513"/>
                </a:lnTo>
                <a:lnTo>
                  <a:pt x="0" y="93551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19" name="TextBox 19"/>
          <p:cNvSpPr txBox="1"/>
          <p:nvPr/>
        </p:nvSpPr>
        <p:spPr>
          <a:xfrm>
            <a:off x="12214954" y="2949875"/>
            <a:ext cx="6073046" cy="5003554"/>
          </a:xfrm>
          <a:prstGeom prst="rect">
            <a:avLst/>
          </a:prstGeom>
        </p:spPr>
        <p:txBody>
          <a:bodyPr lIns="0" tIns="0" rIns="0" bIns="0" rtlCol="0" anchor="t">
            <a:spAutoFit/>
          </a:bodyPr>
          <a:lstStyle/>
          <a:p>
            <a:pPr algn="l">
              <a:lnSpc>
                <a:spcPts val="6663"/>
              </a:lnSpc>
            </a:pPr>
            <a:r>
              <a:rPr lang="en-US" sz="4759">
                <a:solidFill>
                  <a:srgbClr val="000000"/>
                </a:solidFill>
                <a:latin typeface="Lato"/>
                <a:ea typeface="Lato"/>
                <a:cs typeface="Lato"/>
                <a:sym typeface="Lato"/>
              </a:rPr>
              <a:t>Recycling goes to a the material recovery facility.</a:t>
            </a:r>
          </a:p>
          <a:p>
            <a:pPr algn="l">
              <a:lnSpc>
                <a:spcPts val="6663"/>
              </a:lnSpc>
            </a:pPr>
            <a:endParaRPr lang="en-US" sz="4759">
              <a:solidFill>
                <a:srgbClr val="000000"/>
              </a:solidFill>
              <a:latin typeface="Lato"/>
              <a:ea typeface="Lato"/>
              <a:cs typeface="Lato"/>
              <a:sym typeface="Lato"/>
            </a:endParaRPr>
          </a:p>
          <a:p>
            <a:pPr algn="l">
              <a:lnSpc>
                <a:spcPts val="6663"/>
              </a:lnSpc>
            </a:pPr>
            <a:r>
              <a:rPr lang="en-US" sz="4759">
                <a:solidFill>
                  <a:srgbClr val="000000"/>
                </a:solidFill>
                <a:latin typeface="Lato"/>
                <a:ea typeface="Lato"/>
                <a:cs typeface="Lato"/>
                <a:sym typeface="Lato"/>
              </a:rPr>
              <a:t>Rubbish goes to London Energy.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Freeform 4"/>
          <p:cNvSpPr/>
          <p:nvPr/>
        </p:nvSpPr>
        <p:spPr>
          <a:xfrm>
            <a:off x="9538752" y="1873928"/>
            <a:ext cx="8108375" cy="5709000"/>
          </a:xfrm>
          <a:custGeom>
            <a:avLst/>
            <a:gdLst/>
            <a:ahLst/>
            <a:cxnLst/>
            <a:rect l="l" t="t" r="r" b="b"/>
            <a:pathLst>
              <a:path w="8108375" h="5709000">
                <a:moveTo>
                  <a:pt x="0" y="0"/>
                </a:moveTo>
                <a:lnTo>
                  <a:pt x="8108375" y="0"/>
                </a:lnTo>
                <a:lnTo>
                  <a:pt x="8108375" y="5708999"/>
                </a:lnTo>
                <a:lnTo>
                  <a:pt x="0" y="5708999"/>
                </a:lnTo>
                <a:lnTo>
                  <a:pt x="0" y="0"/>
                </a:lnTo>
                <a:close/>
              </a:path>
            </a:pathLst>
          </a:custGeom>
          <a:blipFill>
            <a:blip r:embed="rId5"/>
            <a:stretch>
              <a:fillRect l="-2587" r="-22759" b="-6656"/>
            </a:stretch>
          </a:blipFill>
        </p:spPr>
        <p:txBody>
          <a:bodyPr/>
          <a:lstStyle/>
          <a:p>
            <a:endParaRPr lang="en-GB"/>
          </a:p>
        </p:txBody>
      </p:sp>
      <p:grpSp>
        <p:nvGrpSpPr>
          <p:cNvPr id="5" name="Group 5"/>
          <p:cNvGrpSpPr/>
          <p:nvPr/>
        </p:nvGrpSpPr>
        <p:grpSpPr>
          <a:xfrm>
            <a:off x="228872" y="3784724"/>
            <a:ext cx="4107886" cy="6084157"/>
            <a:chOff x="0" y="0"/>
            <a:chExt cx="5477181" cy="8112210"/>
          </a:xfrm>
        </p:grpSpPr>
        <p:sp>
          <p:nvSpPr>
            <p:cNvPr id="6" name="Freeform 6"/>
            <p:cNvSpPr/>
            <p:nvPr/>
          </p:nvSpPr>
          <p:spPr>
            <a:xfrm>
              <a:off x="0" y="1187038"/>
              <a:ext cx="5477181" cy="6925171"/>
            </a:xfrm>
            <a:custGeom>
              <a:avLst/>
              <a:gdLst/>
              <a:ahLst/>
              <a:cxnLst/>
              <a:rect l="l" t="t" r="r" b="b"/>
              <a:pathLst>
                <a:path w="5477181" h="6925171">
                  <a:moveTo>
                    <a:pt x="0" y="0"/>
                  </a:moveTo>
                  <a:lnTo>
                    <a:pt x="5477181" y="0"/>
                  </a:lnTo>
                  <a:lnTo>
                    <a:pt x="5477181" y="6925172"/>
                  </a:lnTo>
                  <a:lnTo>
                    <a:pt x="0" y="69251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2250501" y="2776390"/>
              <a:ext cx="1998145" cy="1405968"/>
            </a:xfrm>
            <a:custGeom>
              <a:avLst/>
              <a:gdLst/>
              <a:ahLst/>
              <a:cxnLst/>
              <a:rect l="l" t="t" r="r" b="b"/>
              <a:pathLst>
                <a:path w="1998145" h="1405968">
                  <a:moveTo>
                    <a:pt x="0" y="0"/>
                  </a:moveTo>
                  <a:lnTo>
                    <a:pt x="1998146" y="0"/>
                  </a:lnTo>
                  <a:lnTo>
                    <a:pt x="1998146" y="1405968"/>
                  </a:lnTo>
                  <a:lnTo>
                    <a:pt x="0" y="14059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rot="-140674">
              <a:off x="919568" y="85878"/>
              <a:ext cx="4255646" cy="2793251"/>
            </a:xfrm>
            <a:custGeom>
              <a:avLst/>
              <a:gdLst/>
              <a:ahLst/>
              <a:cxnLst/>
              <a:rect l="l" t="t" r="r" b="b"/>
              <a:pathLst>
                <a:path w="4255646" h="2793251">
                  <a:moveTo>
                    <a:pt x="0" y="0"/>
                  </a:moveTo>
                  <a:lnTo>
                    <a:pt x="4255646" y="0"/>
                  </a:lnTo>
                  <a:lnTo>
                    <a:pt x="4255646" y="2793251"/>
                  </a:lnTo>
                  <a:lnTo>
                    <a:pt x="0" y="2793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sp>
        <p:nvSpPr>
          <p:cNvPr id="9" name="Freeform 9"/>
          <p:cNvSpPr/>
          <p:nvPr/>
        </p:nvSpPr>
        <p:spPr>
          <a:xfrm>
            <a:off x="2943456" y="757092"/>
            <a:ext cx="6427036" cy="4884547"/>
          </a:xfrm>
          <a:custGeom>
            <a:avLst/>
            <a:gdLst/>
            <a:ahLst/>
            <a:cxnLst/>
            <a:rect l="l" t="t" r="r" b="b"/>
            <a:pathLst>
              <a:path w="6427036" h="4884547">
                <a:moveTo>
                  <a:pt x="0" y="0"/>
                </a:moveTo>
                <a:lnTo>
                  <a:pt x="6427036" y="0"/>
                </a:lnTo>
                <a:lnTo>
                  <a:pt x="6427036" y="4884547"/>
                </a:lnTo>
                <a:lnTo>
                  <a:pt x="0" y="48845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 name="TextBox 10"/>
          <p:cNvSpPr txBox="1"/>
          <p:nvPr/>
        </p:nvSpPr>
        <p:spPr>
          <a:xfrm>
            <a:off x="3754524" y="1807253"/>
            <a:ext cx="4804901" cy="2270285"/>
          </a:xfrm>
          <a:prstGeom prst="rect">
            <a:avLst/>
          </a:prstGeom>
        </p:spPr>
        <p:txBody>
          <a:bodyPr lIns="0" tIns="0" rIns="0" bIns="0" rtlCol="0" anchor="t">
            <a:spAutoFit/>
          </a:bodyPr>
          <a:lstStyle/>
          <a:p>
            <a:pPr algn="ctr">
              <a:lnSpc>
                <a:spcPts val="4541"/>
              </a:lnSpc>
              <a:spcBef>
                <a:spcPct val="0"/>
              </a:spcBef>
            </a:pPr>
            <a:r>
              <a:rPr lang="en-US" sz="3243">
                <a:solidFill>
                  <a:srgbClr val="000000"/>
                </a:solidFill>
                <a:latin typeface="Lato"/>
                <a:ea typeface="Lato"/>
                <a:cs typeface="Lato"/>
                <a:sym typeface="Lato"/>
              </a:rPr>
              <a:t>Welcome to the Material Recovery Facility (MRF). This is where recycle bins get sorted into materials.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479948" y="5076296"/>
            <a:ext cx="8063405" cy="4535665"/>
          </a:xfrm>
          <a:custGeom>
            <a:avLst/>
            <a:gdLst/>
            <a:ahLst/>
            <a:cxnLst/>
            <a:rect l="l" t="t" r="r" b="b"/>
            <a:pathLst>
              <a:path w="8063405" h="4535665">
                <a:moveTo>
                  <a:pt x="0" y="0"/>
                </a:moveTo>
                <a:lnTo>
                  <a:pt x="8063405" y="0"/>
                </a:lnTo>
                <a:lnTo>
                  <a:pt x="8063405" y="4535666"/>
                </a:lnTo>
                <a:lnTo>
                  <a:pt x="0" y="4535666"/>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479948" y="2008751"/>
            <a:ext cx="16582464" cy="2344174"/>
          </a:xfrm>
          <a:prstGeom prst="rect">
            <a:avLst/>
          </a:prstGeom>
        </p:spPr>
        <p:txBody>
          <a:bodyPr lIns="0" tIns="0" rIns="0" bIns="0" rtlCol="0" anchor="t">
            <a:spAutoFit/>
          </a:bodyPr>
          <a:lstStyle/>
          <a:p>
            <a:pPr algn="l">
              <a:lnSpc>
                <a:spcPts val="6243"/>
              </a:lnSpc>
            </a:pPr>
            <a:r>
              <a:rPr lang="en-US" sz="4459">
                <a:solidFill>
                  <a:srgbClr val="000000"/>
                </a:solidFill>
                <a:latin typeface="Lato"/>
                <a:ea typeface="Lato"/>
                <a:cs typeface="Lato"/>
                <a:sym typeface="Lato"/>
              </a:rPr>
              <a:t>Recycling bags are tipped onto a conveyor belt. </a:t>
            </a:r>
          </a:p>
          <a:p>
            <a:pPr algn="l">
              <a:lnSpc>
                <a:spcPts val="6243"/>
              </a:lnSpc>
            </a:pPr>
            <a:r>
              <a:rPr lang="en-US" sz="4459">
                <a:solidFill>
                  <a:srgbClr val="000000"/>
                </a:solidFill>
                <a:latin typeface="Lato"/>
                <a:ea typeface="Lato"/>
                <a:cs typeface="Lato"/>
                <a:sym typeface="Lato"/>
              </a:rPr>
              <a:t>Anything that is dirty or cannot be recycled is removed.</a:t>
            </a:r>
          </a:p>
          <a:p>
            <a:pPr algn="l">
              <a:lnSpc>
                <a:spcPts val="6243"/>
              </a:lnSpc>
            </a:pPr>
            <a:r>
              <a:rPr lang="en-US" sz="4459">
                <a:solidFill>
                  <a:srgbClr val="000000"/>
                </a:solidFill>
                <a:latin typeface="Lato"/>
                <a:ea typeface="Lato"/>
                <a:cs typeface="Lato"/>
                <a:sym typeface="Lato"/>
              </a:rPr>
              <a:t>This is done by people called ‘Recycling Operatives’</a:t>
            </a:r>
          </a:p>
        </p:txBody>
      </p:sp>
      <p:sp>
        <p:nvSpPr>
          <p:cNvPr id="5" name="Freeform 5"/>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5"/>
            <a:stretch>
              <a:fillRect/>
            </a:stretch>
          </a:blipFill>
        </p:spPr>
        <p:txBody>
          <a:bodyPr/>
          <a:lstStyle/>
          <a:p>
            <a:endParaRPr lang="en-GB"/>
          </a:p>
        </p:txBody>
      </p:sp>
      <p:sp>
        <p:nvSpPr>
          <p:cNvPr id="6" name="Freeform 6"/>
          <p:cNvSpPr/>
          <p:nvPr/>
        </p:nvSpPr>
        <p:spPr>
          <a:xfrm>
            <a:off x="9079029" y="5076296"/>
            <a:ext cx="4491082" cy="4491082"/>
          </a:xfrm>
          <a:custGeom>
            <a:avLst/>
            <a:gdLst/>
            <a:ahLst/>
            <a:cxnLst/>
            <a:rect l="l" t="t" r="r" b="b"/>
            <a:pathLst>
              <a:path w="4491082" h="4491082">
                <a:moveTo>
                  <a:pt x="0" y="0"/>
                </a:moveTo>
                <a:lnTo>
                  <a:pt x="4491082" y="0"/>
                </a:lnTo>
                <a:lnTo>
                  <a:pt x="4491082" y="4491082"/>
                </a:lnTo>
                <a:lnTo>
                  <a:pt x="0" y="4491082"/>
                </a:lnTo>
                <a:lnTo>
                  <a:pt x="0" y="0"/>
                </a:lnTo>
                <a:close/>
              </a:path>
            </a:pathLst>
          </a:custGeom>
          <a:blipFill>
            <a:blip r:embed="rId6"/>
            <a:stretch>
              <a:fillRect l="-28536" r="-21557"/>
            </a:stretch>
          </a:blipFill>
        </p:spPr>
        <p:txBody>
          <a:bodyPr/>
          <a:lstStyle/>
          <a:p>
            <a:endParaRPr lang="en-GB"/>
          </a:p>
        </p:txBody>
      </p:sp>
      <p:sp>
        <p:nvSpPr>
          <p:cNvPr id="7" name="TextBox 7"/>
          <p:cNvSpPr txBox="1"/>
          <p:nvPr/>
        </p:nvSpPr>
        <p:spPr>
          <a:xfrm>
            <a:off x="1938006" y="146850"/>
            <a:ext cx="16747829" cy="1177072"/>
          </a:xfrm>
          <a:prstGeom prst="rect">
            <a:avLst/>
          </a:prstGeom>
        </p:spPr>
        <p:txBody>
          <a:bodyPr lIns="0" tIns="0" rIns="0" bIns="0" rtlCol="0" anchor="t">
            <a:spAutoFit/>
          </a:bodyPr>
          <a:lstStyle/>
          <a:p>
            <a:pPr algn="l">
              <a:lnSpc>
                <a:spcPts val="9671"/>
              </a:lnSpc>
            </a:pPr>
            <a:r>
              <a:rPr lang="en-US" sz="6908">
                <a:solidFill>
                  <a:srgbClr val="2C291C"/>
                </a:solidFill>
                <a:latin typeface="Lato"/>
                <a:ea typeface="Lato"/>
                <a:cs typeface="Lato"/>
                <a:sym typeface="Lato"/>
              </a:rPr>
              <a:t>Step 1</a:t>
            </a:r>
          </a:p>
        </p:txBody>
      </p:sp>
      <p:sp>
        <p:nvSpPr>
          <p:cNvPr id="8" name="Freeform 8"/>
          <p:cNvSpPr/>
          <p:nvPr/>
        </p:nvSpPr>
        <p:spPr>
          <a:xfrm>
            <a:off x="479948" y="256052"/>
            <a:ext cx="1147793" cy="1401884"/>
          </a:xfrm>
          <a:custGeom>
            <a:avLst/>
            <a:gdLst/>
            <a:ahLst/>
            <a:cxnLst/>
            <a:rect l="l" t="t" r="r" b="b"/>
            <a:pathLst>
              <a:path w="1147793" h="1401884">
                <a:moveTo>
                  <a:pt x="0" y="0"/>
                </a:moveTo>
                <a:lnTo>
                  <a:pt x="1147793" y="0"/>
                </a:lnTo>
                <a:lnTo>
                  <a:pt x="1147793" y="1401884"/>
                </a:lnTo>
                <a:lnTo>
                  <a:pt x="0" y="1401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479948" y="5076296"/>
            <a:ext cx="8063405" cy="4535665"/>
          </a:xfrm>
          <a:custGeom>
            <a:avLst/>
            <a:gdLst/>
            <a:ahLst/>
            <a:cxnLst/>
            <a:rect l="l" t="t" r="r" b="b"/>
            <a:pathLst>
              <a:path w="8063405" h="4535665">
                <a:moveTo>
                  <a:pt x="0" y="0"/>
                </a:moveTo>
                <a:lnTo>
                  <a:pt x="8063405" y="0"/>
                </a:lnTo>
                <a:lnTo>
                  <a:pt x="8063405" y="4535666"/>
                </a:lnTo>
                <a:lnTo>
                  <a:pt x="0" y="4535666"/>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479948" y="2252755"/>
            <a:ext cx="16582464" cy="3134749"/>
          </a:xfrm>
          <a:prstGeom prst="rect">
            <a:avLst/>
          </a:prstGeom>
        </p:spPr>
        <p:txBody>
          <a:bodyPr lIns="0" tIns="0" rIns="0" bIns="0" rtlCol="0" anchor="t">
            <a:spAutoFit/>
          </a:bodyPr>
          <a:lstStyle/>
          <a:p>
            <a:pPr algn="l">
              <a:lnSpc>
                <a:spcPts val="6243"/>
              </a:lnSpc>
            </a:pPr>
            <a:r>
              <a:rPr lang="en-US" sz="4459">
                <a:solidFill>
                  <a:srgbClr val="000000"/>
                </a:solidFill>
                <a:latin typeface="Lato"/>
                <a:ea typeface="Lato"/>
                <a:cs typeface="Lato"/>
                <a:sym typeface="Lato"/>
              </a:rPr>
              <a:t>Recycling bags are tipped onto a ___________. </a:t>
            </a:r>
          </a:p>
          <a:p>
            <a:pPr algn="l">
              <a:lnSpc>
                <a:spcPts val="6243"/>
              </a:lnSpc>
            </a:pPr>
            <a:r>
              <a:rPr lang="en-US" sz="4459">
                <a:solidFill>
                  <a:srgbClr val="000000"/>
                </a:solidFill>
                <a:latin typeface="Lato"/>
                <a:ea typeface="Lato"/>
                <a:cs typeface="Lato"/>
                <a:sym typeface="Lato"/>
              </a:rPr>
              <a:t>Anything that is ___________ or cannot be ___________ is removed.</a:t>
            </a:r>
          </a:p>
          <a:p>
            <a:pPr algn="l">
              <a:lnSpc>
                <a:spcPts val="6243"/>
              </a:lnSpc>
            </a:pPr>
            <a:r>
              <a:rPr lang="en-US" sz="4459">
                <a:solidFill>
                  <a:srgbClr val="000000"/>
                </a:solidFill>
                <a:latin typeface="Lato"/>
                <a:ea typeface="Lato"/>
                <a:cs typeface="Lato"/>
                <a:sym typeface="Lato"/>
              </a:rPr>
              <a:t>This is done by people called ‘___________   ___________’</a:t>
            </a:r>
          </a:p>
          <a:p>
            <a:pPr algn="l">
              <a:lnSpc>
                <a:spcPts val="6243"/>
              </a:lnSpc>
            </a:pPr>
            <a:endParaRPr lang="en-US" sz="4459">
              <a:solidFill>
                <a:srgbClr val="000000"/>
              </a:solidFill>
              <a:latin typeface="Lato"/>
              <a:ea typeface="Lato"/>
              <a:cs typeface="Lato"/>
              <a:sym typeface="Lato"/>
            </a:endParaRPr>
          </a:p>
        </p:txBody>
      </p:sp>
      <p:sp>
        <p:nvSpPr>
          <p:cNvPr id="5" name="Freeform 5"/>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5"/>
            <a:stretch>
              <a:fillRect/>
            </a:stretch>
          </a:blipFill>
        </p:spPr>
        <p:txBody>
          <a:bodyPr/>
          <a:lstStyle/>
          <a:p>
            <a:endParaRPr lang="en-GB"/>
          </a:p>
        </p:txBody>
      </p:sp>
      <p:sp>
        <p:nvSpPr>
          <p:cNvPr id="6" name="Freeform 6"/>
          <p:cNvSpPr/>
          <p:nvPr/>
        </p:nvSpPr>
        <p:spPr>
          <a:xfrm>
            <a:off x="9079029" y="5076296"/>
            <a:ext cx="4491082" cy="4491082"/>
          </a:xfrm>
          <a:custGeom>
            <a:avLst/>
            <a:gdLst/>
            <a:ahLst/>
            <a:cxnLst/>
            <a:rect l="l" t="t" r="r" b="b"/>
            <a:pathLst>
              <a:path w="4491082" h="4491082">
                <a:moveTo>
                  <a:pt x="0" y="0"/>
                </a:moveTo>
                <a:lnTo>
                  <a:pt x="4491082" y="0"/>
                </a:lnTo>
                <a:lnTo>
                  <a:pt x="4491082" y="4491082"/>
                </a:lnTo>
                <a:lnTo>
                  <a:pt x="0" y="4491082"/>
                </a:lnTo>
                <a:lnTo>
                  <a:pt x="0" y="0"/>
                </a:lnTo>
                <a:close/>
              </a:path>
            </a:pathLst>
          </a:custGeom>
          <a:blipFill>
            <a:blip r:embed="rId6"/>
            <a:stretch>
              <a:fillRect l="-28536" r="-21557"/>
            </a:stretch>
          </a:blipFill>
        </p:spPr>
        <p:txBody>
          <a:bodyPr/>
          <a:lstStyle/>
          <a:p>
            <a:endParaRPr lang="en-GB"/>
          </a:p>
        </p:txBody>
      </p:sp>
      <p:sp>
        <p:nvSpPr>
          <p:cNvPr id="7" name="TextBox 7"/>
          <p:cNvSpPr txBox="1"/>
          <p:nvPr/>
        </p:nvSpPr>
        <p:spPr>
          <a:xfrm>
            <a:off x="1938006" y="146850"/>
            <a:ext cx="16747829" cy="1177072"/>
          </a:xfrm>
          <a:prstGeom prst="rect">
            <a:avLst/>
          </a:prstGeom>
        </p:spPr>
        <p:txBody>
          <a:bodyPr lIns="0" tIns="0" rIns="0" bIns="0" rtlCol="0" anchor="t">
            <a:spAutoFit/>
          </a:bodyPr>
          <a:lstStyle/>
          <a:p>
            <a:pPr algn="l">
              <a:lnSpc>
                <a:spcPts val="9671"/>
              </a:lnSpc>
            </a:pPr>
            <a:r>
              <a:rPr lang="en-US" sz="6908">
                <a:solidFill>
                  <a:srgbClr val="2C291C"/>
                </a:solidFill>
                <a:latin typeface="Lato"/>
                <a:ea typeface="Lato"/>
                <a:cs typeface="Lato"/>
                <a:sym typeface="Lato"/>
              </a:rPr>
              <a:t>Step 1</a:t>
            </a:r>
          </a:p>
        </p:txBody>
      </p:sp>
      <p:sp>
        <p:nvSpPr>
          <p:cNvPr id="8" name="Freeform 8"/>
          <p:cNvSpPr/>
          <p:nvPr/>
        </p:nvSpPr>
        <p:spPr>
          <a:xfrm>
            <a:off x="315159" y="277604"/>
            <a:ext cx="1427083" cy="1502192"/>
          </a:xfrm>
          <a:custGeom>
            <a:avLst/>
            <a:gdLst/>
            <a:ahLst/>
            <a:cxnLst/>
            <a:rect l="l" t="t" r="r" b="b"/>
            <a:pathLst>
              <a:path w="1427083" h="1502192">
                <a:moveTo>
                  <a:pt x="0" y="0"/>
                </a:moveTo>
                <a:lnTo>
                  <a:pt x="1427082" y="0"/>
                </a:lnTo>
                <a:lnTo>
                  <a:pt x="1427082" y="1502192"/>
                </a:lnTo>
                <a:lnTo>
                  <a:pt x="0" y="15021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1755074" y="3527053"/>
            <a:ext cx="4107886" cy="6084157"/>
            <a:chOff x="0" y="0"/>
            <a:chExt cx="5477181" cy="8112210"/>
          </a:xfrm>
        </p:grpSpPr>
        <p:sp>
          <p:nvSpPr>
            <p:cNvPr id="5" name="Freeform 5"/>
            <p:cNvSpPr/>
            <p:nvPr/>
          </p:nvSpPr>
          <p:spPr>
            <a:xfrm>
              <a:off x="0" y="1187038"/>
              <a:ext cx="5477181" cy="6925171"/>
            </a:xfrm>
            <a:custGeom>
              <a:avLst/>
              <a:gdLst/>
              <a:ahLst/>
              <a:cxnLst/>
              <a:rect l="l" t="t" r="r" b="b"/>
              <a:pathLst>
                <a:path w="5477181" h="6925171">
                  <a:moveTo>
                    <a:pt x="0" y="0"/>
                  </a:moveTo>
                  <a:lnTo>
                    <a:pt x="5477181" y="0"/>
                  </a:lnTo>
                  <a:lnTo>
                    <a:pt x="5477181" y="6925172"/>
                  </a:lnTo>
                  <a:lnTo>
                    <a:pt x="0" y="69251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2250501" y="2776390"/>
              <a:ext cx="1998145" cy="1405968"/>
            </a:xfrm>
            <a:custGeom>
              <a:avLst/>
              <a:gdLst/>
              <a:ahLst/>
              <a:cxnLst/>
              <a:rect l="l" t="t" r="r" b="b"/>
              <a:pathLst>
                <a:path w="1998145" h="1405968">
                  <a:moveTo>
                    <a:pt x="0" y="0"/>
                  </a:moveTo>
                  <a:lnTo>
                    <a:pt x="1998146" y="0"/>
                  </a:lnTo>
                  <a:lnTo>
                    <a:pt x="1998146" y="1405968"/>
                  </a:lnTo>
                  <a:lnTo>
                    <a:pt x="0" y="14059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rot="-140674">
              <a:off x="919568" y="85878"/>
              <a:ext cx="4255646" cy="2793251"/>
            </a:xfrm>
            <a:custGeom>
              <a:avLst/>
              <a:gdLst/>
              <a:ahLst/>
              <a:cxnLst/>
              <a:rect l="l" t="t" r="r" b="b"/>
              <a:pathLst>
                <a:path w="4255646" h="2793251">
                  <a:moveTo>
                    <a:pt x="0" y="0"/>
                  </a:moveTo>
                  <a:lnTo>
                    <a:pt x="4255646" y="0"/>
                  </a:lnTo>
                  <a:lnTo>
                    <a:pt x="4255646" y="2793251"/>
                  </a:lnTo>
                  <a:lnTo>
                    <a:pt x="0" y="2793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sp>
        <p:nvSpPr>
          <p:cNvPr id="8" name="Freeform 8"/>
          <p:cNvSpPr/>
          <p:nvPr/>
        </p:nvSpPr>
        <p:spPr>
          <a:xfrm>
            <a:off x="5044462" y="372994"/>
            <a:ext cx="8813674" cy="6698392"/>
          </a:xfrm>
          <a:custGeom>
            <a:avLst/>
            <a:gdLst/>
            <a:ahLst/>
            <a:cxnLst/>
            <a:rect l="l" t="t" r="r" b="b"/>
            <a:pathLst>
              <a:path w="8813674" h="6698392">
                <a:moveTo>
                  <a:pt x="0" y="0"/>
                </a:moveTo>
                <a:lnTo>
                  <a:pt x="8813674" y="0"/>
                </a:lnTo>
                <a:lnTo>
                  <a:pt x="8813674" y="6698393"/>
                </a:lnTo>
                <a:lnTo>
                  <a:pt x="0" y="66983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 name="TextBox 9"/>
          <p:cNvSpPr txBox="1"/>
          <p:nvPr/>
        </p:nvSpPr>
        <p:spPr>
          <a:xfrm>
            <a:off x="6561238" y="1521529"/>
            <a:ext cx="5780123" cy="3925324"/>
          </a:xfrm>
          <a:prstGeom prst="rect">
            <a:avLst/>
          </a:prstGeom>
        </p:spPr>
        <p:txBody>
          <a:bodyPr lIns="0" tIns="0" rIns="0" bIns="0" rtlCol="0" anchor="t">
            <a:spAutoFit/>
          </a:bodyPr>
          <a:lstStyle/>
          <a:p>
            <a:pPr algn="ctr">
              <a:lnSpc>
                <a:spcPts val="6243"/>
              </a:lnSpc>
            </a:pPr>
            <a:r>
              <a:rPr lang="en-US" sz="4459">
                <a:solidFill>
                  <a:srgbClr val="000000"/>
                </a:solidFill>
                <a:latin typeface="Lato"/>
                <a:ea typeface="Lato"/>
                <a:cs typeface="Lato"/>
                <a:sym typeface="Lato"/>
              </a:rPr>
              <a:t>Next, different types of machines use some amazing science to help sort the materials! Let’s take a look!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Freeform 4"/>
          <p:cNvSpPr/>
          <p:nvPr/>
        </p:nvSpPr>
        <p:spPr>
          <a:xfrm>
            <a:off x="479948" y="256052"/>
            <a:ext cx="1147793" cy="1401884"/>
          </a:xfrm>
          <a:custGeom>
            <a:avLst/>
            <a:gdLst/>
            <a:ahLst/>
            <a:cxnLst/>
            <a:rect l="l" t="t" r="r" b="b"/>
            <a:pathLst>
              <a:path w="1147793" h="1401884">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1938006" y="4754406"/>
            <a:ext cx="7718677" cy="4568501"/>
          </a:xfrm>
          <a:custGeom>
            <a:avLst/>
            <a:gdLst/>
            <a:ahLst/>
            <a:cxnLst/>
            <a:rect l="l" t="t" r="r" b="b"/>
            <a:pathLst>
              <a:path w="7718677" h="4568501">
                <a:moveTo>
                  <a:pt x="0" y="0"/>
                </a:moveTo>
                <a:lnTo>
                  <a:pt x="7718677" y="0"/>
                </a:lnTo>
                <a:lnTo>
                  <a:pt x="7718677" y="4568502"/>
                </a:lnTo>
                <a:lnTo>
                  <a:pt x="0" y="4568502"/>
                </a:lnTo>
                <a:lnTo>
                  <a:pt x="0" y="0"/>
                </a:lnTo>
                <a:close/>
              </a:path>
            </a:pathLst>
          </a:custGeom>
          <a:blipFill>
            <a:blip r:embed="rId7"/>
            <a:stretch>
              <a:fillRect/>
            </a:stretch>
          </a:blipFill>
        </p:spPr>
        <p:txBody>
          <a:bodyPr/>
          <a:lstStyle/>
          <a:p>
            <a:endParaRPr lang="en-GB"/>
          </a:p>
        </p:txBody>
      </p:sp>
      <p:sp>
        <p:nvSpPr>
          <p:cNvPr id="6" name="TextBox 6"/>
          <p:cNvSpPr txBox="1"/>
          <p:nvPr/>
        </p:nvSpPr>
        <p:spPr>
          <a:xfrm>
            <a:off x="1938006" y="2456316"/>
            <a:ext cx="14587303" cy="1553599"/>
          </a:xfrm>
          <a:prstGeom prst="rect">
            <a:avLst/>
          </a:prstGeom>
        </p:spPr>
        <p:txBody>
          <a:bodyPr lIns="0" tIns="0" rIns="0" bIns="0" rtlCol="0" anchor="t">
            <a:spAutoFit/>
          </a:bodyPr>
          <a:lstStyle/>
          <a:p>
            <a:pPr algn="l">
              <a:lnSpc>
                <a:spcPts val="6243"/>
              </a:lnSpc>
            </a:pPr>
            <a:r>
              <a:rPr lang="en-US" sz="4459">
                <a:solidFill>
                  <a:srgbClr val="000000"/>
                </a:solidFill>
                <a:latin typeface="Lato"/>
                <a:ea typeface="Lato"/>
                <a:cs typeface="Lato"/>
                <a:sym typeface="Lato"/>
              </a:rPr>
              <a:t>Cardboard is large and light. Smaller items like tins and glass fall through gaps but cardboard stays on top. </a:t>
            </a:r>
          </a:p>
        </p:txBody>
      </p:sp>
      <p:sp>
        <p:nvSpPr>
          <p:cNvPr id="7" name="TextBox 7"/>
          <p:cNvSpPr txBox="1"/>
          <p:nvPr/>
        </p:nvSpPr>
        <p:spPr>
          <a:xfrm>
            <a:off x="1938006" y="404025"/>
            <a:ext cx="16747829" cy="1638126"/>
          </a:xfrm>
          <a:prstGeom prst="rect">
            <a:avLst/>
          </a:prstGeom>
        </p:spPr>
        <p:txBody>
          <a:bodyPr lIns="0" tIns="0" rIns="0" bIns="0" rtlCol="0" anchor="t">
            <a:spAutoFit/>
          </a:bodyPr>
          <a:lstStyle/>
          <a:p>
            <a:pPr algn="l">
              <a:lnSpc>
                <a:spcPts val="6977"/>
              </a:lnSpc>
            </a:pPr>
            <a:r>
              <a:rPr lang="en-US" sz="6908">
                <a:solidFill>
                  <a:srgbClr val="2C291C"/>
                </a:solidFill>
                <a:latin typeface="Lato"/>
                <a:ea typeface="Lato"/>
                <a:cs typeface="Lato"/>
                <a:sym typeface="Lato"/>
              </a:rPr>
              <a:t>Step 2</a:t>
            </a:r>
          </a:p>
          <a:p>
            <a:pPr algn="l">
              <a:lnSpc>
                <a:spcPts val="5765"/>
              </a:lnSpc>
            </a:pPr>
            <a:r>
              <a:rPr lang="en-US" sz="5708">
                <a:solidFill>
                  <a:srgbClr val="2C291C"/>
                </a:solidFill>
                <a:latin typeface="Lato"/>
                <a:ea typeface="Lato"/>
                <a:cs typeface="Lato"/>
                <a:sym typeface="Lato"/>
              </a:rPr>
              <a:t>Cardboard and paper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447520" y="1643891"/>
            <a:ext cx="14708939" cy="1616491"/>
          </a:xfrm>
          <a:prstGeom prst="rect">
            <a:avLst/>
          </a:prstGeom>
        </p:spPr>
        <p:txBody>
          <a:bodyPr lIns="0" tIns="0" rIns="0" bIns="0" rtlCol="0" anchor="t">
            <a:spAutoFit/>
          </a:bodyPr>
          <a:lstStyle/>
          <a:p>
            <a:pPr algn="l">
              <a:lnSpc>
                <a:spcPts val="6452"/>
              </a:lnSpc>
            </a:pPr>
            <a:r>
              <a:rPr lang="en-US" sz="4608" b="1">
                <a:solidFill>
                  <a:srgbClr val="31401C"/>
                </a:solidFill>
                <a:latin typeface="Lato Bold"/>
                <a:ea typeface="Lato Bold"/>
                <a:cs typeface="Lato Bold"/>
                <a:sym typeface="Lato Bold"/>
              </a:rPr>
              <a:t>LO: To understand and explain how some materials are recycled</a:t>
            </a:r>
          </a:p>
        </p:txBody>
      </p:sp>
      <p:sp>
        <p:nvSpPr>
          <p:cNvPr id="4" name="TextBox 4"/>
          <p:cNvSpPr txBox="1"/>
          <p:nvPr/>
        </p:nvSpPr>
        <p:spPr>
          <a:xfrm>
            <a:off x="1244511" y="4193603"/>
            <a:ext cx="14591180" cy="3786507"/>
          </a:xfrm>
          <a:prstGeom prst="rect">
            <a:avLst/>
          </a:prstGeom>
        </p:spPr>
        <p:txBody>
          <a:bodyPr lIns="0" tIns="0" rIns="0" bIns="0" rtlCol="0" anchor="t">
            <a:spAutoFit/>
          </a:bodyPr>
          <a:lstStyle/>
          <a:p>
            <a:pPr marL="928353" lvl="1" indent="-464177" algn="just">
              <a:lnSpc>
                <a:spcPts val="6019"/>
              </a:lnSpc>
              <a:buFont typeface="Arial"/>
              <a:buChar char="•"/>
            </a:pPr>
            <a:r>
              <a:rPr lang="en-US" sz="4299">
                <a:solidFill>
                  <a:srgbClr val="31401C"/>
                </a:solidFill>
                <a:latin typeface="Lato"/>
                <a:ea typeface="Lato"/>
                <a:cs typeface="Lato"/>
                <a:sym typeface="Lato"/>
              </a:rPr>
              <a:t>I can explain why recycling is important. </a:t>
            </a:r>
          </a:p>
          <a:p>
            <a:pPr marL="928353" lvl="1" indent="-464177" algn="just">
              <a:lnSpc>
                <a:spcPts val="6019"/>
              </a:lnSpc>
              <a:buFont typeface="Arial"/>
              <a:buChar char="•"/>
            </a:pPr>
            <a:r>
              <a:rPr lang="en-US" sz="4299">
                <a:solidFill>
                  <a:srgbClr val="31401C"/>
                </a:solidFill>
                <a:latin typeface="Lato"/>
                <a:ea typeface="Lato"/>
                <a:cs typeface="Lato"/>
                <a:sym typeface="Lato"/>
              </a:rPr>
              <a:t>I know how materials are sorted at the material recovery facility. </a:t>
            </a:r>
          </a:p>
          <a:p>
            <a:pPr marL="928353" lvl="1" indent="-464177" algn="just">
              <a:lnSpc>
                <a:spcPts val="6019"/>
              </a:lnSpc>
              <a:buFont typeface="Arial"/>
              <a:buChar char="•"/>
            </a:pPr>
            <a:r>
              <a:rPr lang="en-US" sz="4299">
                <a:solidFill>
                  <a:srgbClr val="31401C"/>
                </a:solidFill>
                <a:latin typeface="Lato"/>
                <a:ea typeface="Lato"/>
                <a:cs typeface="Lato"/>
                <a:sym typeface="Lato"/>
              </a:rPr>
              <a:t>I can explain how plastic, paper and metal are recycled.</a:t>
            </a:r>
          </a:p>
          <a:p>
            <a:pPr algn="just">
              <a:lnSpc>
                <a:spcPts val="6019"/>
              </a:lnSpc>
            </a:pPr>
            <a:endParaRPr lang="en-US" sz="4299">
              <a:solidFill>
                <a:srgbClr val="31401C"/>
              </a:solidFill>
              <a:latin typeface="Lato"/>
              <a:ea typeface="Lato"/>
              <a:cs typeface="Lato"/>
              <a:sym typeface="Lato"/>
            </a:endParaRPr>
          </a:p>
        </p:txBody>
      </p:sp>
      <p:sp>
        <p:nvSpPr>
          <p:cNvPr id="5" name="Freeform 5"/>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Freeform 4"/>
          <p:cNvSpPr/>
          <p:nvPr/>
        </p:nvSpPr>
        <p:spPr>
          <a:xfrm>
            <a:off x="479948" y="256052"/>
            <a:ext cx="1147793" cy="1401884"/>
          </a:xfrm>
          <a:custGeom>
            <a:avLst/>
            <a:gdLst/>
            <a:ahLst/>
            <a:cxnLst/>
            <a:rect l="l" t="t" r="r" b="b"/>
            <a:pathLst>
              <a:path w="1147793" h="1401884">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1462307" y="5106235"/>
            <a:ext cx="7815474" cy="3670699"/>
          </a:xfrm>
          <a:custGeom>
            <a:avLst/>
            <a:gdLst/>
            <a:ahLst/>
            <a:cxnLst/>
            <a:rect l="l" t="t" r="r" b="b"/>
            <a:pathLst>
              <a:path w="7815474" h="3670699">
                <a:moveTo>
                  <a:pt x="0" y="0"/>
                </a:moveTo>
                <a:lnTo>
                  <a:pt x="7815474" y="0"/>
                </a:lnTo>
                <a:lnTo>
                  <a:pt x="7815474" y="3670699"/>
                </a:lnTo>
                <a:lnTo>
                  <a:pt x="0" y="3670699"/>
                </a:lnTo>
                <a:lnTo>
                  <a:pt x="0" y="0"/>
                </a:lnTo>
                <a:close/>
              </a:path>
            </a:pathLst>
          </a:custGeom>
          <a:blipFill>
            <a:blip r:embed="rId7"/>
            <a:stretch>
              <a:fillRect/>
            </a:stretch>
          </a:blipFill>
        </p:spPr>
        <p:txBody>
          <a:bodyPr/>
          <a:lstStyle/>
          <a:p>
            <a:endParaRPr lang="en-GB"/>
          </a:p>
        </p:txBody>
      </p:sp>
      <p:sp>
        <p:nvSpPr>
          <p:cNvPr id="6" name="Freeform 6"/>
          <p:cNvSpPr/>
          <p:nvPr/>
        </p:nvSpPr>
        <p:spPr>
          <a:xfrm>
            <a:off x="8743960" y="4313799"/>
            <a:ext cx="6763820" cy="4481031"/>
          </a:xfrm>
          <a:custGeom>
            <a:avLst/>
            <a:gdLst/>
            <a:ahLst/>
            <a:cxnLst/>
            <a:rect l="l" t="t" r="r" b="b"/>
            <a:pathLst>
              <a:path w="6763820" h="4481031">
                <a:moveTo>
                  <a:pt x="0" y="0"/>
                </a:moveTo>
                <a:lnTo>
                  <a:pt x="6763820" y="0"/>
                </a:lnTo>
                <a:lnTo>
                  <a:pt x="6763820" y="4481031"/>
                </a:lnTo>
                <a:lnTo>
                  <a:pt x="0" y="4481031"/>
                </a:lnTo>
                <a:lnTo>
                  <a:pt x="0" y="0"/>
                </a:lnTo>
                <a:close/>
              </a:path>
            </a:pathLst>
          </a:custGeom>
          <a:blipFill>
            <a:blip r:embed="rId8"/>
            <a:stretch>
              <a:fillRect/>
            </a:stretch>
          </a:blipFill>
        </p:spPr>
        <p:txBody>
          <a:bodyPr/>
          <a:lstStyle/>
          <a:p>
            <a:endParaRPr lang="en-GB"/>
          </a:p>
        </p:txBody>
      </p:sp>
      <p:sp>
        <p:nvSpPr>
          <p:cNvPr id="7" name="Freeform 7"/>
          <p:cNvSpPr/>
          <p:nvPr/>
        </p:nvSpPr>
        <p:spPr>
          <a:xfrm>
            <a:off x="12125870" y="4058475"/>
            <a:ext cx="3842845" cy="2560296"/>
          </a:xfrm>
          <a:custGeom>
            <a:avLst/>
            <a:gdLst/>
            <a:ahLst/>
            <a:cxnLst/>
            <a:rect l="l" t="t" r="r" b="b"/>
            <a:pathLst>
              <a:path w="3842845" h="2560296">
                <a:moveTo>
                  <a:pt x="0" y="0"/>
                </a:moveTo>
                <a:lnTo>
                  <a:pt x="3842845" y="0"/>
                </a:lnTo>
                <a:lnTo>
                  <a:pt x="3842845" y="2560296"/>
                </a:lnTo>
                <a:lnTo>
                  <a:pt x="0" y="2560296"/>
                </a:lnTo>
                <a:lnTo>
                  <a:pt x="0" y="0"/>
                </a:lnTo>
                <a:close/>
              </a:path>
            </a:pathLst>
          </a:custGeom>
          <a:blipFill>
            <a:blip r:embed="rId9"/>
            <a:stretch>
              <a:fillRect/>
            </a:stretch>
          </a:blipFill>
        </p:spPr>
        <p:txBody>
          <a:bodyPr/>
          <a:lstStyle/>
          <a:p>
            <a:endParaRPr lang="en-GB"/>
          </a:p>
        </p:txBody>
      </p:sp>
      <p:sp>
        <p:nvSpPr>
          <p:cNvPr id="8" name="Freeform 8"/>
          <p:cNvSpPr/>
          <p:nvPr/>
        </p:nvSpPr>
        <p:spPr>
          <a:xfrm>
            <a:off x="11817736" y="6149149"/>
            <a:ext cx="4048943" cy="2692547"/>
          </a:xfrm>
          <a:custGeom>
            <a:avLst/>
            <a:gdLst/>
            <a:ahLst/>
            <a:cxnLst/>
            <a:rect l="l" t="t" r="r" b="b"/>
            <a:pathLst>
              <a:path w="4048943" h="2692547">
                <a:moveTo>
                  <a:pt x="0" y="0"/>
                </a:moveTo>
                <a:lnTo>
                  <a:pt x="4048942" y="0"/>
                </a:lnTo>
                <a:lnTo>
                  <a:pt x="4048942" y="2692546"/>
                </a:lnTo>
                <a:lnTo>
                  <a:pt x="0" y="2692546"/>
                </a:lnTo>
                <a:lnTo>
                  <a:pt x="0" y="0"/>
                </a:lnTo>
                <a:close/>
              </a:path>
            </a:pathLst>
          </a:custGeom>
          <a:blipFill>
            <a:blip r:embed="rId10"/>
            <a:stretch>
              <a:fillRect/>
            </a:stretch>
          </a:blipFill>
        </p:spPr>
        <p:txBody>
          <a:bodyPr/>
          <a:lstStyle/>
          <a:p>
            <a:endParaRPr lang="en-GB"/>
          </a:p>
        </p:txBody>
      </p:sp>
      <p:sp>
        <p:nvSpPr>
          <p:cNvPr id="9" name="TextBox 9"/>
          <p:cNvSpPr txBox="1"/>
          <p:nvPr/>
        </p:nvSpPr>
        <p:spPr>
          <a:xfrm>
            <a:off x="1269851" y="2504876"/>
            <a:ext cx="16582464" cy="1553599"/>
          </a:xfrm>
          <a:prstGeom prst="rect">
            <a:avLst/>
          </a:prstGeom>
        </p:spPr>
        <p:txBody>
          <a:bodyPr lIns="0" tIns="0" rIns="0" bIns="0" rtlCol="0" anchor="t">
            <a:spAutoFit/>
          </a:bodyPr>
          <a:lstStyle/>
          <a:p>
            <a:pPr algn="l">
              <a:lnSpc>
                <a:spcPts val="6243"/>
              </a:lnSpc>
            </a:pPr>
            <a:r>
              <a:rPr lang="en-US" sz="4459">
                <a:solidFill>
                  <a:srgbClr val="000000"/>
                </a:solidFill>
                <a:latin typeface="Lato"/>
                <a:ea typeface="Lato"/>
                <a:cs typeface="Lato"/>
                <a:sym typeface="Lato"/>
              </a:rPr>
              <a:t>A magnet pulls out metals as recyclables move along the conveyor. Anything metal sticks to the magnet and is removed.</a:t>
            </a:r>
          </a:p>
        </p:txBody>
      </p:sp>
      <p:sp>
        <p:nvSpPr>
          <p:cNvPr id="10" name="TextBox 10"/>
          <p:cNvSpPr txBox="1"/>
          <p:nvPr/>
        </p:nvSpPr>
        <p:spPr>
          <a:xfrm>
            <a:off x="1938006" y="404025"/>
            <a:ext cx="16747829" cy="1638126"/>
          </a:xfrm>
          <a:prstGeom prst="rect">
            <a:avLst/>
          </a:prstGeom>
        </p:spPr>
        <p:txBody>
          <a:bodyPr lIns="0" tIns="0" rIns="0" bIns="0" rtlCol="0" anchor="t">
            <a:spAutoFit/>
          </a:bodyPr>
          <a:lstStyle/>
          <a:p>
            <a:pPr algn="l">
              <a:lnSpc>
                <a:spcPts val="6977"/>
              </a:lnSpc>
            </a:pPr>
            <a:r>
              <a:rPr lang="en-US" sz="6908">
                <a:solidFill>
                  <a:srgbClr val="2C291C"/>
                </a:solidFill>
                <a:latin typeface="Lato"/>
                <a:ea typeface="Lato"/>
                <a:cs typeface="Lato"/>
                <a:sym typeface="Lato"/>
              </a:rPr>
              <a:t>Step 2</a:t>
            </a:r>
          </a:p>
          <a:p>
            <a:pPr algn="l">
              <a:lnSpc>
                <a:spcPts val="5765"/>
              </a:lnSpc>
            </a:pPr>
            <a:r>
              <a:rPr lang="en-US" sz="5708">
                <a:solidFill>
                  <a:srgbClr val="2C291C"/>
                </a:solidFill>
                <a:latin typeface="Lato"/>
                <a:ea typeface="Lato"/>
                <a:cs typeface="Lato"/>
                <a:sym typeface="Lato"/>
              </a:rPr>
              <a:t>Metal</a:t>
            </a:r>
          </a:p>
        </p:txBody>
      </p:sp>
      <p:sp>
        <p:nvSpPr>
          <p:cNvPr id="11" name="Freeform 11"/>
          <p:cNvSpPr/>
          <p:nvPr/>
        </p:nvSpPr>
        <p:spPr>
          <a:xfrm>
            <a:off x="8037651" y="4610925"/>
            <a:ext cx="1412616" cy="1412616"/>
          </a:xfrm>
          <a:custGeom>
            <a:avLst/>
            <a:gdLst/>
            <a:ahLst/>
            <a:cxnLst/>
            <a:rect l="l" t="t" r="r" b="b"/>
            <a:pathLst>
              <a:path w="1412616" h="1412616">
                <a:moveTo>
                  <a:pt x="0" y="0"/>
                </a:moveTo>
                <a:lnTo>
                  <a:pt x="1412617" y="0"/>
                </a:lnTo>
                <a:lnTo>
                  <a:pt x="1412617" y="1412616"/>
                </a:lnTo>
                <a:lnTo>
                  <a:pt x="0" y="1412616"/>
                </a:lnTo>
                <a:lnTo>
                  <a:pt x="0" y="0"/>
                </a:lnTo>
                <a:close/>
              </a:path>
            </a:pathLst>
          </a:custGeom>
          <a:blipFill>
            <a:blip r:embed="rId11"/>
            <a:stretch>
              <a:fillRect/>
            </a:stretch>
          </a:blipFill>
        </p:spPr>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Freeform 4"/>
          <p:cNvSpPr/>
          <p:nvPr/>
        </p:nvSpPr>
        <p:spPr>
          <a:xfrm>
            <a:off x="479948" y="256052"/>
            <a:ext cx="1147793" cy="1401884"/>
          </a:xfrm>
          <a:custGeom>
            <a:avLst/>
            <a:gdLst/>
            <a:ahLst/>
            <a:cxnLst/>
            <a:rect l="l" t="t" r="r" b="b"/>
            <a:pathLst>
              <a:path w="1147793" h="1401884">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1269851" y="5143500"/>
            <a:ext cx="6114781" cy="4490763"/>
          </a:xfrm>
          <a:custGeom>
            <a:avLst/>
            <a:gdLst/>
            <a:ahLst/>
            <a:cxnLst/>
            <a:rect l="l" t="t" r="r" b="b"/>
            <a:pathLst>
              <a:path w="6114781" h="4490763">
                <a:moveTo>
                  <a:pt x="0" y="0"/>
                </a:moveTo>
                <a:lnTo>
                  <a:pt x="6114781" y="0"/>
                </a:lnTo>
                <a:lnTo>
                  <a:pt x="6114781" y="4490763"/>
                </a:lnTo>
                <a:lnTo>
                  <a:pt x="0" y="4490763"/>
                </a:lnTo>
                <a:lnTo>
                  <a:pt x="0" y="0"/>
                </a:lnTo>
                <a:close/>
              </a:path>
            </a:pathLst>
          </a:custGeom>
          <a:blipFill>
            <a:blip r:embed="rId7"/>
            <a:stretch>
              <a:fillRect/>
            </a:stretch>
          </a:blipFill>
        </p:spPr>
        <p:txBody>
          <a:bodyPr/>
          <a:lstStyle/>
          <a:p>
            <a:endParaRPr lang="en-GB"/>
          </a:p>
        </p:txBody>
      </p:sp>
      <p:sp>
        <p:nvSpPr>
          <p:cNvPr id="6" name="Freeform 6"/>
          <p:cNvSpPr/>
          <p:nvPr/>
        </p:nvSpPr>
        <p:spPr>
          <a:xfrm>
            <a:off x="5694941" y="4365078"/>
            <a:ext cx="7732282" cy="4349409"/>
          </a:xfrm>
          <a:custGeom>
            <a:avLst/>
            <a:gdLst/>
            <a:ahLst/>
            <a:cxnLst/>
            <a:rect l="l" t="t" r="r" b="b"/>
            <a:pathLst>
              <a:path w="7732282" h="4349409">
                <a:moveTo>
                  <a:pt x="0" y="0"/>
                </a:moveTo>
                <a:lnTo>
                  <a:pt x="7732283" y="0"/>
                </a:lnTo>
                <a:lnTo>
                  <a:pt x="7732283" y="4349409"/>
                </a:lnTo>
                <a:lnTo>
                  <a:pt x="0" y="4349409"/>
                </a:lnTo>
                <a:lnTo>
                  <a:pt x="0" y="0"/>
                </a:lnTo>
                <a:close/>
              </a:path>
            </a:pathLst>
          </a:custGeom>
          <a:blipFill>
            <a:blip r:embed="rId8"/>
            <a:stretch>
              <a:fillRect/>
            </a:stretch>
          </a:blipFill>
        </p:spPr>
        <p:txBody>
          <a:bodyPr/>
          <a:lstStyle/>
          <a:p>
            <a:endParaRPr lang="en-GB"/>
          </a:p>
        </p:txBody>
      </p:sp>
      <p:sp>
        <p:nvSpPr>
          <p:cNvPr id="7" name="TextBox 7"/>
          <p:cNvSpPr txBox="1"/>
          <p:nvPr/>
        </p:nvSpPr>
        <p:spPr>
          <a:xfrm>
            <a:off x="1269851" y="2504876"/>
            <a:ext cx="16582464" cy="2344174"/>
          </a:xfrm>
          <a:prstGeom prst="rect">
            <a:avLst/>
          </a:prstGeom>
        </p:spPr>
        <p:txBody>
          <a:bodyPr lIns="0" tIns="0" rIns="0" bIns="0" rtlCol="0" anchor="t">
            <a:spAutoFit/>
          </a:bodyPr>
          <a:lstStyle/>
          <a:p>
            <a:pPr algn="l">
              <a:lnSpc>
                <a:spcPts val="6243"/>
              </a:lnSpc>
            </a:pPr>
            <a:r>
              <a:rPr lang="en-US" sz="4459">
                <a:solidFill>
                  <a:srgbClr val="000000"/>
                </a:solidFill>
                <a:latin typeface="Lato"/>
                <a:ea typeface="Lato"/>
                <a:cs typeface="Lato"/>
                <a:sym typeface="Lato"/>
              </a:rPr>
              <a:t>Machines use infrared light to spot different types of plastic. Once they know the type, powerful air jets blow each piece into the right place.</a:t>
            </a:r>
          </a:p>
        </p:txBody>
      </p:sp>
      <p:sp>
        <p:nvSpPr>
          <p:cNvPr id="8" name="TextBox 8"/>
          <p:cNvSpPr txBox="1"/>
          <p:nvPr/>
        </p:nvSpPr>
        <p:spPr>
          <a:xfrm>
            <a:off x="1938006" y="404025"/>
            <a:ext cx="16747829" cy="1638126"/>
          </a:xfrm>
          <a:prstGeom prst="rect">
            <a:avLst/>
          </a:prstGeom>
        </p:spPr>
        <p:txBody>
          <a:bodyPr lIns="0" tIns="0" rIns="0" bIns="0" rtlCol="0" anchor="t">
            <a:spAutoFit/>
          </a:bodyPr>
          <a:lstStyle/>
          <a:p>
            <a:pPr algn="l">
              <a:lnSpc>
                <a:spcPts val="6977"/>
              </a:lnSpc>
            </a:pPr>
            <a:r>
              <a:rPr lang="en-US" sz="6908">
                <a:solidFill>
                  <a:srgbClr val="2C291C"/>
                </a:solidFill>
                <a:latin typeface="Lato"/>
                <a:ea typeface="Lato"/>
                <a:cs typeface="Lato"/>
                <a:sym typeface="Lato"/>
              </a:rPr>
              <a:t>Step 2</a:t>
            </a:r>
          </a:p>
          <a:p>
            <a:pPr algn="l">
              <a:lnSpc>
                <a:spcPts val="5765"/>
              </a:lnSpc>
            </a:pPr>
            <a:r>
              <a:rPr lang="en-US" sz="5708">
                <a:solidFill>
                  <a:srgbClr val="2C291C"/>
                </a:solidFill>
                <a:latin typeface="Lato"/>
                <a:ea typeface="Lato"/>
                <a:cs typeface="Lato"/>
                <a:sym typeface="Lato"/>
              </a:rPr>
              <a:t>Plastic</a:t>
            </a:r>
          </a:p>
        </p:txBody>
      </p:sp>
      <p:sp>
        <p:nvSpPr>
          <p:cNvPr id="9" name="Freeform 9"/>
          <p:cNvSpPr/>
          <p:nvPr/>
        </p:nvSpPr>
        <p:spPr>
          <a:xfrm>
            <a:off x="13185294" y="5401500"/>
            <a:ext cx="3265076" cy="1485609"/>
          </a:xfrm>
          <a:custGeom>
            <a:avLst/>
            <a:gdLst/>
            <a:ahLst/>
            <a:cxnLst/>
            <a:rect l="l" t="t" r="r" b="b"/>
            <a:pathLst>
              <a:path w="3265076" h="1485609">
                <a:moveTo>
                  <a:pt x="0" y="0"/>
                </a:moveTo>
                <a:lnTo>
                  <a:pt x="3265075" y="0"/>
                </a:lnTo>
                <a:lnTo>
                  <a:pt x="3265075" y="1485610"/>
                </a:lnTo>
                <a:lnTo>
                  <a:pt x="0" y="14856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 name="Freeform 10"/>
          <p:cNvSpPr/>
          <p:nvPr/>
        </p:nvSpPr>
        <p:spPr>
          <a:xfrm>
            <a:off x="11651337" y="6887110"/>
            <a:ext cx="1533957" cy="2268328"/>
          </a:xfrm>
          <a:custGeom>
            <a:avLst/>
            <a:gdLst/>
            <a:ahLst/>
            <a:cxnLst/>
            <a:rect l="l" t="t" r="r" b="b"/>
            <a:pathLst>
              <a:path w="1533957" h="2268328">
                <a:moveTo>
                  <a:pt x="0" y="0"/>
                </a:moveTo>
                <a:lnTo>
                  <a:pt x="1533957" y="0"/>
                </a:lnTo>
                <a:lnTo>
                  <a:pt x="1533957" y="2268328"/>
                </a:lnTo>
                <a:lnTo>
                  <a:pt x="0" y="2268328"/>
                </a:lnTo>
                <a:lnTo>
                  <a:pt x="0" y="0"/>
                </a:lnTo>
                <a:close/>
              </a:path>
            </a:pathLst>
          </a:custGeom>
          <a:blipFill>
            <a:blip r:embed="rId11"/>
            <a:stretch>
              <a:fillRect/>
            </a:stretch>
          </a:blipFill>
        </p:spPr>
        <p:txBody>
          <a:bodyPr/>
          <a:lstStyle/>
          <a:p>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1170747" y="4380476"/>
            <a:ext cx="16582464" cy="763024"/>
          </a:xfrm>
          <a:prstGeom prst="rect">
            <a:avLst/>
          </a:prstGeom>
        </p:spPr>
        <p:txBody>
          <a:bodyPr lIns="0" tIns="0" rIns="0" bIns="0" rtlCol="0" anchor="t">
            <a:spAutoFit/>
          </a:bodyPr>
          <a:lstStyle/>
          <a:p>
            <a:pPr algn="l">
              <a:lnSpc>
                <a:spcPts val="6243"/>
              </a:lnSpc>
            </a:pPr>
            <a:r>
              <a:rPr lang="en-US" sz="4459">
                <a:solidFill>
                  <a:srgbClr val="000000"/>
                </a:solidFill>
                <a:latin typeface="Lato"/>
                <a:ea typeface="Lato"/>
                <a:cs typeface="Lato"/>
                <a:sym typeface="Lato"/>
              </a:rPr>
              <a:t>Machines use infrared light to spot different types of _______. </a:t>
            </a:r>
          </a:p>
        </p:txBody>
      </p:sp>
      <p:sp>
        <p:nvSpPr>
          <p:cNvPr id="5" name="TextBox 5"/>
          <p:cNvSpPr txBox="1"/>
          <p:nvPr/>
        </p:nvSpPr>
        <p:spPr>
          <a:xfrm>
            <a:off x="1938006" y="394500"/>
            <a:ext cx="16747829" cy="814150"/>
          </a:xfrm>
          <a:prstGeom prst="rect">
            <a:avLst/>
          </a:prstGeom>
        </p:spPr>
        <p:txBody>
          <a:bodyPr lIns="0" tIns="0" rIns="0" bIns="0" rtlCol="0" anchor="t">
            <a:spAutoFit/>
          </a:bodyPr>
          <a:lstStyle/>
          <a:p>
            <a:pPr algn="l">
              <a:lnSpc>
                <a:spcPts val="6169"/>
              </a:lnSpc>
            </a:pPr>
            <a:r>
              <a:rPr lang="en-US" sz="6108">
                <a:solidFill>
                  <a:srgbClr val="2C291C"/>
                </a:solidFill>
                <a:latin typeface="Lato"/>
                <a:ea typeface="Lato"/>
                <a:cs typeface="Lato"/>
                <a:sym typeface="Lato"/>
              </a:rPr>
              <a:t>Complete the sentences</a:t>
            </a:r>
          </a:p>
        </p:txBody>
      </p:sp>
      <p:sp>
        <p:nvSpPr>
          <p:cNvPr id="6" name="TextBox 6"/>
          <p:cNvSpPr txBox="1"/>
          <p:nvPr/>
        </p:nvSpPr>
        <p:spPr>
          <a:xfrm>
            <a:off x="1028700" y="5979795"/>
            <a:ext cx="16582464" cy="763024"/>
          </a:xfrm>
          <a:prstGeom prst="rect">
            <a:avLst/>
          </a:prstGeom>
        </p:spPr>
        <p:txBody>
          <a:bodyPr lIns="0" tIns="0" rIns="0" bIns="0" rtlCol="0" anchor="t">
            <a:spAutoFit/>
          </a:bodyPr>
          <a:lstStyle/>
          <a:p>
            <a:pPr algn="l">
              <a:lnSpc>
                <a:spcPts val="6243"/>
              </a:lnSpc>
            </a:pPr>
            <a:r>
              <a:rPr lang="en-US" sz="4459">
                <a:solidFill>
                  <a:srgbClr val="000000"/>
                </a:solidFill>
                <a:latin typeface="Lato"/>
                <a:ea typeface="Lato"/>
                <a:cs typeface="Lato"/>
                <a:sym typeface="Lato"/>
              </a:rPr>
              <a:t>Magnets are used to remove _________.</a:t>
            </a:r>
          </a:p>
        </p:txBody>
      </p:sp>
      <p:sp>
        <p:nvSpPr>
          <p:cNvPr id="7" name="TextBox 7"/>
          <p:cNvSpPr txBox="1"/>
          <p:nvPr/>
        </p:nvSpPr>
        <p:spPr>
          <a:xfrm>
            <a:off x="1170747" y="2779252"/>
            <a:ext cx="16582464" cy="763024"/>
          </a:xfrm>
          <a:prstGeom prst="rect">
            <a:avLst/>
          </a:prstGeom>
        </p:spPr>
        <p:txBody>
          <a:bodyPr lIns="0" tIns="0" rIns="0" bIns="0" rtlCol="0" anchor="t">
            <a:spAutoFit/>
          </a:bodyPr>
          <a:lstStyle/>
          <a:p>
            <a:pPr algn="l">
              <a:lnSpc>
                <a:spcPts val="6243"/>
              </a:lnSpc>
            </a:pPr>
            <a:r>
              <a:rPr lang="en-US" sz="4459">
                <a:solidFill>
                  <a:srgbClr val="000000"/>
                </a:solidFill>
                <a:latin typeface="Lato"/>
                <a:ea typeface="Lato"/>
                <a:cs typeface="Lato"/>
                <a:sym typeface="Lato"/>
              </a:rPr>
              <a:t>________ is large so it does not fit through the sorting gaps.</a:t>
            </a:r>
          </a:p>
        </p:txBody>
      </p:sp>
      <p:sp>
        <p:nvSpPr>
          <p:cNvPr id="8" name="Freeform 8"/>
          <p:cNvSpPr/>
          <p:nvPr/>
        </p:nvSpPr>
        <p:spPr>
          <a:xfrm>
            <a:off x="315159" y="277604"/>
            <a:ext cx="1427083" cy="1502192"/>
          </a:xfrm>
          <a:custGeom>
            <a:avLst/>
            <a:gdLst/>
            <a:ahLst/>
            <a:cxnLst/>
            <a:rect l="l" t="t" r="r" b="b"/>
            <a:pathLst>
              <a:path w="1427083" h="1502192">
                <a:moveTo>
                  <a:pt x="0" y="0"/>
                </a:moveTo>
                <a:lnTo>
                  <a:pt x="1427082" y="0"/>
                </a:lnTo>
                <a:lnTo>
                  <a:pt x="1427082" y="1502192"/>
                </a:lnTo>
                <a:lnTo>
                  <a:pt x="0" y="15021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TextBox 9"/>
          <p:cNvSpPr txBox="1"/>
          <p:nvPr/>
        </p:nvSpPr>
        <p:spPr>
          <a:xfrm>
            <a:off x="2440888" y="8898533"/>
            <a:ext cx="11349770" cy="763024"/>
          </a:xfrm>
          <a:prstGeom prst="rect">
            <a:avLst/>
          </a:prstGeom>
        </p:spPr>
        <p:txBody>
          <a:bodyPr lIns="0" tIns="0" rIns="0" bIns="0" rtlCol="0" anchor="t">
            <a:spAutoFit/>
          </a:bodyPr>
          <a:lstStyle/>
          <a:p>
            <a:pPr algn="l">
              <a:lnSpc>
                <a:spcPts val="6243"/>
              </a:lnSpc>
            </a:pPr>
            <a:r>
              <a:rPr lang="en-US" sz="4459">
                <a:solidFill>
                  <a:srgbClr val="000000"/>
                </a:solidFill>
                <a:latin typeface="Lato"/>
                <a:ea typeface="Lato"/>
                <a:cs typeface="Lato"/>
                <a:sym typeface="Lato"/>
              </a:rPr>
              <a:t>plastic               metal               cardboard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5"/>
            <a:stretch>
              <a:fillRect/>
            </a:stretch>
          </a:blipFill>
        </p:spPr>
        <p:txBody>
          <a:bodyPr/>
          <a:lstStyle/>
          <a:p>
            <a:endParaRPr lang="en-GB"/>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719319" y="2360986"/>
            <a:ext cx="13347369" cy="7507895"/>
          </a:xfrm>
          <a:prstGeom prst="rect">
            <a:avLst/>
          </a:prstGeom>
        </p:spPr>
      </p:pic>
      <p:sp>
        <p:nvSpPr>
          <p:cNvPr id="4" name="Freeform 4"/>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7"/>
            <a:stretch>
              <a:fillRect/>
            </a:stretch>
          </a:blipFill>
        </p:spPr>
        <p:txBody>
          <a:bodyPr/>
          <a:lstStyle/>
          <a:p>
            <a:endParaRPr lang="en-GB"/>
          </a:p>
        </p:txBody>
      </p:sp>
      <p:sp>
        <p:nvSpPr>
          <p:cNvPr id="5" name="TextBox 5"/>
          <p:cNvSpPr txBox="1"/>
          <p:nvPr/>
        </p:nvSpPr>
        <p:spPr>
          <a:xfrm>
            <a:off x="1984461" y="445561"/>
            <a:ext cx="14319079" cy="1051977"/>
          </a:xfrm>
          <a:prstGeom prst="rect">
            <a:avLst/>
          </a:prstGeom>
        </p:spPr>
        <p:txBody>
          <a:bodyPr lIns="0" tIns="0" rIns="0" bIns="0" rtlCol="0" anchor="t">
            <a:spAutoFit/>
          </a:bodyPr>
          <a:lstStyle/>
          <a:p>
            <a:pPr algn="l">
              <a:lnSpc>
                <a:spcPts val="8692"/>
              </a:lnSpc>
            </a:pPr>
            <a:r>
              <a:rPr lang="en-US" sz="6208">
                <a:solidFill>
                  <a:srgbClr val="2C291C"/>
                </a:solidFill>
                <a:latin typeface="Lato"/>
                <a:ea typeface="Lato"/>
                <a:cs typeface="Lato"/>
                <a:sym typeface="Lato"/>
              </a:rPr>
              <a:t>Watch sorting the materials in action</a:t>
            </a:r>
          </a:p>
        </p:txBody>
      </p:sp>
      <p:sp>
        <p:nvSpPr>
          <p:cNvPr id="6" name="Freeform 6"/>
          <p:cNvSpPr/>
          <p:nvPr/>
        </p:nvSpPr>
        <p:spPr>
          <a:xfrm>
            <a:off x="261073" y="327758"/>
            <a:ext cx="1147793" cy="1401884"/>
          </a:xfrm>
          <a:custGeom>
            <a:avLst/>
            <a:gdLst/>
            <a:ahLst/>
            <a:cxnLst/>
            <a:rect l="l" t="t" r="r" b="b"/>
            <a:pathLst>
              <a:path w="1147793" h="1401884">
                <a:moveTo>
                  <a:pt x="0" y="0"/>
                </a:moveTo>
                <a:lnTo>
                  <a:pt x="1147793" y="0"/>
                </a:lnTo>
                <a:lnTo>
                  <a:pt x="1147793" y="1401884"/>
                </a:lnTo>
                <a:lnTo>
                  <a:pt x="0" y="14018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1028700" y="2578803"/>
            <a:ext cx="4687293" cy="6942312"/>
            <a:chOff x="0" y="0"/>
            <a:chExt cx="6249724" cy="9256416"/>
          </a:xfrm>
        </p:grpSpPr>
        <p:sp>
          <p:nvSpPr>
            <p:cNvPr id="5" name="Freeform 5"/>
            <p:cNvSpPr/>
            <p:nvPr/>
          </p:nvSpPr>
          <p:spPr>
            <a:xfrm>
              <a:off x="0" y="1354467"/>
              <a:ext cx="6249724" cy="7901949"/>
            </a:xfrm>
            <a:custGeom>
              <a:avLst/>
              <a:gdLst/>
              <a:ahLst/>
              <a:cxnLst/>
              <a:rect l="l" t="t" r="r" b="b"/>
              <a:pathLst>
                <a:path w="6249724" h="7901949">
                  <a:moveTo>
                    <a:pt x="0" y="0"/>
                  </a:moveTo>
                  <a:lnTo>
                    <a:pt x="6249724" y="0"/>
                  </a:lnTo>
                  <a:lnTo>
                    <a:pt x="6249724" y="7901949"/>
                  </a:lnTo>
                  <a:lnTo>
                    <a:pt x="0" y="79019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2567929" y="3167993"/>
              <a:ext cx="2279979" cy="1604276"/>
            </a:xfrm>
            <a:custGeom>
              <a:avLst/>
              <a:gdLst/>
              <a:ahLst/>
              <a:cxnLst/>
              <a:rect l="l" t="t" r="r" b="b"/>
              <a:pathLst>
                <a:path w="2279979" h="1604276">
                  <a:moveTo>
                    <a:pt x="0" y="0"/>
                  </a:moveTo>
                  <a:lnTo>
                    <a:pt x="2279979" y="0"/>
                  </a:lnTo>
                  <a:lnTo>
                    <a:pt x="2279979" y="1604276"/>
                  </a:lnTo>
                  <a:lnTo>
                    <a:pt x="0" y="1604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rot="-140674">
              <a:off x="1049271" y="97991"/>
              <a:ext cx="4855894" cy="3187232"/>
            </a:xfrm>
            <a:custGeom>
              <a:avLst/>
              <a:gdLst/>
              <a:ahLst/>
              <a:cxnLst/>
              <a:rect l="l" t="t" r="r" b="b"/>
              <a:pathLst>
                <a:path w="4855894" h="3187232">
                  <a:moveTo>
                    <a:pt x="0" y="0"/>
                  </a:moveTo>
                  <a:lnTo>
                    <a:pt x="4855894" y="0"/>
                  </a:lnTo>
                  <a:lnTo>
                    <a:pt x="4855894" y="3187232"/>
                  </a:lnTo>
                  <a:lnTo>
                    <a:pt x="0" y="31872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sp>
        <p:nvSpPr>
          <p:cNvPr id="8" name="Freeform 8"/>
          <p:cNvSpPr/>
          <p:nvPr/>
        </p:nvSpPr>
        <p:spPr>
          <a:xfrm>
            <a:off x="5715993" y="670306"/>
            <a:ext cx="7773467" cy="5907835"/>
          </a:xfrm>
          <a:custGeom>
            <a:avLst/>
            <a:gdLst/>
            <a:ahLst/>
            <a:cxnLst/>
            <a:rect l="l" t="t" r="r" b="b"/>
            <a:pathLst>
              <a:path w="7773467" h="5907835">
                <a:moveTo>
                  <a:pt x="0" y="0"/>
                </a:moveTo>
                <a:lnTo>
                  <a:pt x="7773467" y="0"/>
                </a:lnTo>
                <a:lnTo>
                  <a:pt x="7773467" y="5907835"/>
                </a:lnTo>
                <a:lnTo>
                  <a:pt x="0" y="59078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 name="TextBox 9"/>
          <p:cNvSpPr txBox="1"/>
          <p:nvPr/>
        </p:nvSpPr>
        <p:spPr>
          <a:xfrm>
            <a:off x="6942510" y="1897872"/>
            <a:ext cx="5320432" cy="3181131"/>
          </a:xfrm>
          <a:prstGeom prst="rect">
            <a:avLst/>
          </a:prstGeom>
        </p:spPr>
        <p:txBody>
          <a:bodyPr lIns="0" tIns="0" rIns="0" bIns="0" rtlCol="0" anchor="t">
            <a:spAutoFit/>
          </a:bodyPr>
          <a:lstStyle/>
          <a:p>
            <a:pPr algn="ctr">
              <a:lnSpc>
                <a:spcPts val="6312"/>
              </a:lnSpc>
            </a:pPr>
            <a:r>
              <a:rPr lang="en-US" sz="4508">
                <a:solidFill>
                  <a:srgbClr val="2C291C"/>
                </a:solidFill>
                <a:latin typeface="Lato"/>
                <a:ea typeface="Lato"/>
                <a:cs typeface="Lato"/>
                <a:sym typeface="Lato"/>
              </a:rPr>
              <a:t>There is a lot to learn about recycling. This is </a:t>
            </a:r>
            <a:r>
              <a:rPr lang="en-US" sz="4508" b="1" u="sng">
                <a:solidFill>
                  <a:srgbClr val="2C291C"/>
                </a:solidFill>
                <a:latin typeface="Lato Bold"/>
                <a:ea typeface="Lato Bold"/>
                <a:cs typeface="Lato Bold"/>
                <a:sym typeface="Lato Bold"/>
              </a:rPr>
              <a:t>part 2</a:t>
            </a:r>
            <a:r>
              <a:rPr lang="en-US" sz="4508">
                <a:solidFill>
                  <a:srgbClr val="2C291C"/>
                </a:solidFill>
                <a:latin typeface="Lato"/>
                <a:ea typeface="Lato"/>
                <a:cs typeface="Lato"/>
                <a:sym typeface="Lato"/>
              </a:rPr>
              <a:t> of the lesson.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1028700" y="2407918"/>
            <a:ext cx="10695683" cy="3053388"/>
          </a:xfrm>
          <a:prstGeom prst="rect">
            <a:avLst/>
          </a:prstGeom>
        </p:spPr>
        <p:txBody>
          <a:bodyPr lIns="0" tIns="0" rIns="0" bIns="0" rtlCol="0" anchor="t">
            <a:spAutoFit/>
          </a:bodyPr>
          <a:lstStyle/>
          <a:p>
            <a:pPr marL="1113973" lvl="1" indent="-556986" algn="l">
              <a:lnSpc>
                <a:spcPts val="12899"/>
              </a:lnSpc>
              <a:buAutoNum type="arabicPeriod"/>
            </a:pPr>
            <a:r>
              <a:rPr lang="en-US" sz="5159">
                <a:solidFill>
                  <a:srgbClr val="000000"/>
                </a:solidFill>
                <a:latin typeface="Lato"/>
                <a:ea typeface="Lato"/>
                <a:cs typeface="Lato"/>
                <a:sym typeface="Lato"/>
              </a:rPr>
              <a:t>How is metal sorted?</a:t>
            </a:r>
          </a:p>
          <a:p>
            <a:pPr marL="1113973" lvl="1" indent="-556986" algn="l">
              <a:lnSpc>
                <a:spcPts val="12899"/>
              </a:lnSpc>
              <a:buAutoNum type="arabicPeriod"/>
            </a:pPr>
            <a:r>
              <a:rPr lang="en-US" sz="5159">
                <a:solidFill>
                  <a:srgbClr val="000000"/>
                </a:solidFill>
                <a:latin typeface="Lato"/>
                <a:ea typeface="Lato"/>
                <a:cs typeface="Lato"/>
                <a:sym typeface="Lato"/>
              </a:rPr>
              <a:t>How is plastic sorted?</a:t>
            </a:r>
          </a:p>
        </p:txBody>
      </p:sp>
      <p:sp>
        <p:nvSpPr>
          <p:cNvPr id="5" name="TextBox 5"/>
          <p:cNvSpPr txBox="1"/>
          <p:nvPr/>
        </p:nvSpPr>
        <p:spPr>
          <a:xfrm>
            <a:off x="2314602" y="628857"/>
            <a:ext cx="16747829" cy="928704"/>
          </a:xfrm>
          <a:prstGeom prst="rect">
            <a:avLst/>
          </a:prstGeom>
        </p:spPr>
        <p:txBody>
          <a:bodyPr lIns="0" tIns="0" rIns="0" bIns="0" rtlCol="0" anchor="t">
            <a:spAutoFit/>
          </a:bodyPr>
          <a:lstStyle/>
          <a:p>
            <a:pPr algn="l">
              <a:lnSpc>
                <a:spcPts val="6977"/>
              </a:lnSpc>
            </a:pPr>
            <a:r>
              <a:rPr lang="en-US" sz="6908">
                <a:solidFill>
                  <a:srgbClr val="2C291C"/>
                </a:solidFill>
                <a:latin typeface="Lato"/>
                <a:ea typeface="Lato"/>
                <a:cs typeface="Lato"/>
                <a:sym typeface="Lato"/>
              </a:rPr>
              <a:t>Recap</a:t>
            </a:r>
          </a:p>
        </p:txBody>
      </p:sp>
      <p:sp>
        <p:nvSpPr>
          <p:cNvPr id="6" name="Freeform 6"/>
          <p:cNvSpPr/>
          <p:nvPr/>
        </p:nvSpPr>
        <p:spPr>
          <a:xfrm>
            <a:off x="510923" y="280200"/>
            <a:ext cx="1427083" cy="1502192"/>
          </a:xfrm>
          <a:custGeom>
            <a:avLst/>
            <a:gdLst/>
            <a:ahLst/>
            <a:cxnLst/>
            <a:rect l="l" t="t" r="r" b="b"/>
            <a:pathLst>
              <a:path w="1427083" h="1502192">
                <a:moveTo>
                  <a:pt x="0" y="0"/>
                </a:moveTo>
                <a:lnTo>
                  <a:pt x="1427083" y="0"/>
                </a:lnTo>
                <a:lnTo>
                  <a:pt x="1427083" y="1502193"/>
                </a:lnTo>
                <a:lnTo>
                  <a:pt x="0" y="15021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6755901" y="6364739"/>
            <a:ext cx="3231236" cy="1817570"/>
          </a:xfrm>
          <a:custGeom>
            <a:avLst/>
            <a:gdLst/>
            <a:ahLst/>
            <a:cxnLst/>
            <a:rect l="l" t="t" r="r" b="b"/>
            <a:pathLst>
              <a:path w="3231236" h="1817570">
                <a:moveTo>
                  <a:pt x="0" y="0"/>
                </a:moveTo>
                <a:lnTo>
                  <a:pt x="3231236" y="0"/>
                </a:lnTo>
                <a:lnTo>
                  <a:pt x="3231236" y="1817571"/>
                </a:lnTo>
                <a:lnTo>
                  <a:pt x="0" y="1817571"/>
                </a:lnTo>
                <a:lnTo>
                  <a:pt x="0" y="0"/>
                </a:lnTo>
                <a:close/>
              </a:path>
            </a:pathLst>
          </a:custGeom>
          <a:blipFill>
            <a:blip r:embed="rId7"/>
            <a:stretch>
              <a:fillRect/>
            </a:stretch>
          </a:blipFill>
        </p:spPr>
        <p:txBody>
          <a:bodyPr/>
          <a:lstStyle/>
          <a:p>
            <a:endParaRPr lang="en-GB"/>
          </a:p>
        </p:txBody>
      </p:sp>
      <p:sp>
        <p:nvSpPr>
          <p:cNvPr id="8" name="Freeform 8"/>
          <p:cNvSpPr/>
          <p:nvPr/>
        </p:nvSpPr>
        <p:spPr>
          <a:xfrm>
            <a:off x="2516525" y="6769693"/>
            <a:ext cx="1412616" cy="1412616"/>
          </a:xfrm>
          <a:custGeom>
            <a:avLst/>
            <a:gdLst/>
            <a:ahLst/>
            <a:cxnLst/>
            <a:rect l="l" t="t" r="r" b="b"/>
            <a:pathLst>
              <a:path w="1412616" h="1412616">
                <a:moveTo>
                  <a:pt x="0" y="0"/>
                </a:moveTo>
                <a:lnTo>
                  <a:pt x="1412616" y="0"/>
                </a:lnTo>
                <a:lnTo>
                  <a:pt x="1412616" y="1412617"/>
                </a:lnTo>
                <a:lnTo>
                  <a:pt x="0" y="1412617"/>
                </a:lnTo>
                <a:lnTo>
                  <a:pt x="0" y="0"/>
                </a:lnTo>
                <a:close/>
              </a:path>
            </a:pathLst>
          </a:custGeom>
          <a:blipFill>
            <a:blip r:embed="rId8"/>
            <a:stretch>
              <a:fillRect/>
            </a:stretch>
          </a:blipFill>
        </p:spPr>
        <p:txBody>
          <a:bodyPr/>
          <a:lstStyle/>
          <a:p>
            <a:endParaRPr lang="en-GB"/>
          </a:p>
        </p:txBody>
      </p:sp>
      <p:sp>
        <p:nvSpPr>
          <p:cNvPr id="9" name="TextBox 9"/>
          <p:cNvSpPr txBox="1"/>
          <p:nvPr/>
        </p:nvSpPr>
        <p:spPr>
          <a:xfrm>
            <a:off x="1938006" y="7534610"/>
            <a:ext cx="2965568" cy="1424613"/>
          </a:xfrm>
          <a:prstGeom prst="rect">
            <a:avLst/>
          </a:prstGeom>
        </p:spPr>
        <p:txBody>
          <a:bodyPr lIns="0" tIns="0" rIns="0" bIns="0" rtlCol="0" anchor="t">
            <a:spAutoFit/>
          </a:bodyPr>
          <a:lstStyle/>
          <a:p>
            <a:pPr algn="l">
              <a:lnSpc>
                <a:spcPts val="12899"/>
              </a:lnSpc>
            </a:pPr>
            <a:r>
              <a:rPr lang="en-US" sz="5159">
                <a:solidFill>
                  <a:srgbClr val="000000"/>
                </a:solidFill>
                <a:latin typeface="Lato"/>
                <a:ea typeface="Lato"/>
                <a:cs typeface="Lato"/>
                <a:sym typeface="Lato"/>
              </a:rPr>
              <a:t>magnet</a:t>
            </a:r>
          </a:p>
        </p:txBody>
      </p:sp>
      <p:sp>
        <p:nvSpPr>
          <p:cNvPr id="10" name="TextBox 10"/>
          <p:cNvSpPr txBox="1"/>
          <p:nvPr/>
        </p:nvSpPr>
        <p:spPr>
          <a:xfrm>
            <a:off x="7358523" y="7534610"/>
            <a:ext cx="2965568" cy="1424613"/>
          </a:xfrm>
          <a:prstGeom prst="rect">
            <a:avLst/>
          </a:prstGeom>
        </p:spPr>
        <p:txBody>
          <a:bodyPr lIns="0" tIns="0" rIns="0" bIns="0" rtlCol="0" anchor="t">
            <a:spAutoFit/>
          </a:bodyPr>
          <a:lstStyle/>
          <a:p>
            <a:pPr algn="l">
              <a:lnSpc>
                <a:spcPts val="12899"/>
              </a:lnSpc>
            </a:pPr>
            <a:r>
              <a:rPr lang="en-US" sz="5159">
                <a:solidFill>
                  <a:srgbClr val="000000"/>
                </a:solidFill>
                <a:latin typeface="Lato"/>
                <a:ea typeface="Lato"/>
                <a:cs typeface="Lato"/>
                <a:sym typeface="Lato"/>
              </a:rPr>
              <a:t>infrared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5252043" y="2293490"/>
            <a:ext cx="1734004" cy="2058165"/>
          </a:xfrm>
          <a:custGeom>
            <a:avLst/>
            <a:gdLst/>
            <a:ahLst/>
            <a:cxnLst/>
            <a:rect l="l" t="t" r="r" b="b"/>
            <a:pathLst>
              <a:path w="1734004" h="2058165">
                <a:moveTo>
                  <a:pt x="0" y="0"/>
                </a:moveTo>
                <a:lnTo>
                  <a:pt x="1734004" y="0"/>
                </a:lnTo>
                <a:lnTo>
                  <a:pt x="1734004" y="2058165"/>
                </a:lnTo>
                <a:lnTo>
                  <a:pt x="0" y="2058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573262" y="4272662"/>
            <a:ext cx="1962453" cy="1741677"/>
          </a:xfrm>
          <a:custGeom>
            <a:avLst/>
            <a:gdLst/>
            <a:ahLst/>
            <a:cxnLst/>
            <a:rect l="l" t="t" r="r" b="b"/>
            <a:pathLst>
              <a:path w="1962453" h="1741677">
                <a:moveTo>
                  <a:pt x="0" y="0"/>
                </a:moveTo>
                <a:lnTo>
                  <a:pt x="1962453" y="0"/>
                </a:lnTo>
                <a:lnTo>
                  <a:pt x="1962453" y="1741676"/>
                </a:lnTo>
                <a:lnTo>
                  <a:pt x="0" y="1741676"/>
                </a:lnTo>
                <a:lnTo>
                  <a:pt x="0" y="0"/>
                </a:lnTo>
                <a:close/>
              </a:path>
            </a:pathLst>
          </a:custGeom>
          <a:blipFill>
            <a:blip r:embed="rId6"/>
            <a:stretch>
              <a:fillRect/>
            </a:stretch>
          </a:blipFill>
        </p:spPr>
        <p:txBody>
          <a:bodyPr/>
          <a:lstStyle/>
          <a:p>
            <a:endParaRPr lang="en-GB"/>
          </a:p>
        </p:txBody>
      </p:sp>
      <p:sp>
        <p:nvSpPr>
          <p:cNvPr id="5" name="Freeform 5"/>
          <p:cNvSpPr/>
          <p:nvPr/>
        </p:nvSpPr>
        <p:spPr>
          <a:xfrm>
            <a:off x="15070941" y="2683042"/>
            <a:ext cx="1826948" cy="2623983"/>
          </a:xfrm>
          <a:custGeom>
            <a:avLst/>
            <a:gdLst/>
            <a:ahLst/>
            <a:cxnLst/>
            <a:rect l="l" t="t" r="r" b="b"/>
            <a:pathLst>
              <a:path w="1826948" h="2623983">
                <a:moveTo>
                  <a:pt x="0" y="0"/>
                </a:moveTo>
                <a:lnTo>
                  <a:pt x="1826949" y="0"/>
                </a:lnTo>
                <a:lnTo>
                  <a:pt x="1826949" y="2623983"/>
                </a:lnTo>
                <a:lnTo>
                  <a:pt x="0" y="26239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7924801" y="4458166"/>
            <a:ext cx="1912296" cy="2375523"/>
          </a:xfrm>
          <a:custGeom>
            <a:avLst/>
            <a:gdLst/>
            <a:ahLst/>
            <a:cxnLst/>
            <a:rect l="l" t="t" r="r" b="b"/>
            <a:pathLst>
              <a:path w="1912296" h="2375523">
                <a:moveTo>
                  <a:pt x="0" y="0"/>
                </a:moveTo>
                <a:lnTo>
                  <a:pt x="1912296" y="0"/>
                </a:lnTo>
                <a:lnTo>
                  <a:pt x="1912296" y="2375523"/>
                </a:lnTo>
                <a:lnTo>
                  <a:pt x="0" y="2375523"/>
                </a:lnTo>
                <a:lnTo>
                  <a:pt x="0" y="0"/>
                </a:lnTo>
                <a:close/>
              </a:path>
            </a:pathLst>
          </a:custGeom>
          <a:blipFill>
            <a:blip r:embed="rId9"/>
            <a:stretch>
              <a:fillRect/>
            </a:stretch>
          </a:blipFill>
        </p:spPr>
        <p:txBody>
          <a:bodyPr/>
          <a:lstStyle/>
          <a:p>
            <a:endParaRPr lang="en-GB"/>
          </a:p>
        </p:txBody>
      </p:sp>
      <p:sp>
        <p:nvSpPr>
          <p:cNvPr id="7" name="Freeform 7"/>
          <p:cNvSpPr/>
          <p:nvPr/>
        </p:nvSpPr>
        <p:spPr>
          <a:xfrm>
            <a:off x="4265893" y="4634564"/>
            <a:ext cx="1577814" cy="2888447"/>
          </a:xfrm>
          <a:custGeom>
            <a:avLst/>
            <a:gdLst/>
            <a:ahLst/>
            <a:cxnLst/>
            <a:rect l="l" t="t" r="r" b="b"/>
            <a:pathLst>
              <a:path w="1577814" h="2888447">
                <a:moveTo>
                  <a:pt x="0" y="0"/>
                </a:moveTo>
                <a:lnTo>
                  <a:pt x="1577814" y="0"/>
                </a:lnTo>
                <a:lnTo>
                  <a:pt x="1577814" y="2888447"/>
                </a:lnTo>
                <a:lnTo>
                  <a:pt x="0" y="2888447"/>
                </a:lnTo>
                <a:lnTo>
                  <a:pt x="0" y="0"/>
                </a:lnTo>
                <a:close/>
              </a:path>
            </a:pathLst>
          </a:custGeom>
          <a:blipFill>
            <a:blip r:embed="rId10"/>
            <a:stretch>
              <a:fillRect/>
            </a:stretch>
          </a:blipFill>
        </p:spPr>
        <p:txBody>
          <a:bodyPr/>
          <a:lstStyle/>
          <a:p>
            <a:endParaRPr lang="en-GB"/>
          </a:p>
        </p:txBody>
      </p:sp>
      <p:sp>
        <p:nvSpPr>
          <p:cNvPr id="8" name="Freeform 8"/>
          <p:cNvSpPr/>
          <p:nvPr/>
        </p:nvSpPr>
        <p:spPr>
          <a:xfrm>
            <a:off x="8546839" y="2177503"/>
            <a:ext cx="2151199" cy="1495083"/>
          </a:xfrm>
          <a:custGeom>
            <a:avLst/>
            <a:gdLst/>
            <a:ahLst/>
            <a:cxnLst/>
            <a:rect l="l" t="t" r="r" b="b"/>
            <a:pathLst>
              <a:path w="2151199" h="1495083">
                <a:moveTo>
                  <a:pt x="0" y="0"/>
                </a:moveTo>
                <a:lnTo>
                  <a:pt x="2151200" y="0"/>
                </a:lnTo>
                <a:lnTo>
                  <a:pt x="2151200" y="1495084"/>
                </a:lnTo>
                <a:lnTo>
                  <a:pt x="0" y="1495084"/>
                </a:lnTo>
                <a:lnTo>
                  <a:pt x="0" y="0"/>
                </a:lnTo>
                <a:close/>
              </a:path>
            </a:pathLst>
          </a:custGeom>
          <a:blipFill>
            <a:blip r:embed="rId11"/>
            <a:stretch>
              <a:fillRect/>
            </a:stretch>
          </a:blipFill>
        </p:spPr>
        <p:txBody>
          <a:bodyPr/>
          <a:lstStyle/>
          <a:p>
            <a:endParaRPr lang="en-GB"/>
          </a:p>
        </p:txBody>
      </p:sp>
      <p:sp>
        <p:nvSpPr>
          <p:cNvPr id="9" name="Freeform 9"/>
          <p:cNvSpPr/>
          <p:nvPr/>
        </p:nvSpPr>
        <p:spPr>
          <a:xfrm>
            <a:off x="11285777" y="5143500"/>
            <a:ext cx="2656374" cy="1620388"/>
          </a:xfrm>
          <a:custGeom>
            <a:avLst/>
            <a:gdLst/>
            <a:ahLst/>
            <a:cxnLst/>
            <a:rect l="l" t="t" r="r" b="b"/>
            <a:pathLst>
              <a:path w="2656374" h="1620388">
                <a:moveTo>
                  <a:pt x="0" y="0"/>
                </a:moveTo>
                <a:lnTo>
                  <a:pt x="2656374" y="0"/>
                </a:lnTo>
                <a:lnTo>
                  <a:pt x="2656374" y="1620388"/>
                </a:lnTo>
                <a:lnTo>
                  <a:pt x="0" y="1620388"/>
                </a:lnTo>
                <a:lnTo>
                  <a:pt x="0" y="0"/>
                </a:lnTo>
                <a:close/>
              </a:path>
            </a:pathLst>
          </a:custGeom>
          <a:blipFill>
            <a:blip r:embed="rId12"/>
            <a:stretch>
              <a:fillRect/>
            </a:stretch>
          </a:blipFill>
        </p:spPr>
        <p:txBody>
          <a:bodyPr/>
          <a:lstStyle/>
          <a:p>
            <a:endParaRPr lang="en-GB"/>
          </a:p>
        </p:txBody>
      </p:sp>
      <p:sp>
        <p:nvSpPr>
          <p:cNvPr id="10" name="Freeform 10"/>
          <p:cNvSpPr/>
          <p:nvPr/>
        </p:nvSpPr>
        <p:spPr>
          <a:xfrm>
            <a:off x="11285777" y="2010581"/>
            <a:ext cx="1490820" cy="1984453"/>
          </a:xfrm>
          <a:custGeom>
            <a:avLst/>
            <a:gdLst/>
            <a:ahLst/>
            <a:cxnLst/>
            <a:rect l="l" t="t" r="r" b="b"/>
            <a:pathLst>
              <a:path w="1490820" h="1984453">
                <a:moveTo>
                  <a:pt x="0" y="0"/>
                </a:moveTo>
                <a:lnTo>
                  <a:pt x="1490820" y="0"/>
                </a:lnTo>
                <a:lnTo>
                  <a:pt x="1490820" y="1984453"/>
                </a:lnTo>
                <a:lnTo>
                  <a:pt x="0" y="1984453"/>
                </a:lnTo>
                <a:lnTo>
                  <a:pt x="0" y="0"/>
                </a:lnTo>
                <a:close/>
              </a:path>
            </a:pathLst>
          </a:custGeom>
          <a:blipFill>
            <a:blip r:embed="rId13"/>
            <a:stretch>
              <a:fillRect/>
            </a:stretch>
          </a:blipFill>
        </p:spPr>
        <p:txBody>
          <a:bodyPr/>
          <a:lstStyle/>
          <a:p>
            <a:endParaRPr lang="en-GB"/>
          </a:p>
        </p:txBody>
      </p:sp>
      <p:sp>
        <p:nvSpPr>
          <p:cNvPr id="11" name="TextBox 11"/>
          <p:cNvSpPr txBox="1"/>
          <p:nvPr/>
        </p:nvSpPr>
        <p:spPr>
          <a:xfrm>
            <a:off x="1878709" y="447457"/>
            <a:ext cx="10809155" cy="805569"/>
          </a:xfrm>
          <a:prstGeom prst="rect">
            <a:avLst/>
          </a:prstGeom>
        </p:spPr>
        <p:txBody>
          <a:bodyPr lIns="0" tIns="0" rIns="0" bIns="0" rtlCol="0" anchor="t">
            <a:spAutoFit/>
          </a:bodyPr>
          <a:lstStyle/>
          <a:p>
            <a:pPr algn="ctr">
              <a:lnSpc>
                <a:spcPts val="6523"/>
              </a:lnSpc>
            </a:pPr>
            <a:r>
              <a:rPr lang="en-US" sz="4659">
                <a:solidFill>
                  <a:srgbClr val="000000"/>
                </a:solidFill>
                <a:latin typeface="Lato"/>
                <a:ea typeface="Lato"/>
                <a:cs typeface="Lato"/>
                <a:sym typeface="Lato"/>
              </a:rPr>
              <a:t>Sort these items into groups of materials. </a:t>
            </a:r>
          </a:p>
        </p:txBody>
      </p:sp>
      <p:sp>
        <p:nvSpPr>
          <p:cNvPr id="12" name="TextBox 12"/>
          <p:cNvSpPr txBox="1"/>
          <p:nvPr/>
        </p:nvSpPr>
        <p:spPr>
          <a:xfrm>
            <a:off x="867046" y="7108795"/>
            <a:ext cx="2167043" cy="1185412"/>
          </a:xfrm>
          <a:prstGeom prst="rect">
            <a:avLst/>
          </a:prstGeom>
        </p:spPr>
        <p:txBody>
          <a:bodyPr lIns="0" tIns="0" rIns="0" bIns="0" rtlCol="0" anchor="t">
            <a:spAutoFit/>
          </a:bodyPr>
          <a:lstStyle/>
          <a:p>
            <a:pPr algn="ctr">
              <a:lnSpc>
                <a:spcPts val="9780"/>
              </a:lnSpc>
            </a:pPr>
            <a:r>
              <a:rPr lang="en-US" sz="6986">
                <a:solidFill>
                  <a:srgbClr val="31401C"/>
                </a:solidFill>
                <a:latin typeface="Lato"/>
                <a:ea typeface="Lato"/>
                <a:cs typeface="Lato"/>
                <a:sym typeface="Lato"/>
              </a:rPr>
              <a:t>metal</a:t>
            </a:r>
          </a:p>
        </p:txBody>
      </p:sp>
      <p:sp>
        <p:nvSpPr>
          <p:cNvPr id="13" name="TextBox 13"/>
          <p:cNvSpPr txBox="1"/>
          <p:nvPr/>
        </p:nvSpPr>
        <p:spPr>
          <a:xfrm>
            <a:off x="6752131" y="7234342"/>
            <a:ext cx="3945907" cy="1185412"/>
          </a:xfrm>
          <a:prstGeom prst="rect">
            <a:avLst/>
          </a:prstGeom>
        </p:spPr>
        <p:txBody>
          <a:bodyPr lIns="0" tIns="0" rIns="0" bIns="0" rtlCol="0" anchor="t">
            <a:spAutoFit/>
          </a:bodyPr>
          <a:lstStyle/>
          <a:p>
            <a:pPr algn="ctr">
              <a:lnSpc>
                <a:spcPts val="9780"/>
              </a:lnSpc>
            </a:pPr>
            <a:r>
              <a:rPr lang="en-US" sz="6986">
                <a:solidFill>
                  <a:srgbClr val="31401C"/>
                </a:solidFill>
                <a:latin typeface="Lato"/>
                <a:ea typeface="Lato"/>
                <a:cs typeface="Lato"/>
                <a:sym typeface="Lato"/>
              </a:rPr>
              <a:t>cardboard</a:t>
            </a:r>
          </a:p>
        </p:txBody>
      </p:sp>
      <p:sp>
        <p:nvSpPr>
          <p:cNvPr id="14" name="TextBox 14"/>
          <p:cNvSpPr txBox="1"/>
          <p:nvPr/>
        </p:nvSpPr>
        <p:spPr>
          <a:xfrm>
            <a:off x="13684609" y="7108795"/>
            <a:ext cx="2486771" cy="1185412"/>
          </a:xfrm>
          <a:prstGeom prst="rect">
            <a:avLst/>
          </a:prstGeom>
        </p:spPr>
        <p:txBody>
          <a:bodyPr lIns="0" tIns="0" rIns="0" bIns="0" rtlCol="0" anchor="t">
            <a:spAutoFit/>
          </a:bodyPr>
          <a:lstStyle/>
          <a:p>
            <a:pPr algn="ctr">
              <a:lnSpc>
                <a:spcPts val="9780"/>
              </a:lnSpc>
            </a:pPr>
            <a:r>
              <a:rPr lang="en-US" sz="6986">
                <a:solidFill>
                  <a:srgbClr val="31401C"/>
                </a:solidFill>
                <a:latin typeface="Lato"/>
                <a:ea typeface="Lato"/>
                <a:cs typeface="Lato"/>
                <a:sym typeface="Lato"/>
              </a:rPr>
              <a:t>plastic</a:t>
            </a:r>
          </a:p>
        </p:txBody>
      </p:sp>
      <p:sp>
        <p:nvSpPr>
          <p:cNvPr id="15" name="Freeform 15"/>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14"/>
            <a:stretch>
              <a:fillRect/>
            </a:stretch>
          </a:blipFill>
        </p:spPr>
        <p:txBody>
          <a:bodyPr/>
          <a:lstStyle/>
          <a:p>
            <a:endParaRPr lang="en-GB"/>
          </a:p>
        </p:txBody>
      </p:sp>
      <p:sp>
        <p:nvSpPr>
          <p:cNvPr id="16" name="Freeform 16"/>
          <p:cNvSpPr/>
          <p:nvPr/>
        </p:nvSpPr>
        <p:spPr>
          <a:xfrm>
            <a:off x="315159" y="277604"/>
            <a:ext cx="1427083" cy="1502192"/>
          </a:xfrm>
          <a:custGeom>
            <a:avLst/>
            <a:gdLst/>
            <a:ahLst/>
            <a:cxnLst/>
            <a:rect l="l" t="t" r="r" b="b"/>
            <a:pathLst>
              <a:path w="1427083" h="1502192">
                <a:moveTo>
                  <a:pt x="0" y="0"/>
                </a:moveTo>
                <a:lnTo>
                  <a:pt x="1427082" y="0"/>
                </a:lnTo>
                <a:lnTo>
                  <a:pt x="1427082" y="1502192"/>
                </a:lnTo>
                <a:lnTo>
                  <a:pt x="0" y="15021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228872" y="3784724"/>
            <a:ext cx="4107886" cy="6084157"/>
            <a:chOff x="0" y="0"/>
            <a:chExt cx="5477181" cy="8112210"/>
          </a:xfrm>
        </p:grpSpPr>
        <p:sp>
          <p:nvSpPr>
            <p:cNvPr id="5" name="Freeform 5"/>
            <p:cNvSpPr/>
            <p:nvPr/>
          </p:nvSpPr>
          <p:spPr>
            <a:xfrm>
              <a:off x="0" y="1187038"/>
              <a:ext cx="5477181" cy="6925171"/>
            </a:xfrm>
            <a:custGeom>
              <a:avLst/>
              <a:gdLst/>
              <a:ahLst/>
              <a:cxnLst/>
              <a:rect l="l" t="t" r="r" b="b"/>
              <a:pathLst>
                <a:path w="5477181" h="6925171">
                  <a:moveTo>
                    <a:pt x="0" y="0"/>
                  </a:moveTo>
                  <a:lnTo>
                    <a:pt x="5477181" y="0"/>
                  </a:lnTo>
                  <a:lnTo>
                    <a:pt x="5477181" y="6925172"/>
                  </a:lnTo>
                  <a:lnTo>
                    <a:pt x="0" y="69251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2250501" y="2776390"/>
              <a:ext cx="1998145" cy="1405968"/>
            </a:xfrm>
            <a:custGeom>
              <a:avLst/>
              <a:gdLst/>
              <a:ahLst/>
              <a:cxnLst/>
              <a:rect l="l" t="t" r="r" b="b"/>
              <a:pathLst>
                <a:path w="1998145" h="1405968">
                  <a:moveTo>
                    <a:pt x="0" y="0"/>
                  </a:moveTo>
                  <a:lnTo>
                    <a:pt x="1998146" y="0"/>
                  </a:lnTo>
                  <a:lnTo>
                    <a:pt x="1998146" y="1405968"/>
                  </a:lnTo>
                  <a:lnTo>
                    <a:pt x="0" y="14059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rot="-140674">
              <a:off x="919568" y="85878"/>
              <a:ext cx="4255646" cy="2793251"/>
            </a:xfrm>
            <a:custGeom>
              <a:avLst/>
              <a:gdLst/>
              <a:ahLst/>
              <a:cxnLst/>
              <a:rect l="l" t="t" r="r" b="b"/>
              <a:pathLst>
                <a:path w="4255646" h="2793251">
                  <a:moveTo>
                    <a:pt x="0" y="0"/>
                  </a:moveTo>
                  <a:lnTo>
                    <a:pt x="4255646" y="0"/>
                  </a:lnTo>
                  <a:lnTo>
                    <a:pt x="4255646" y="2793251"/>
                  </a:lnTo>
                  <a:lnTo>
                    <a:pt x="0" y="2793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sp>
        <p:nvSpPr>
          <p:cNvPr id="8" name="Freeform 8"/>
          <p:cNvSpPr/>
          <p:nvPr/>
        </p:nvSpPr>
        <p:spPr>
          <a:xfrm>
            <a:off x="2943456" y="757092"/>
            <a:ext cx="7580544" cy="5761213"/>
          </a:xfrm>
          <a:custGeom>
            <a:avLst/>
            <a:gdLst/>
            <a:ahLst/>
            <a:cxnLst/>
            <a:rect l="l" t="t" r="r" b="b"/>
            <a:pathLst>
              <a:path w="7580544" h="5761213">
                <a:moveTo>
                  <a:pt x="0" y="0"/>
                </a:moveTo>
                <a:lnTo>
                  <a:pt x="7580544" y="0"/>
                </a:lnTo>
                <a:lnTo>
                  <a:pt x="7580544" y="5761213"/>
                </a:lnTo>
                <a:lnTo>
                  <a:pt x="0" y="57612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 name="Freeform 9"/>
          <p:cNvSpPr/>
          <p:nvPr/>
        </p:nvSpPr>
        <p:spPr>
          <a:xfrm>
            <a:off x="10981235" y="895838"/>
            <a:ext cx="3039436" cy="2773034"/>
          </a:xfrm>
          <a:custGeom>
            <a:avLst/>
            <a:gdLst/>
            <a:ahLst/>
            <a:cxnLst/>
            <a:rect l="l" t="t" r="r" b="b"/>
            <a:pathLst>
              <a:path w="3039436" h="2773034">
                <a:moveTo>
                  <a:pt x="0" y="0"/>
                </a:moveTo>
                <a:lnTo>
                  <a:pt x="3039435" y="0"/>
                </a:lnTo>
                <a:lnTo>
                  <a:pt x="3039435" y="2773033"/>
                </a:lnTo>
                <a:lnTo>
                  <a:pt x="0" y="2773033"/>
                </a:lnTo>
                <a:lnTo>
                  <a:pt x="0" y="0"/>
                </a:lnTo>
                <a:close/>
              </a:path>
            </a:pathLst>
          </a:custGeom>
          <a:blipFill>
            <a:blip r:embed="rId13"/>
            <a:stretch>
              <a:fillRect l="-34242" r="-28041" b="-54"/>
            </a:stretch>
          </a:blipFill>
        </p:spPr>
        <p:txBody>
          <a:bodyPr/>
          <a:lstStyle/>
          <a:p>
            <a:endParaRPr lang="en-GB"/>
          </a:p>
        </p:txBody>
      </p:sp>
      <p:sp>
        <p:nvSpPr>
          <p:cNvPr id="10" name="Freeform 10"/>
          <p:cNvSpPr/>
          <p:nvPr/>
        </p:nvSpPr>
        <p:spPr>
          <a:xfrm>
            <a:off x="10981235" y="4044132"/>
            <a:ext cx="3151183" cy="2102698"/>
          </a:xfrm>
          <a:custGeom>
            <a:avLst/>
            <a:gdLst/>
            <a:ahLst/>
            <a:cxnLst/>
            <a:rect l="l" t="t" r="r" b="b"/>
            <a:pathLst>
              <a:path w="3151183" h="2102698">
                <a:moveTo>
                  <a:pt x="0" y="0"/>
                </a:moveTo>
                <a:lnTo>
                  <a:pt x="3151182" y="0"/>
                </a:lnTo>
                <a:lnTo>
                  <a:pt x="3151182" y="2102698"/>
                </a:lnTo>
                <a:lnTo>
                  <a:pt x="0" y="2102698"/>
                </a:lnTo>
                <a:lnTo>
                  <a:pt x="0" y="0"/>
                </a:lnTo>
                <a:close/>
              </a:path>
            </a:pathLst>
          </a:custGeom>
          <a:blipFill>
            <a:blip r:embed="rId14"/>
            <a:stretch>
              <a:fillRect/>
            </a:stretch>
          </a:blipFill>
        </p:spPr>
        <p:txBody>
          <a:bodyPr/>
          <a:lstStyle/>
          <a:p>
            <a:endParaRPr lang="en-GB"/>
          </a:p>
        </p:txBody>
      </p:sp>
      <p:sp>
        <p:nvSpPr>
          <p:cNvPr id="11" name="Freeform 11"/>
          <p:cNvSpPr/>
          <p:nvPr/>
        </p:nvSpPr>
        <p:spPr>
          <a:xfrm>
            <a:off x="10981235" y="6518305"/>
            <a:ext cx="3188441" cy="2085027"/>
          </a:xfrm>
          <a:custGeom>
            <a:avLst/>
            <a:gdLst/>
            <a:ahLst/>
            <a:cxnLst/>
            <a:rect l="l" t="t" r="r" b="b"/>
            <a:pathLst>
              <a:path w="3188441" h="2085027">
                <a:moveTo>
                  <a:pt x="0" y="0"/>
                </a:moveTo>
                <a:lnTo>
                  <a:pt x="3188440" y="0"/>
                </a:lnTo>
                <a:lnTo>
                  <a:pt x="3188440" y="2085027"/>
                </a:lnTo>
                <a:lnTo>
                  <a:pt x="0" y="2085027"/>
                </a:lnTo>
                <a:lnTo>
                  <a:pt x="0" y="0"/>
                </a:lnTo>
                <a:close/>
              </a:path>
            </a:pathLst>
          </a:custGeom>
          <a:blipFill>
            <a:blip r:embed="rId15"/>
            <a:stretch>
              <a:fillRect r="-52067" b="-64523"/>
            </a:stretch>
          </a:blipFill>
        </p:spPr>
        <p:txBody>
          <a:bodyPr/>
          <a:lstStyle/>
          <a:p>
            <a:endParaRPr lang="en-GB"/>
          </a:p>
        </p:txBody>
      </p:sp>
      <p:sp>
        <p:nvSpPr>
          <p:cNvPr id="12" name="TextBox 12"/>
          <p:cNvSpPr txBox="1"/>
          <p:nvPr/>
        </p:nvSpPr>
        <p:spPr>
          <a:xfrm>
            <a:off x="4172609" y="1546545"/>
            <a:ext cx="5207734" cy="3647194"/>
          </a:xfrm>
          <a:prstGeom prst="rect">
            <a:avLst/>
          </a:prstGeom>
        </p:spPr>
        <p:txBody>
          <a:bodyPr lIns="0" tIns="0" rIns="0" bIns="0" rtlCol="0" anchor="t">
            <a:spAutoFit/>
          </a:bodyPr>
          <a:lstStyle/>
          <a:p>
            <a:pPr algn="ctr">
              <a:lnSpc>
                <a:spcPts val="5823"/>
              </a:lnSpc>
            </a:pPr>
            <a:r>
              <a:rPr lang="en-US" sz="4159">
                <a:solidFill>
                  <a:srgbClr val="000000"/>
                </a:solidFill>
                <a:latin typeface="Lato"/>
                <a:ea typeface="Lato"/>
                <a:cs typeface="Lato"/>
                <a:sym typeface="Lato"/>
              </a:rPr>
              <a:t>Each type of material is then sent to another factory where they are turned into something new.</a:t>
            </a:r>
          </a:p>
        </p:txBody>
      </p:sp>
      <p:sp>
        <p:nvSpPr>
          <p:cNvPr id="13" name="TextBox 13"/>
          <p:cNvSpPr txBox="1"/>
          <p:nvPr/>
        </p:nvSpPr>
        <p:spPr>
          <a:xfrm>
            <a:off x="12638842" y="1882745"/>
            <a:ext cx="5207734" cy="713494"/>
          </a:xfrm>
          <a:prstGeom prst="rect">
            <a:avLst/>
          </a:prstGeom>
        </p:spPr>
        <p:txBody>
          <a:bodyPr lIns="0" tIns="0" rIns="0" bIns="0" rtlCol="0" anchor="t">
            <a:spAutoFit/>
          </a:bodyPr>
          <a:lstStyle/>
          <a:p>
            <a:pPr algn="ctr">
              <a:lnSpc>
                <a:spcPts val="5823"/>
              </a:lnSpc>
            </a:pPr>
            <a:r>
              <a:rPr lang="en-US" sz="4159">
                <a:solidFill>
                  <a:srgbClr val="000000"/>
                </a:solidFill>
                <a:latin typeface="Lato"/>
                <a:ea typeface="Lato"/>
                <a:cs typeface="Lato"/>
                <a:sym typeface="Lato"/>
              </a:rPr>
              <a:t>metal</a:t>
            </a:r>
          </a:p>
        </p:txBody>
      </p:sp>
      <p:sp>
        <p:nvSpPr>
          <p:cNvPr id="14" name="TextBox 14"/>
          <p:cNvSpPr txBox="1"/>
          <p:nvPr/>
        </p:nvSpPr>
        <p:spPr>
          <a:xfrm>
            <a:off x="13165991" y="4693979"/>
            <a:ext cx="5207734" cy="713494"/>
          </a:xfrm>
          <a:prstGeom prst="rect">
            <a:avLst/>
          </a:prstGeom>
        </p:spPr>
        <p:txBody>
          <a:bodyPr lIns="0" tIns="0" rIns="0" bIns="0" rtlCol="0" anchor="t">
            <a:spAutoFit/>
          </a:bodyPr>
          <a:lstStyle/>
          <a:p>
            <a:pPr algn="ctr">
              <a:lnSpc>
                <a:spcPts val="5823"/>
              </a:lnSpc>
            </a:pPr>
            <a:r>
              <a:rPr lang="en-US" sz="4159">
                <a:solidFill>
                  <a:srgbClr val="000000"/>
                </a:solidFill>
                <a:latin typeface="Lato"/>
                <a:ea typeface="Lato"/>
                <a:cs typeface="Lato"/>
                <a:sym typeface="Lato"/>
              </a:rPr>
              <a:t>cardboard</a:t>
            </a:r>
          </a:p>
        </p:txBody>
      </p:sp>
      <p:sp>
        <p:nvSpPr>
          <p:cNvPr id="15" name="TextBox 15"/>
          <p:cNvSpPr txBox="1"/>
          <p:nvPr/>
        </p:nvSpPr>
        <p:spPr>
          <a:xfrm>
            <a:off x="12743617" y="7062273"/>
            <a:ext cx="5207734" cy="713494"/>
          </a:xfrm>
          <a:prstGeom prst="rect">
            <a:avLst/>
          </a:prstGeom>
        </p:spPr>
        <p:txBody>
          <a:bodyPr lIns="0" tIns="0" rIns="0" bIns="0" rtlCol="0" anchor="t">
            <a:spAutoFit/>
          </a:bodyPr>
          <a:lstStyle/>
          <a:p>
            <a:pPr algn="ctr">
              <a:lnSpc>
                <a:spcPts val="5823"/>
              </a:lnSpc>
            </a:pPr>
            <a:r>
              <a:rPr lang="en-US" sz="4159">
                <a:solidFill>
                  <a:srgbClr val="000000"/>
                </a:solidFill>
                <a:latin typeface="Lato"/>
                <a:ea typeface="Lato"/>
                <a:cs typeface="Lato"/>
                <a:sym typeface="Lato"/>
              </a:rPr>
              <a:t>plastic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Freeform 4"/>
          <p:cNvSpPr/>
          <p:nvPr/>
        </p:nvSpPr>
        <p:spPr>
          <a:xfrm>
            <a:off x="479948" y="256052"/>
            <a:ext cx="1147793" cy="1401884"/>
          </a:xfrm>
          <a:custGeom>
            <a:avLst/>
            <a:gdLst/>
            <a:ahLst/>
            <a:cxnLst/>
            <a:rect l="l" t="t" r="r" b="b"/>
            <a:pathLst>
              <a:path w="1147793" h="1401884">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1269851" y="2504876"/>
            <a:ext cx="10695683" cy="3134749"/>
          </a:xfrm>
          <a:prstGeom prst="rect">
            <a:avLst/>
          </a:prstGeom>
        </p:spPr>
        <p:txBody>
          <a:bodyPr lIns="0" tIns="0" rIns="0" bIns="0" rtlCol="0" anchor="t">
            <a:spAutoFit/>
          </a:bodyPr>
          <a:lstStyle/>
          <a:p>
            <a:pPr algn="l">
              <a:lnSpc>
                <a:spcPts val="6243"/>
              </a:lnSpc>
            </a:pPr>
            <a:r>
              <a:rPr lang="en-US" sz="4459">
                <a:solidFill>
                  <a:srgbClr val="000000"/>
                </a:solidFill>
                <a:latin typeface="Lato"/>
                <a:ea typeface="Lato"/>
                <a:cs typeface="Lato"/>
                <a:sym typeface="Lato"/>
              </a:rPr>
              <a:t>Metals are melted at high temperatures to make it into a liquid. </a:t>
            </a:r>
          </a:p>
          <a:p>
            <a:pPr algn="l">
              <a:lnSpc>
                <a:spcPts val="6243"/>
              </a:lnSpc>
            </a:pPr>
            <a:r>
              <a:rPr lang="en-US" sz="4459">
                <a:solidFill>
                  <a:srgbClr val="000000"/>
                </a:solidFill>
                <a:latin typeface="Lato"/>
                <a:ea typeface="Lato"/>
                <a:cs typeface="Lato"/>
                <a:sym typeface="Lato"/>
              </a:rPr>
              <a:t>The melted metal is then put in a mould. </a:t>
            </a:r>
          </a:p>
          <a:p>
            <a:pPr algn="l">
              <a:lnSpc>
                <a:spcPts val="6243"/>
              </a:lnSpc>
            </a:pPr>
            <a:r>
              <a:rPr lang="en-US" sz="4459">
                <a:solidFill>
                  <a:srgbClr val="000000"/>
                </a:solidFill>
                <a:latin typeface="Lato"/>
                <a:ea typeface="Lato"/>
                <a:cs typeface="Lato"/>
                <a:sym typeface="Lato"/>
              </a:rPr>
              <a:t>This makes a new item.</a:t>
            </a:r>
          </a:p>
        </p:txBody>
      </p:sp>
      <p:sp>
        <p:nvSpPr>
          <p:cNvPr id="6" name="TextBox 6"/>
          <p:cNvSpPr txBox="1"/>
          <p:nvPr/>
        </p:nvSpPr>
        <p:spPr>
          <a:xfrm>
            <a:off x="1938006" y="404025"/>
            <a:ext cx="16747829" cy="928704"/>
          </a:xfrm>
          <a:prstGeom prst="rect">
            <a:avLst/>
          </a:prstGeom>
        </p:spPr>
        <p:txBody>
          <a:bodyPr lIns="0" tIns="0" rIns="0" bIns="0" rtlCol="0" anchor="t">
            <a:spAutoFit/>
          </a:bodyPr>
          <a:lstStyle/>
          <a:p>
            <a:pPr algn="l">
              <a:lnSpc>
                <a:spcPts val="6977"/>
              </a:lnSpc>
            </a:pPr>
            <a:r>
              <a:rPr lang="en-US" sz="6908">
                <a:solidFill>
                  <a:srgbClr val="2C291C"/>
                </a:solidFill>
                <a:latin typeface="Lato"/>
                <a:ea typeface="Lato"/>
                <a:cs typeface="Lato"/>
                <a:sym typeface="Lato"/>
              </a:rPr>
              <a:t>Metal recycling</a:t>
            </a:r>
          </a:p>
        </p:txBody>
      </p:sp>
      <p:sp>
        <p:nvSpPr>
          <p:cNvPr id="7" name="Freeform 7"/>
          <p:cNvSpPr/>
          <p:nvPr/>
        </p:nvSpPr>
        <p:spPr>
          <a:xfrm>
            <a:off x="12171946" y="861369"/>
            <a:ext cx="5528715" cy="5044131"/>
          </a:xfrm>
          <a:custGeom>
            <a:avLst/>
            <a:gdLst/>
            <a:ahLst/>
            <a:cxnLst/>
            <a:rect l="l" t="t" r="r" b="b"/>
            <a:pathLst>
              <a:path w="5528715" h="5044131">
                <a:moveTo>
                  <a:pt x="0" y="0"/>
                </a:moveTo>
                <a:lnTo>
                  <a:pt x="5528714" y="0"/>
                </a:lnTo>
                <a:lnTo>
                  <a:pt x="5528714" y="5044131"/>
                </a:lnTo>
                <a:lnTo>
                  <a:pt x="0" y="5044131"/>
                </a:lnTo>
                <a:lnTo>
                  <a:pt x="0" y="0"/>
                </a:lnTo>
                <a:close/>
              </a:path>
            </a:pathLst>
          </a:custGeom>
          <a:blipFill>
            <a:blip r:embed="rId7"/>
            <a:stretch>
              <a:fillRect l="-34242" r="-28041" b="-54"/>
            </a:stretch>
          </a:blipFill>
        </p:spPr>
        <p:txBody>
          <a:bodyPr/>
          <a:lstStyle/>
          <a:p>
            <a:endParaRPr lang="en-GB"/>
          </a:p>
        </p:txBody>
      </p:sp>
      <p:sp>
        <p:nvSpPr>
          <p:cNvPr id="8" name="Freeform 8"/>
          <p:cNvSpPr/>
          <p:nvPr/>
        </p:nvSpPr>
        <p:spPr>
          <a:xfrm>
            <a:off x="2352256" y="6790260"/>
            <a:ext cx="898341" cy="1213974"/>
          </a:xfrm>
          <a:custGeom>
            <a:avLst/>
            <a:gdLst/>
            <a:ahLst/>
            <a:cxnLst/>
            <a:rect l="l" t="t" r="r" b="b"/>
            <a:pathLst>
              <a:path w="898341" h="1213974">
                <a:moveTo>
                  <a:pt x="0" y="0"/>
                </a:moveTo>
                <a:lnTo>
                  <a:pt x="898341" y="0"/>
                </a:lnTo>
                <a:lnTo>
                  <a:pt x="898341" y="1213974"/>
                </a:lnTo>
                <a:lnTo>
                  <a:pt x="0" y="1213974"/>
                </a:lnTo>
                <a:lnTo>
                  <a:pt x="0" y="0"/>
                </a:lnTo>
                <a:close/>
              </a:path>
            </a:pathLst>
          </a:custGeom>
          <a:blipFill>
            <a:blip r:embed="rId8"/>
            <a:stretch>
              <a:fillRect/>
            </a:stretch>
          </a:blipFill>
        </p:spPr>
        <p:txBody>
          <a:bodyPr/>
          <a:lstStyle/>
          <a:p>
            <a:endParaRPr lang="en-GB"/>
          </a:p>
        </p:txBody>
      </p:sp>
      <p:sp>
        <p:nvSpPr>
          <p:cNvPr id="9" name="Freeform 9"/>
          <p:cNvSpPr/>
          <p:nvPr/>
        </p:nvSpPr>
        <p:spPr>
          <a:xfrm>
            <a:off x="1430753" y="6889006"/>
            <a:ext cx="623197" cy="1138259"/>
          </a:xfrm>
          <a:custGeom>
            <a:avLst/>
            <a:gdLst/>
            <a:ahLst/>
            <a:cxnLst/>
            <a:rect l="l" t="t" r="r" b="b"/>
            <a:pathLst>
              <a:path w="623197" h="1138259">
                <a:moveTo>
                  <a:pt x="0" y="0"/>
                </a:moveTo>
                <a:lnTo>
                  <a:pt x="623197" y="0"/>
                </a:lnTo>
                <a:lnTo>
                  <a:pt x="623197" y="1138259"/>
                </a:lnTo>
                <a:lnTo>
                  <a:pt x="0" y="1138259"/>
                </a:lnTo>
                <a:lnTo>
                  <a:pt x="0" y="0"/>
                </a:lnTo>
                <a:close/>
              </a:path>
            </a:pathLst>
          </a:custGeom>
          <a:blipFill>
            <a:blip r:embed="rId9"/>
            <a:stretch>
              <a:fillRect/>
            </a:stretch>
          </a:blipFill>
        </p:spPr>
        <p:txBody>
          <a:bodyPr/>
          <a:lstStyle/>
          <a:p>
            <a:endParaRPr lang="en-GB"/>
          </a:p>
        </p:txBody>
      </p:sp>
      <p:sp>
        <p:nvSpPr>
          <p:cNvPr id="10" name="Freeform 10"/>
          <p:cNvSpPr/>
          <p:nvPr/>
        </p:nvSpPr>
        <p:spPr>
          <a:xfrm rot="-5464701">
            <a:off x="3910375" y="6920758"/>
            <a:ext cx="339062" cy="1055446"/>
          </a:xfrm>
          <a:custGeom>
            <a:avLst/>
            <a:gdLst/>
            <a:ahLst/>
            <a:cxnLst/>
            <a:rect l="l" t="t" r="r" b="b"/>
            <a:pathLst>
              <a:path w="339062" h="1055446">
                <a:moveTo>
                  <a:pt x="0" y="0"/>
                </a:moveTo>
                <a:lnTo>
                  <a:pt x="339062" y="0"/>
                </a:lnTo>
                <a:lnTo>
                  <a:pt x="339062" y="1055446"/>
                </a:lnTo>
                <a:lnTo>
                  <a:pt x="0" y="10554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12405389" y="6889006"/>
            <a:ext cx="1219857" cy="1154290"/>
          </a:xfrm>
          <a:custGeom>
            <a:avLst/>
            <a:gdLst/>
            <a:ahLst/>
            <a:cxnLst/>
            <a:rect l="l" t="t" r="r" b="b"/>
            <a:pathLst>
              <a:path w="1219857" h="1154290">
                <a:moveTo>
                  <a:pt x="0" y="0"/>
                </a:moveTo>
                <a:lnTo>
                  <a:pt x="1219857" y="0"/>
                </a:lnTo>
                <a:lnTo>
                  <a:pt x="1219857" y="1154290"/>
                </a:lnTo>
                <a:lnTo>
                  <a:pt x="0" y="11542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Freeform 12"/>
          <p:cNvSpPr/>
          <p:nvPr/>
        </p:nvSpPr>
        <p:spPr>
          <a:xfrm>
            <a:off x="9476730" y="6621383"/>
            <a:ext cx="1617601" cy="1515591"/>
          </a:xfrm>
          <a:custGeom>
            <a:avLst/>
            <a:gdLst/>
            <a:ahLst/>
            <a:cxnLst/>
            <a:rect l="l" t="t" r="r" b="b"/>
            <a:pathLst>
              <a:path w="1617601" h="1515591">
                <a:moveTo>
                  <a:pt x="0" y="0"/>
                </a:moveTo>
                <a:lnTo>
                  <a:pt x="1617601" y="0"/>
                </a:lnTo>
                <a:lnTo>
                  <a:pt x="1617601" y="1515591"/>
                </a:lnTo>
                <a:lnTo>
                  <a:pt x="0" y="1515591"/>
                </a:lnTo>
                <a:lnTo>
                  <a:pt x="0" y="0"/>
                </a:lnTo>
                <a:close/>
              </a:path>
            </a:pathLst>
          </a:custGeom>
          <a:blipFill>
            <a:blip r:embed="rId14"/>
            <a:stretch>
              <a:fillRect/>
            </a:stretch>
          </a:blipFill>
        </p:spPr>
        <p:txBody>
          <a:bodyPr/>
          <a:lstStyle/>
          <a:p>
            <a:endParaRPr lang="en-GB"/>
          </a:p>
        </p:txBody>
      </p:sp>
      <p:sp>
        <p:nvSpPr>
          <p:cNvPr id="13" name="Freeform 13"/>
          <p:cNvSpPr/>
          <p:nvPr/>
        </p:nvSpPr>
        <p:spPr>
          <a:xfrm>
            <a:off x="4610727" y="6621383"/>
            <a:ext cx="1066306" cy="1484613"/>
          </a:xfrm>
          <a:custGeom>
            <a:avLst/>
            <a:gdLst/>
            <a:ahLst/>
            <a:cxnLst/>
            <a:rect l="l" t="t" r="r" b="b"/>
            <a:pathLst>
              <a:path w="1066306" h="1484613">
                <a:moveTo>
                  <a:pt x="0" y="0"/>
                </a:moveTo>
                <a:lnTo>
                  <a:pt x="1066306" y="0"/>
                </a:lnTo>
                <a:lnTo>
                  <a:pt x="1066306" y="1484613"/>
                </a:lnTo>
                <a:lnTo>
                  <a:pt x="0" y="1484613"/>
                </a:lnTo>
                <a:lnTo>
                  <a:pt x="0" y="0"/>
                </a:lnTo>
                <a:close/>
              </a:path>
            </a:pathLst>
          </a:custGeom>
          <a:blipFill>
            <a:blip r:embed="rId15"/>
            <a:stretch>
              <a:fillRect r="-129594"/>
            </a:stretch>
          </a:blipFill>
        </p:spPr>
        <p:txBody>
          <a:bodyPr/>
          <a:lstStyle/>
          <a:p>
            <a:endParaRPr lang="en-GB"/>
          </a:p>
        </p:txBody>
      </p:sp>
      <p:sp>
        <p:nvSpPr>
          <p:cNvPr id="14" name="Freeform 14"/>
          <p:cNvSpPr/>
          <p:nvPr/>
        </p:nvSpPr>
        <p:spPr>
          <a:xfrm>
            <a:off x="6866813" y="6660489"/>
            <a:ext cx="1422715" cy="1476485"/>
          </a:xfrm>
          <a:custGeom>
            <a:avLst/>
            <a:gdLst/>
            <a:ahLst/>
            <a:cxnLst/>
            <a:rect l="l" t="t" r="r" b="b"/>
            <a:pathLst>
              <a:path w="1422715" h="1476485">
                <a:moveTo>
                  <a:pt x="0" y="0"/>
                </a:moveTo>
                <a:lnTo>
                  <a:pt x="1422715" y="0"/>
                </a:lnTo>
                <a:lnTo>
                  <a:pt x="1422715" y="1476485"/>
                </a:lnTo>
                <a:lnTo>
                  <a:pt x="0" y="1476485"/>
                </a:lnTo>
                <a:lnTo>
                  <a:pt x="0" y="0"/>
                </a:lnTo>
                <a:close/>
              </a:path>
            </a:pathLst>
          </a:custGeom>
          <a:blipFill>
            <a:blip r:embed="rId15"/>
            <a:stretch>
              <a:fillRect l="-71265" b="-75"/>
            </a:stretch>
          </a:blipFill>
        </p:spPr>
        <p:txBody>
          <a:bodyPr/>
          <a:lstStyle/>
          <a:p>
            <a:endParaRPr lang="en-GB"/>
          </a:p>
        </p:txBody>
      </p:sp>
      <p:sp>
        <p:nvSpPr>
          <p:cNvPr id="15" name="Freeform 15"/>
          <p:cNvSpPr/>
          <p:nvPr/>
        </p:nvSpPr>
        <p:spPr>
          <a:xfrm rot="-5464701">
            <a:off x="6038322" y="6930413"/>
            <a:ext cx="339062" cy="1055446"/>
          </a:xfrm>
          <a:custGeom>
            <a:avLst/>
            <a:gdLst/>
            <a:ahLst/>
            <a:cxnLst/>
            <a:rect l="l" t="t" r="r" b="b"/>
            <a:pathLst>
              <a:path w="339062" h="1055446">
                <a:moveTo>
                  <a:pt x="0" y="0"/>
                </a:moveTo>
                <a:lnTo>
                  <a:pt x="339062" y="0"/>
                </a:lnTo>
                <a:lnTo>
                  <a:pt x="339062" y="1055446"/>
                </a:lnTo>
                <a:lnTo>
                  <a:pt x="0" y="10554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6" name="Freeform 16"/>
          <p:cNvSpPr/>
          <p:nvPr/>
        </p:nvSpPr>
        <p:spPr>
          <a:xfrm rot="-5464701">
            <a:off x="8777791" y="6871008"/>
            <a:ext cx="339062" cy="1055446"/>
          </a:xfrm>
          <a:custGeom>
            <a:avLst/>
            <a:gdLst/>
            <a:ahLst/>
            <a:cxnLst/>
            <a:rect l="l" t="t" r="r" b="b"/>
            <a:pathLst>
              <a:path w="339062" h="1055446">
                <a:moveTo>
                  <a:pt x="0" y="0"/>
                </a:moveTo>
                <a:lnTo>
                  <a:pt x="339062" y="0"/>
                </a:lnTo>
                <a:lnTo>
                  <a:pt x="339062" y="1055447"/>
                </a:lnTo>
                <a:lnTo>
                  <a:pt x="0" y="10554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7" name="Freeform 17"/>
          <p:cNvSpPr/>
          <p:nvPr/>
        </p:nvSpPr>
        <p:spPr>
          <a:xfrm rot="-5464701">
            <a:off x="11580329" y="6930413"/>
            <a:ext cx="339062" cy="1055446"/>
          </a:xfrm>
          <a:custGeom>
            <a:avLst/>
            <a:gdLst/>
            <a:ahLst/>
            <a:cxnLst/>
            <a:rect l="l" t="t" r="r" b="b"/>
            <a:pathLst>
              <a:path w="339062" h="1055446">
                <a:moveTo>
                  <a:pt x="0" y="0"/>
                </a:moveTo>
                <a:lnTo>
                  <a:pt x="339062" y="0"/>
                </a:lnTo>
                <a:lnTo>
                  <a:pt x="339062" y="1055446"/>
                </a:lnTo>
                <a:lnTo>
                  <a:pt x="0" y="10554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8" name="Freeform 18"/>
          <p:cNvSpPr/>
          <p:nvPr/>
        </p:nvSpPr>
        <p:spPr>
          <a:xfrm rot="-5464701">
            <a:off x="14111243" y="7050441"/>
            <a:ext cx="339062" cy="1055446"/>
          </a:xfrm>
          <a:custGeom>
            <a:avLst/>
            <a:gdLst/>
            <a:ahLst/>
            <a:cxnLst/>
            <a:rect l="l" t="t" r="r" b="b"/>
            <a:pathLst>
              <a:path w="339062" h="1055446">
                <a:moveTo>
                  <a:pt x="0" y="0"/>
                </a:moveTo>
                <a:lnTo>
                  <a:pt x="339062" y="0"/>
                </a:lnTo>
                <a:lnTo>
                  <a:pt x="339062" y="1055446"/>
                </a:lnTo>
                <a:lnTo>
                  <a:pt x="0" y="10554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9" name="Freeform 19"/>
          <p:cNvSpPr/>
          <p:nvPr/>
        </p:nvSpPr>
        <p:spPr>
          <a:xfrm>
            <a:off x="14936303" y="6400800"/>
            <a:ext cx="793526" cy="1401370"/>
          </a:xfrm>
          <a:custGeom>
            <a:avLst/>
            <a:gdLst/>
            <a:ahLst/>
            <a:cxnLst/>
            <a:rect l="l" t="t" r="r" b="b"/>
            <a:pathLst>
              <a:path w="793526" h="1401370">
                <a:moveTo>
                  <a:pt x="0" y="0"/>
                </a:moveTo>
                <a:lnTo>
                  <a:pt x="793526" y="0"/>
                </a:lnTo>
                <a:lnTo>
                  <a:pt x="793526" y="1401370"/>
                </a:lnTo>
                <a:lnTo>
                  <a:pt x="0" y="1401370"/>
                </a:lnTo>
                <a:lnTo>
                  <a:pt x="0" y="0"/>
                </a:lnTo>
                <a:close/>
              </a:path>
            </a:pathLst>
          </a:custGeom>
          <a:blipFill>
            <a:blip r:embed="rId16"/>
            <a:stretch>
              <a:fillRect/>
            </a:stretch>
          </a:blipFill>
        </p:spPr>
        <p:txBody>
          <a:bodyPr/>
          <a:lstStyle/>
          <a:p>
            <a:endParaRPr lang="en-GB"/>
          </a:p>
        </p:txBody>
      </p:sp>
      <p:sp>
        <p:nvSpPr>
          <p:cNvPr id="20" name="Freeform 20"/>
          <p:cNvSpPr/>
          <p:nvPr/>
        </p:nvSpPr>
        <p:spPr>
          <a:xfrm>
            <a:off x="15854537" y="6499220"/>
            <a:ext cx="1002709" cy="1440157"/>
          </a:xfrm>
          <a:custGeom>
            <a:avLst/>
            <a:gdLst/>
            <a:ahLst/>
            <a:cxnLst/>
            <a:rect l="l" t="t" r="r" b="b"/>
            <a:pathLst>
              <a:path w="1002709" h="1440157">
                <a:moveTo>
                  <a:pt x="0" y="0"/>
                </a:moveTo>
                <a:lnTo>
                  <a:pt x="1002710" y="0"/>
                </a:lnTo>
                <a:lnTo>
                  <a:pt x="1002710" y="1440157"/>
                </a:lnTo>
                <a:lnTo>
                  <a:pt x="0" y="144015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794151" y="6122750"/>
            <a:ext cx="16465149" cy="763024"/>
          </a:xfrm>
          <a:prstGeom prst="rect">
            <a:avLst/>
          </a:prstGeom>
        </p:spPr>
        <p:txBody>
          <a:bodyPr lIns="0" tIns="0" rIns="0" bIns="0" rtlCol="0" anchor="t">
            <a:spAutoFit/>
          </a:bodyPr>
          <a:lstStyle/>
          <a:p>
            <a:pPr algn="l">
              <a:lnSpc>
                <a:spcPts val="6243"/>
              </a:lnSpc>
            </a:pPr>
            <a:r>
              <a:rPr lang="en-US" sz="4459">
                <a:solidFill>
                  <a:srgbClr val="000000"/>
                </a:solidFill>
                <a:latin typeface="Lato"/>
                <a:ea typeface="Lato"/>
                <a:cs typeface="Lato"/>
                <a:sym typeface="Lato"/>
              </a:rPr>
              <a:t>metals        melted          high temperatures       liquid            mould </a:t>
            </a:r>
          </a:p>
        </p:txBody>
      </p:sp>
      <p:sp>
        <p:nvSpPr>
          <p:cNvPr id="5" name="TextBox 5"/>
          <p:cNvSpPr txBox="1"/>
          <p:nvPr/>
        </p:nvSpPr>
        <p:spPr>
          <a:xfrm>
            <a:off x="1938006" y="384975"/>
            <a:ext cx="16747829" cy="790274"/>
          </a:xfrm>
          <a:prstGeom prst="rect">
            <a:avLst/>
          </a:prstGeom>
        </p:spPr>
        <p:txBody>
          <a:bodyPr lIns="0" tIns="0" rIns="0" bIns="0" rtlCol="0" anchor="t">
            <a:spAutoFit/>
          </a:bodyPr>
          <a:lstStyle/>
          <a:p>
            <a:pPr algn="l">
              <a:lnSpc>
                <a:spcPts val="5967"/>
              </a:lnSpc>
            </a:pPr>
            <a:r>
              <a:rPr lang="en-US" sz="5908">
                <a:solidFill>
                  <a:srgbClr val="2C291C"/>
                </a:solidFill>
                <a:latin typeface="Lato"/>
                <a:ea typeface="Lato"/>
                <a:cs typeface="Lato"/>
                <a:sym typeface="Lato"/>
              </a:rPr>
              <a:t>Tell your partner the steps to recycle metal</a:t>
            </a:r>
          </a:p>
        </p:txBody>
      </p:sp>
      <p:sp>
        <p:nvSpPr>
          <p:cNvPr id="6" name="Freeform 6"/>
          <p:cNvSpPr/>
          <p:nvPr/>
        </p:nvSpPr>
        <p:spPr>
          <a:xfrm>
            <a:off x="2191353" y="3318711"/>
            <a:ext cx="898341" cy="1213974"/>
          </a:xfrm>
          <a:custGeom>
            <a:avLst/>
            <a:gdLst/>
            <a:ahLst/>
            <a:cxnLst/>
            <a:rect l="l" t="t" r="r" b="b"/>
            <a:pathLst>
              <a:path w="898341" h="1213974">
                <a:moveTo>
                  <a:pt x="0" y="0"/>
                </a:moveTo>
                <a:lnTo>
                  <a:pt x="898341" y="0"/>
                </a:lnTo>
                <a:lnTo>
                  <a:pt x="898341" y="1213974"/>
                </a:lnTo>
                <a:lnTo>
                  <a:pt x="0" y="1213974"/>
                </a:lnTo>
                <a:lnTo>
                  <a:pt x="0" y="0"/>
                </a:lnTo>
                <a:close/>
              </a:path>
            </a:pathLst>
          </a:custGeom>
          <a:blipFill>
            <a:blip r:embed="rId5"/>
            <a:stretch>
              <a:fillRect/>
            </a:stretch>
          </a:blipFill>
        </p:spPr>
        <p:txBody>
          <a:bodyPr/>
          <a:lstStyle/>
          <a:p>
            <a:endParaRPr lang="en-GB"/>
          </a:p>
        </p:txBody>
      </p:sp>
      <p:sp>
        <p:nvSpPr>
          <p:cNvPr id="7" name="Freeform 7"/>
          <p:cNvSpPr/>
          <p:nvPr/>
        </p:nvSpPr>
        <p:spPr>
          <a:xfrm>
            <a:off x="1269851" y="3417457"/>
            <a:ext cx="623197" cy="1138259"/>
          </a:xfrm>
          <a:custGeom>
            <a:avLst/>
            <a:gdLst/>
            <a:ahLst/>
            <a:cxnLst/>
            <a:rect l="l" t="t" r="r" b="b"/>
            <a:pathLst>
              <a:path w="623197" h="1138259">
                <a:moveTo>
                  <a:pt x="0" y="0"/>
                </a:moveTo>
                <a:lnTo>
                  <a:pt x="623196" y="0"/>
                </a:lnTo>
                <a:lnTo>
                  <a:pt x="623196" y="1138259"/>
                </a:lnTo>
                <a:lnTo>
                  <a:pt x="0" y="1138259"/>
                </a:lnTo>
                <a:lnTo>
                  <a:pt x="0" y="0"/>
                </a:lnTo>
                <a:close/>
              </a:path>
            </a:pathLst>
          </a:custGeom>
          <a:blipFill>
            <a:blip r:embed="rId6"/>
            <a:stretch>
              <a:fillRect/>
            </a:stretch>
          </a:blipFill>
        </p:spPr>
        <p:txBody>
          <a:bodyPr/>
          <a:lstStyle/>
          <a:p>
            <a:endParaRPr lang="en-GB"/>
          </a:p>
        </p:txBody>
      </p:sp>
      <p:sp>
        <p:nvSpPr>
          <p:cNvPr id="8" name="Freeform 8"/>
          <p:cNvSpPr/>
          <p:nvPr/>
        </p:nvSpPr>
        <p:spPr>
          <a:xfrm rot="-5464701">
            <a:off x="3749473" y="3449208"/>
            <a:ext cx="339062" cy="1055446"/>
          </a:xfrm>
          <a:custGeom>
            <a:avLst/>
            <a:gdLst/>
            <a:ahLst/>
            <a:cxnLst/>
            <a:rect l="l" t="t" r="r" b="b"/>
            <a:pathLst>
              <a:path w="339062" h="1055446">
                <a:moveTo>
                  <a:pt x="0" y="0"/>
                </a:moveTo>
                <a:lnTo>
                  <a:pt x="339062" y="0"/>
                </a:lnTo>
                <a:lnTo>
                  <a:pt x="339062" y="1055447"/>
                </a:lnTo>
                <a:lnTo>
                  <a:pt x="0" y="1055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a:off x="12244486" y="3417457"/>
            <a:ext cx="1219857" cy="1154290"/>
          </a:xfrm>
          <a:custGeom>
            <a:avLst/>
            <a:gdLst/>
            <a:ahLst/>
            <a:cxnLst/>
            <a:rect l="l" t="t" r="r" b="b"/>
            <a:pathLst>
              <a:path w="1219857" h="1154290">
                <a:moveTo>
                  <a:pt x="0" y="0"/>
                </a:moveTo>
                <a:lnTo>
                  <a:pt x="1219857" y="0"/>
                </a:lnTo>
                <a:lnTo>
                  <a:pt x="1219857" y="1154290"/>
                </a:lnTo>
                <a:lnTo>
                  <a:pt x="0" y="11542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 name="Freeform 10"/>
          <p:cNvSpPr/>
          <p:nvPr/>
        </p:nvSpPr>
        <p:spPr>
          <a:xfrm>
            <a:off x="9315827" y="3149834"/>
            <a:ext cx="1617601" cy="1515591"/>
          </a:xfrm>
          <a:custGeom>
            <a:avLst/>
            <a:gdLst/>
            <a:ahLst/>
            <a:cxnLst/>
            <a:rect l="l" t="t" r="r" b="b"/>
            <a:pathLst>
              <a:path w="1617601" h="1515591">
                <a:moveTo>
                  <a:pt x="0" y="0"/>
                </a:moveTo>
                <a:lnTo>
                  <a:pt x="1617602" y="0"/>
                </a:lnTo>
                <a:lnTo>
                  <a:pt x="1617602" y="1515591"/>
                </a:lnTo>
                <a:lnTo>
                  <a:pt x="0" y="1515591"/>
                </a:lnTo>
                <a:lnTo>
                  <a:pt x="0" y="0"/>
                </a:lnTo>
                <a:close/>
              </a:path>
            </a:pathLst>
          </a:custGeom>
          <a:blipFill>
            <a:blip r:embed="rId11"/>
            <a:stretch>
              <a:fillRect/>
            </a:stretch>
          </a:blipFill>
        </p:spPr>
        <p:txBody>
          <a:bodyPr/>
          <a:lstStyle/>
          <a:p>
            <a:endParaRPr lang="en-GB"/>
          </a:p>
        </p:txBody>
      </p:sp>
      <p:sp>
        <p:nvSpPr>
          <p:cNvPr id="11" name="Freeform 11"/>
          <p:cNvSpPr/>
          <p:nvPr/>
        </p:nvSpPr>
        <p:spPr>
          <a:xfrm>
            <a:off x="4449824" y="3149834"/>
            <a:ext cx="1066306" cy="1484613"/>
          </a:xfrm>
          <a:custGeom>
            <a:avLst/>
            <a:gdLst/>
            <a:ahLst/>
            <a:cxnLst/>
            <a:rect l="l" t="t" r="r" b="b"/>
            <a:pathLst>
              <a:path w="1066306" h="1484613">
                <a:moveTo>
                  <a:pt x="0" y="0"/>
                </a:moveTo>
                <a:lnTo>
                  <a:pt x="1066306" y="0"/>
                </a:lnTo>
                <a:lnTo>
                  <a:pt x="1066306" y="1484613"/>
                </a:lnTo>
                <a:lnTo>
                  <a:pt x="0" y="1484613"/>
                </a:lnTo>
                <a:lnTo>
                  <a:pt x="0" y="0"/>
                </a:lnTo>
                <a:close/>
              </a:path>
            </a:pathLst>
          </a:custGeom>
          <a:blipFill>
            <a:blip r:embed="rId12"/>
            <a:stretch>
              <a:fillRect r="-129594"/>
            </a:stretch>
          </a:blipFill>
        </p:spPr>
        <p:txBody>
          <a:bodyPr/>
          <a:lstStyle/>
          <a:p>
            <a:endParaRPr lang="en-GB"/>
          </a:p>
        </p:txBody>
      </p:sp>
      <p:sp>
        <p:nvSpPr>
          <p:cNvPr id="12" name="Freeform 12"/>
          <p:cNvSpPr/>
          <p:nvPr/>
        </p:nvSpPr>
        <p:spPr>
          <a:xfrm>
            <a:off x="6705910" y="3188939"/>
            <a:ext cx="1422715" cy="1476485"/>
          </a:xfrm>
          <a:custGeom>
            <a:avLst/>
            <a:gdLst/>
            <a:ahLst/>
            <a:cxnLst/>
            <a:rect l="l" t="t" r="r" b="b"/>
            <a:pathLst>
              <a:path w="1422715" h="1476485">
                <a:moveTo>
                  <a:pt x="0" y="0"/>
                </a:moveTo>
                <a:lnTo>
                  <a:pt x="1422716" y="0"/>
                </a:lnTo>
                <a:lnTo>
                  <a:pt x="1422716" y="1476486"/>
                </a:lnTo>
                <a:lnTo>
                  <a:pt x="0" y="1476486"/>
                </a:lnTo>
                <a:lnTo>
                  <a:pt x="0" y="0"/>
                </a:lnTo>
                <a:close/>
              </a:path>
            </a:pathLst>
          </a:custGeom>
          <a:blipFill>
            <a:blip r:embed="rId12"/>
            <a:stretch>
              <a:fillRect l="-71265" b="-75"/>
            </a:stretch>
          </a:blipFill>
        </p:spPr>
        <p:txBody>
          <a:bodyPr/>
          <a:lstStyle/>
          <a:p>
            <a:endParaRPr lang="en-GB"/>
          </a:p>
        </p:txBody>
      </p:sp>
      <p:sp>
        <p:nvSpPr>
          <p:cNvPr id="13" name="Freeform 13"/>
          <p:cNvSpPr/>
          <p:nvPr/>
        </p:nvSpPr>
        <p:spPr>
          <a:xfrm rot="-5464701">
            <a:off x="5877419" y="3458863"/>
            <a:ext cx="339062" cy="1055446"/>
          </a:xfrm>
          <a:custGeom>
            <a:avLst/>
            <a:gdLst/>
            <a:ahLst/>
            <a:cxnLst/>
            <a:rect l="l" t="t" r="r" b="b"/>
            <a:pathLst>
              <a:path w="339062" h="1055446">
                <a:moveTo>
                  <a:pt x="0" y="0"/>
                </a:moveTo>
                <a:lnTo>
                  <a:pt x="339063" y="0"/>
                </a:lnTo>
                <a:lnTo>
                  <a:pt x="339063" y="1055447"/>
                </a:lnTo>
                <a:lnTo>
                  <a:pt x="0" y="1055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Freeform 14"/>
          <p:cNvSpPr/>
          <p:nvPr/>
        </p:nvSpPr>
        <p:spPr>
          <a:xfrm rot="-5464701">
            <a:off x="8616888" y="3399459"/>
            <a:ext cx="339062" cy="1055446"/>
          </a:xfrm>
          <a:custGeom>
            <a:avLst/>
            <a:gdLst/>
            <a:ahLst/>
            <a:cxnLst/>
            <a:rect l="l" t="t" r="r" b="b"/>
            <a:pathLst>
              <a:path w="339062" h="1055446">
                <a:moveTo>
                  <a:pt x="0" y="0"/>
                </a:moveTo>
                <a:lnTo>
                  <a:pt x="339062" y="0"/>
                </a:lnTo>
                <a:lnTo>
                  <a:pt x="339062" y="1055446"/>
                </a:lnTo>
                <a:lnTo>
                  <a:pt x="0" y="10554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5" name="Freeform 15"/>
          <p:cNvSpPr/>
          <p:nvPr/>
        </p:nvSpPr>
        <p:spPr>
          <a:xfrm rot="-5464701">
            <a:off x="11419426" y="3458863"/>
            <a:ext cx="339062" cy="1055446"/>
          </a:xfrm>
          <a:custGeom>
            <a:avLst/>
            <a:gdLst/>
            <a:ahLst/>
            <a:cxnLst/>
            <a:rect l="l" t="t" r="r" b="b"/>
            <a:pathLst>
              <a:path w="339062" h="1055446">
                <a:moveTo>
                  <a:pt x="0" y="0"/>
                </a:moveTo>
                <a:lnTo>
                  <a:pt x="339062" y="0"/>
                </a:lnTo>
                <a:lnTo>
                  <a:pt x="339062" y="1055447"/>
                </a:lnTo>
                <a:lnTo>
                  <a:pt x="0" y="1055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6" name="Freeform 16"/>
          <p:cNvSpPr/>
          <p:nvPr/>
        </p:nvSpPr>
        <p:spPr>
          <a:xfrm rot="-5464701">
            <a:off x="13950341" y="3578892"/>
            <a:ext cx="339062" cy="1055446"/>
          </a:xfrm>
          <a:custGeom>
            <a:avLst/>
            <a:gdLst/>
            <a:ahLst/>
            <a:cxnLst/>
            <a:rect l="l" t="t" r="r" b="b"/>
            <a:pathLst>
              <a:path w="339062" h="1055446">
                <a:moveTo>
                  <a:pt x="0" y="0"/>
                </a:moveTo>
                <a:lnTo>
                  <a:pt x="339062" y="0"/>
                </a:lnTo>
                <a:lnTo>
                  <a:pt x="339062" y="1055446"/>
                </a:lnTo>
                <a:lnTo>
                  <a:pt x="0" y="10554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7" name="Freeform 17"/>
          <p:cNvSpPr/>
          <p:nvPr/>
        </p:nvSpPr>
        <p:spPr>
          <a:xfrm>
            <a:off x="14775400" y="2929251"/>
            <a:ext cx="793526" cy="1401370"/>
          </a:xfrm>
          <a:custGeom>
            <a:avLst/>
            <a:gdLst/>
            <a:ahLst/>
            <a:cxnLst/>
            <a:rect l="l" t="t" r="r" b="b"/>
            <a:pathLst>
              <a:path w="793526" h="1401370">
                <a:moveTo>
                  <a:pt x="0" y="0"/>
                </a:moveTo>
                <a:lnTo>
                  <a:pt x="793526" y="0"/>
                </a:lnTo>
                <a:lnTo>
                  <a:pt x="793526" y="1401370"/>
                </a:lnTo>
                <a:lnTo>
                  <a:pt x="0" y="1401370"/>
                </a:lnTo>
                <a:lnTo>
                  <a:pt x="0" y="0"/>
                </a:lnTo>
                <a:close/>
              </a:path>
            </a:pathLst>
          </a:custGeom>
          <a:blipFill>
            <a:blip r:embed="rId13"/>
            <a:stretch>
              <a:fillRect/>
            </a:stretch>
          </a:blipFill>
        </p:spPr>
        <p:txBody>
          <a:bodyPr/>
          <a:lstStyle/>
          <a:p>
            <a:endParaRPr lang="en-GB"/>
          </a:p>
        </p:txBody>
      </p:sp>
      <p:sp>
        <p:nvSpPr>
          <p:cNvPr id="18" name="Freeform 18"/>
          <p:cNvSpPr/>
          <p:nvPr/>
        </p:nvSpPr>
        <p:spPr>
          <a:xfrm>
            <a:off x="15693635" y="3027671"/>
            <a:ext cx="1002709" cy="1440157"/>
          </a:xfrm>
          <a:custGeom>
            <a:avLst/>
            <a:gdLst/>
            <a:ahLst/>
            <a:cxnLst/>
            <a:rect l="l" t="t" r="r" b="b"/>
            <a:pathLst>
              <a:path w="1002709" h="1440157">
                <a:moveTo>
                  <a:pt x="0" y="0"/>
                </a:moveTo>
                <a:lnTo>
                  <a:pt x="1002709" y="0"/>
                </a:lnTo>
                <a:lnTo>
                  <a:pt x="1002709" y="1440157"/>
                </a:lnTo>
                <a:lnTo>
                  <a:pt x="0" y="14401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9" name="Freeform 19"/>
          <p:cNvSpPr/>
          <p:nvPr/>
        </p:nvSpPr>
        <p:spPr>
          <a:xfrm>
            <a:off x="315159" y="277604"/>
            <a:ext cx="1427083" cy="1502192"/>
          </a:xfrm>
          <a:custGeom>
            <a:avLst/>
            <a:gdLst/>
            <a:ahLst/>
            <a:cxnLst/>
            <a:rect l="l" t="t" r="r" b="b"/>
            <a:pathLst>
              <a:path w="1427083" h="1502192">
                <a:moveTo>
                  <a:pt x="0" y="0"/>
                </a:moveTo>
                <a:lnTo>
                  <a:pt x="1427082" y="0"/>
                </a:lnTo>
                <a:lnTo>
                  <a:pt x="1427082" y="1502192"/>
                </a:lnTo>
                <a:lnTo>
                  <a:pt x="0" y="150219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565103" y="4513231"/>
            <a:ext cx="1497929" cy="1497929"/>
          </a:xfrm>
          <a:custGeom>
            <a:avLst/>
            <a:gdLst/>
            <a:ahLst/>
            <a:cxnLst/>
            <a:rect l="l" t="t" r="r" b="b"/>
            <a:pathLst>
              <a:path w="1497929" h="1497929">
                <a:moveTo>
                  <a:pt x="0" y="0"/>
                </a:moveTo>
                <a:lnTo>
                  <a:pt x="1497929" y="0"/>
                </a:lnTo>
                <a:lnTo>
                  <a:pt x="1497929" y="1497929"/>
                </a:lnTo>
                <a:lnTo>
                  <a:pt x="0" y="1497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759618" y="7423167"/>
            <a:ext cx="1147793" cy="1401884"/>
          </a:xfrm>
          <a:custGeom>
            <a:avLst/>
            <a:gdLst/>
            <a:ahLst/>
            <a:cxnLst/>
            <a:rect l="l" t="t" r="r" b="b"/>
            <a:pathLst>
              <a:path w="1147793" h="1401884">
                <a:moveTo>
                  <a:pt x="0" y="0"/>
                </a:moveTo>
                <a:lnTo>
                  <a:pt x="1147793" y="0"/>
                </a:lnTo>
                <a:lnTo>
                  <a:pt x="1147793" y="1401885"/>
                </a:lnTo>
                <a:lnTo>
                  <a:pt x="0" y="1401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8786872" y="1767257"/>
            <a:ext cx="1427083" cy="1502192"/>
          </a:xfrm>
          <a:custGeom>
            <a:avLst/>
            <a:gdLst/>
            <a:ahLst/>
            <a:cxnLst/>
            <a:rect l="l" t="t" r="r" b="b"/>
            <a:pathLst>
              <a:path w="1427083" h="1502192">
                <a:moveTo>
                  <a:pt x="0" y="0"/>
                </a:moveTo>
                <a:lnTo>
                  <a:pt x="1427083" y="0"/>
                </a:lnTo>
                <a:lnTo>
                  <a:pt x="1427083" y="1502193"/>
                </a:lnTo>
                <a:lnTo>
                  <a:pt x="0" y="15021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8997494" y="4692286"/>
            <a:ext cx="1429230" cy="1225565"/>
          </a:xfrm>
          <a:custGeom>
            <a:avLst/>
            <a:gdLst/>
            <a:ahLst/>
            <a:cxnLst/>
            <a:rect l="l" t="t" r="r" b="b"/>
            <a:pathLst>
              <a:path w="1429230" h="1225565">
                <a:moveTo>
                  <a:pt x="0" y="0"/>
                </a:moveTo>
                <a:lnTo>
                  <a:pt x="1429230" y="0"/>
                </a:lnTo>
                <a:lnTo>
                  <a:pt x="1429230" y="1225565"/>
                </a:lnTo>
                <a:lnTo>
                  <a:pt x="0" y="12255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8888711" y="7832974"/>
            <a:ext cx="1776584" cy="679543"/>
          </a:xfrm>
          <a:custGeom>
            <a:avLst/>
            <a:gdLst/>
            <a:ahLst/>
            <a:cxnLst/>
            <a:rect l="l" t="t" r="r" b="b"/>
            <a:pathLst>
              <a:path w="1776584" h="679543">
                <a:moveTo>
                  <a:pt x="0" y="0"/>
                </a:moveTo>
                <a:lnTo>
                  <a:pt x="1776584" y="0"/>
                </a:lnTo>
                <a:lnTo>
                  <a:pt x="1776584" y="679544"/>
                </a:lnTo>
                <a:lnTo>
                  <a:pt x="0" y="6795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682640" y="1725495"/>
            <a:ext cx="1428017" cy="1378036"/>
          </a:xfrm>
          <a:custGeom>
            <a:avLst/>
            <a:gdLst/>
            <a:ahLst/>
            <a:cxnLst/>
            <a:rect l="l" t="t" r="r" b="b"/>
            <a:pathLst>
              <a:path w="1428017" h="1378036">
                <a:moveTo>
                  <a:pt x="0" y="0"/>
                </a:moveTo>
                <a:lnTo>
                  <a:pt x="1428017" y="0"/>
                </a:lnTo>
                <a:lnTo>
                  <a:pt x="1428017" y="1378036"/>
                </a:lnTo>
                <a:lnTo>
                  <a:pt x="0" y="13780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TextBox 8"/>
          <p:cNvSpPr txBox="1"/>
          <p:nvPr/>
        </p:nvSpPr>
        <p:spPr>
          <a:xfrm>
            <a:off x="511471" y="212309"/>
            <a:ext cx="16747829" cy="995461"/>
          </a:xfrm>
          <a:prstGeom prst="rect">
            <a:avLst/>
          </a:prstGeom>
        </p:spPr>
        <p:txBody>
          <a:bodyPr lIns="0" tIns="0" rIns="0" bIns="0" rtlCol="0" anchor="t">
            <a:spAutoFit/>
          </a:bodyPr>
          <a:lstStyle/>
          <a:p>
            <a:pPr algn="ctr">
              <a:lnSpc>
                <a:spcPts val="8132"/>
              </a:lnSpc>
            </a:pPr>
            <a:r>
              <a:rPr lang="en-US" sz="5808" b="1">
                <a:solidFill>
                  <a:srgbClr val="2C291C"/>
                </a:solidFill>
                <a:latin typeface="Lato Bold"/>
                <a:ea typeface="Lato Bold"/>
                <a:cs typeface="Lato Bold"/>
                <a:sym typeface="Lato Bold"/>
              </a:rPr>
              <a:t>Lesson Prep</a:t>
            </a:r>
          </a:p>
        </p:txBody>
      </p:sp>
      <p:sp>
        <p:nvSpPr>
          <p:cNvPr id="9" name="TextBox 9"/>
          <p:cNvSpPr txBox="1"/>
          <p:nvPr/>
        </p:nvSpPr>
        <p:spPr>
          <a:xfrm>
            <a:off x="2489911" y="7497965"/>
            <a:ext cx="3490391" cy="593818"/>
          </a:xfrm>
          <a:prstGeom prst="rect">
            <a:avLst/>
          </a:prstGeom>
        </p:spPr>
        <p:txBody>
          <a:bodyPr lIns="0" tIns="0" rIns="0" bIns="0" rtlCol="0" anchor="t">
            <a:spAutoFit/>
          </a:bodyPr>
          <a:lstStyle/>
          <a:p>
            <a:pPr algn="ctr">
              <a:lnSpc>
                <a:spcPts val="4810"/>
              </a:lnSpc>
            </a:pPr>
            <a:r>
              <a:rPr lang="en-US" sz="3435">
                <a:solidFill>
                  <a:srgbClr val="31401C"/>
                </a:solidFill>
                <a:latin typeface="Lato"/>
                <a:ea typeface="Lato"/>
                <a:cs typeface="Lato"/>
                <a:sym typeface="Lato"/>
              </a:rPr>
              <a:t>The knowledge</a:t>
            </a:r>
          </a:p>
        </p:txBody>
      </p:sp>
      <p:sp>
        <p:nvSpPr>
          <p:cNvPr id="10" name="TextBox 10"/>
          <p:cNvSpPr txBox="1"/>
          <p:nvPr/>
        </p:nvSpPr>
        <p:spPr>
          <a:xfrm>
            <a:off x="2489911" y="1924535"/>
            <a:ext cx="2630671" cy="593818"/>
          </a:xfrm>
          <a:prstGeom prst="rect">
            <a:avLst/>
          </a:prstGeom>
        </p:spPr>
        <p:txBody>
          <a:bodyPr lIns="0" tIns="0" rIns="0" bIns="0" rtlCol="0" anchor="t">
            <a:spAutoFit/>
          </a:bodyPr>
          <a:lstStyle/>
          <a:p>
            <a:pPr algn="ctr">
              <a:lnSpc>
                <a:spcPts val="4810"/>
              </a:lnSpc>
            </a:pPr>
            <a:r>
              <a:rPr lang="en-US" sz="3435">
                <a:solidFill>
                  <a:srgbClr val="31401C"/>
                </a:solidFill>
                <a:latin typeface="Lato"/>
                <a:ea typeface="Lato"/>
                <a:cs typeface="Lato"/>
                <a:sym typeface="Lato"/>
              </a:rPr>
              <a:t>Vocabulary</a:t>
            </a:r>
          </a:p>
        </p:txBody>
      </p:sp>
      <p:sp>
        <p:nvSpPr>
          <p:cNvPr id="11" name="TextBox 11"/>
          <p:cNvSpPr txBox="1"/>
          <p:nvPr/>
        </p:nvSpPr>
        <p:spPr>
          <a:xfrm>
            <a:off x="2736958" y="4668377"/>
            <a:ext cx="2630671" cy="593818"/>
          </a:xfrm>
          <a:prstGeom prst="rect">
            <a:avLst/>
          </a:prstGeom>
        </p:spPr>
        <p:txBody>
          <a:bodyPr lIns="0" tIns="0" rIns="0" bIns="0" rtlCol="0" anchor="t">
            <a:spAutoFit/>
          </a:bodyPr>
          <a:lstStyle/>
          <a:p>
            <a:pPr algn="ctr">
              <a:lnSpc>
                <a:spcPts val="4810"/>
              </a:lnSpc>
            </a:pPr>
            <a:r>
              <a:rPr lang="en-US" sz="3435">
                <a:solidFill>
                  <a:srgbClr val="31401C"/>
                </a:solidFill>
                <a:latin typeface="Lato"/>
                <a:ea typeface="Lato"/>
                <a:cs typeface="Lato"/>
                <a:sym typeface="Lato"/>
              </a:rPr>
              <a:t>Big question</a:t>
            </a:r>
          </a:p>
        </p:txBody>
      </p:sp>
      <p:sp>
        <p:nvSpPr>
          <p:cNvPr id="12" name="TextBox 12"/>
          <p:cNvSpPr txBox="1"/>
          <p:nvPr/>
        </p:nvSpPr>
        <p:spPr>
          <a:xfrm>
            <a:off x="9777003" y="1842075"/>
            <a:ext cx="4527985" cy="593818"/>
          </a:xfrm>
          <a:prstGeom prst="rect">
            <a:avLst/>
          </a:prstGeom>
        </p:spPr>
        <p:txBody>
          <a:bodyPr lIns="0" tIns="0" rIns="0" bIns="0" rtlCol="0" anchor="t">
            <a:spAutoFit/>
          </a:bodyPr>
          <a:lstStyle/>
          <a:p>
            <a:pPr algn="ctr">
              <a:lnSpc>
                <a:spcPts val="4810"/>
              </a:lnSpc>
            </a:pPr>
            <a:r>
              <a:rPr lang="en-US" sz="3435">
                <a:solidFill>
                  <a:srgbClr val="31401C"/>
                </a:solidFill>
                <a:latin typeface="Lato"/>
                <a:ea typeface="Lato"/>
                <a:cs typeface="Lato"/>
                <a:sym typeface="Lato"/>
              </a:rPr>
              <a:t>Discussion</a:t>
            </a:r>
          </a:p>
        </p:txBody>
      </p:sp>
      <p:sp>
        <p:nvSpPr>
          <p:cNvPr id="13" name="TextBox 13"/>
          <p:cNvSpPr txBox="1"/>
          <p:nvPr/>
        </p:nvSpPr>
        <p:spPr>
          <a:xfrm>
            <a:off x="9338176" y="4549682"/>
            <a:ext cx="4527985" cy="593818"/>
          </a:xfrm>
          <a:prstGeom prst="rect">
            <a:avLst/>
          </a:prstGeom>
        </p:spPr>
        <p:txBody>
          <a:bodyPr lIns="0" tIns="0" rIns="0" bIns="0" rtlCol="0" anchor="t">
            <a:spAutoFit/>
          </a:bodyPr>
          <a:lstStyle/>
          <a:p>
            <a:pPr algn="ctr">
              <a:lnSpc>
                <a:spcPts val="4810"/>
              </a:lnSpc>
            </a:pPr>
            <a:r>
              <a:rPr lang="en-US" sz="3435">
                <a:solidFill>
                  <a:srgbClr val="31401C"/>
                </a:solidFill>
                <a:latin typeface="Lato"/>
                <a:ea typeface="Lato"/>
                <a:cs typeface="Lato"/>
                <a:sym typeface="Lato"/>
              </a:rPr>
              <a:t>Task</a:t>
            </a:r>
          </a:p>
        </p:txBody>
      </p:sp>
      <p:sp>
        <p:nvSpPr>
          <p:cNvPr id="14" name="TextBox 14"/>
          <p:cNvSpPr txBox="1"/>
          <p:nvPr/>
        </p:nvSpPr>
        <p:spPr>
          <a:xfrm>
            <a:off x="9777003" y="7354185"/>
            <a:ext cx="4527985" cy="593818"/>
          </a:xfrm>
          <a:prstGeom prst="rect">
            <a:avLst/>
          </a:prstGeom>
        </p:spPr>
        <p:txBody>
          <a:bodyPr lIns="0" tIns="0" rIns="0" bIns="0" rtlCol="0" anchor="t">
            <a:spAutoFit/>
          </a:bodyPr>
          <a:lstStyle/>
          <a:p>
            <a:pPr algn="ctr">
              <a:lnSpc>
                <a:spcPts val="4810"/>
              </a:lnSpc>
            </a:pPr>
            <a:r>
              <a:rPr lang="en-US" sz="3435">
                <a:solidFill>
                  <a:srgbClr val="31401C"/>
                </a:solidFill>
                <a:latin typeface="Lato"/>
                <a:ea typeface="Lato"/>
                <a:cs typeface="Lato"/>
                <a:sym typeface="Lato"/>
              </a:rPr>
              <a:t>Extension</a:t>
            </a:r>
          </a:p>
        </p:txBody>
      </p:sp>
      <p:sp>
        <p:nvSpPr>
          <p:cNvPr id="15" name="TextBox 15"/>
          <p:cNvSpPr txBox="1"/>
          <p:nvPr/>
        </p:nvSpPr>
        <p:spPr>
          <a:xfrm>
            <a:off x="2736958" y="2550193"/>
            <a:ext cx="5565726" cy="914122"/>
          </a:xfrm>
          <a:prstGeom prst="rect">
            <a:avLst/>
          </a:prstGeom>
        </p:spPr>
        <p:txBody>
          <a:bodyPr lIns="0" tIns="0" rIns="0" bIns="0" rtlCol="0" anchor="t">
            <a:spAutoFit/>
          </a:bodyPr>
          <a:lstStyle/>
          <a:p>
            <a:pPr algn="l">
              <a:lnSpc>
                <a:spcPts val="3690"/>
              </a:lnSpc>
            </a:pPr>
            <a:r>
              <a:rPr lang="en-US" sz="2635" i="1">
                <a:solidFill>
                  <a:srgbClr val="31401C"/>
                </a:solidFill>
                <a:latin typeface="Lato Italics"/>
                <a:ea typeface="Lato Italics"/>
                <a:cs typeface="Lato Italics"/>
                <a:sym typeface="Lato Italics"/>
              </a:rPr>
              <a:t>Keywords that children need to understand and use during the lesson. </a:t>
            </a:r>
          </a:p>
        </p:txBody>
      </p:sp>
      <p:sp>
        <p:nvSpPr>
          <p:cNvPr id="16" name="TextBox 16"/>
          <p:cNvSpPr txBox="1"/>
          <p:nvPr/>
        </p:nvSpPr>
        <p:spPr>
          <a:xfrm>
            <a:off x="2806130" y="5354754"/>
            <a:ext cx="5565726" cy="914122"/>
          </a:xfrm>
          <a:prstGeom prst="rect">
            <a:avLst/>
          </a:prstGeom>
        </p:spPr>
        <p:txBody>
          <a:bodyPr lIns="0" tIns="0" rIns="0" bIns="0" rtlCol="0" anchor="t">
            <a:spAutoFit/>
          </a:bodyPr>
          <a:lstStyle/>
          <a:p>
            <a:pPr algn="l">
              <a:lnSpc>
                <a:spcPts val="3690"/>
              </a:lnSpc>
            </a:pPr>
            <a:r>
              <a:rPr lang="en-US" sz="2635" i="1">
                <a:solidFill>
                  <a:srgbClr val="31401C"/>
                </a:solidFill>
                <a:latin typeface="Lato Italics"/>
                <a:ea typeface="Lato Italics"/>
                <a:cs typeface="Lato Italics"/>
                <a:sym typeface="Lato Italics"/>
              </a:rPr>
              <a:t>A central question that sparks curiosity and frames the lesson’s theme.</a:t>
            </a:r>
          </a:p>
        </p:txBody>
      </p:sp>
      <p:sp>
        <p:nvSpPr>
          <p:cNvPr id="17" name="TextBox 17"/>
          <p:cNvSpPr txBox="1"/>
          <p:nvPr/>
        </p:nvSpPr>
        <p:spPr>
          <a:xfrm>
            <a:off x="2806130" y="8206084"/>
            <a:ext cx="5565726" cy="914122"/>
          </a:xfrm>
          <a:prstGeom prst="rect">
            <a:avLst/>
          </a:prstGeom>
        </p:spPr>
        <p:txBody>
          <a:bodyPr lIns="0" tIns="0" rIns="0" bIns="0" rtlCol="0" anchor="t">
            <a:spAutoFit/>
          </a:bodyPr>
          <a:lstStyle/>
          <a:p>
            <a:pPr algn="l">
              <a:lnSpc>
                <a:spcPts val="3690"/>
              </a:lnSpc>
            </a:pPr>
            <a:r>
              <a:rPr lang="en-US" sz="2635" i="1">
                <a:solidFill>
                  <a:srgbClr val="31401C"/>
                </a:solidFill>
                <a:latin typeface="Lato Italics"/>
                <a:ea typeface="Lato Italics"/>
                <a:cs typeface="Lato Italics"/>
                <a:sym typeface="Lato Italics"/>
              </a:rPr>
              <a:t>Essential facts and concepts children need to know.</a:t>
            </a:r>
          </a:p>
        </p:txBody>
      </p:sp>
      <p:sp>
        <p:nvSpPr>
          <p:cNvPr id="18" name="TextBox 18"/>
          <p:cNvSpPr txBox="1"/>
          <p:nvPr/>
        </p:nvSpPr>
        <p:spPr>
          <a:xfrm>
            <a:off x="11179645" y="8125121"/>
            <a:ext cx="5565726" cy="914122"/>
          </a:xfrm>
          <a:prstGeom prst="rect">
            <a:avLst/>
          </a:prstGeom>
        </p:spPr>
        <p:txBody>
          <a:bodyPr lIns="0" tIns="0" rIns="0" bIns="0" rtlCol="0" anchor="t">
            <a:spAutoFit/>
          </a:bodyPr>
          <a:lstStyle/>
          <a:p>
            <a:pPr algn="l">
              <a:lnSpc>
                <a:spcPts val="3690"/>
              </a:lnSpc>
            </a:pPr>
            <a:r>
              <a:rPr lang="en-US" sz="2635" i="1">
                <a:solidFill>
                  <a:srgbClr val="31401C"/>
                </a:solidFill>
                <a:latin typeface="Lato Italics"/>
                <a:ea typeface="Lato Italics"/>
                <a:cs typeface="Lato Italics"/>
                <a:sym typeface="Lato Italics"/>
              </a:rPr>
              <a:t>Optional tasks to deepen or stretch learning beyond the core lesson.</a:t>
            </a:r>
          </a:p>
        </p:txBody>
      </p:sp>
      <p:sp>
        <p:nvSpPr>
          <p:cNvPr id="19" name="TextBox 19"/>
          <p:cNvSpPr txBox="1"/>
          <p:nvPr/>
        </p:nvSpPr>
        <p:spPr>
          <a:xfrm>
            <a:off x="11169674" y="5097038"/>
            <a:ext cx="5565726" cy="914122"/>
          </a:xfrm>
          <a:prstGeom prst="rect">
            <a:avLst/>
          </a:prstGeom>
        </p:spPr>
        <p:txBody>
          <a:bodyPr lIns="0" tIns="0" rIns="0" bIns="0" rtlCol="0" anchor="t">
            <a:spAutoFit/>
          </a:bodyPr>
          <a:lstStyle/>
          <a:p>
            <a:pPr algn="l">
              <a:lnSpc>
                <a:spcPts val="3690"/>
              </a:lnSpc>
            </a:pPr>
            <a:r>
              <a:rPr lang="en-US" sz="2635" i="1">
                <a:solidFill>
                  <a:srgbClr val="31401C"/>
                </a:solidFill>
                <a:latin typeface="Lato Italics"/>
                <a:ea typeface="Lato Italics"/>
                <a:cs typeface="Lato Italics"/>
                <a:sym typeface="Lato Italics"/>
              </a:rPr>
              <a:t>To assess learning and give children time to practise independently.</a:t>
            </a:r>
          </a:p>
        </p:txBody>
      </p:sp>
      <p:sp>
        <p:nvSpPr>
          <p:cNvPr id="20" name="TextBox 20"/>
          <p:cNvSpPr txBox="1"/>
          <p:nvPr/>
        </p:nvSpPr>
        <p:spPr>
          <a:xfrm>
            <a:off x="11083298" y="2550193"/>
            <a:ext cx="5565726" cy="914122"/>
          </a:xfrm>
          <a:prstGeom prst="rect">
            <a:avLst/>
          </a:prstGeom>
        </p:spPr>
        <p:txBody>
          <a:bodyPr lIns="0" tIns="0" rIns="0" bIns="0" rtlCol="0" anchor="t">
            <a:spAutoFit/>
          </a:bodyPr>
          <a:lstStyle/>
          <a:p>
            <a:pPr algn="l">
              <a:lnSpc>
                <a:spcPts val="3690"/>
              </a:lnSpc>
            </a:pPr>
            <a:r>
              <a:rPr lang="en-US" sz="2635" i="1">
                <a:solidFill>
                  <a:srgbClr val="31401C"/>
                </a:solidFill>
                <a:latin typeface="Lato Italics"/>
                <a:ea typeface="Lato Italics"/>
                <a:cs typeface="Lato Italics"/>
                <a:sym typeface="Lato Italics"/>
              </a:rPr>
              <a:t>An opportunity for children to practice the knowledge learnt.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Freeform 4"/>
          <p:cNvSpPr/>
          <p:nvPr/>
        </p:nvSpPr>
        <p:spPr>
          <a:xfrm>
            <a:off x="479948" y="256052"/>
            <a:ext cx="1147793" cy="1401884"/>
          </a:xfrm>
          <a:custGeom>
            <a:avLst/>
            <a:gdLst/>
            <a:ahLst/>
            <a:cxnLst/>
            <a:rect l="l" t="t" r="r" b="b"/>
            <a:pathLst>
              <a:path w="1147793" h="1401884">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1009549" y="2123434"/>
            <a:ext cx="11012816" cy="3925324"/>
          </a:xfrm>
          <a:prstGeom prst="rect">
            <a:avLst/>
          </a:prstGeom>
        </p:spPr>
        <p:txBody>
          <a:bodyPr lIns="0" tIns="0" rIns="0" bIns="0" rtlCol="0" anchor="t">
            <a:spAutoFit/>
          </a:bodyPr>
          <a:lstStyle/>
          <a:p>
            <a:pPr algn="l">
              <a:lnSpc>
                <a:spcPts val="6243"/>
              </a:lnSpc>
            </a:pPr>
            <a:r>
              <a:rPr lang="en-US" sz="4459">
                <a:solidFill>
                  <a:srgbClr val="000000"/>
                </a:solidFill>
                <a:latin typeface="Lato"/>
                <a:ea typeface="Lato"/>
                <a:cs typeface="Lato"/>
                <a:sym typeface="Lato"/>
              </a:rPr>
              <a:t>Plastics are sorted by type.</a:t>
            </a:r>
          </a:p>
          <a:p>
            <a:pPr algn="l">
              <a:lnSpc>
                <a:spcPts val="6243"/>
              </a:lnSpc>
            </a:pPr>
            <a:r>
              <a:rPr lang="en-US" sz="4459">
                <a:solidFill>
                  <a:srgbClr val="000000"/>
                </a:solidFill>
                <a:latin typeface="Lato"/>
                <a:ea typeface="Lato"/>
                <a:cs typeface="Lato"/>
                <a:sym typeface="Lato"/>
              </a:rPr>
              <a:t>They are then cleaned and shredded into tiny pellets. </a:t>
            </a:r>
          </a:p>
          <a:p>
            <a:pPr algn="l">
              <a:lnSpc>
                <a:spcPts val="6243"/>
              </a:lnSpc>
            </a:pPr>
            <a:r>
              <a:rPr lang="en-US" sz="4459">
                <a:solidFill>
                  <a:srgbClr val="000000"/>
                </a:solidFill>
                <a:latin typeface="Lato"/>
                <a:ea typeface="Lato"/>
                <a:cs typeface="Lato"/>
                <a:sym typeface="Lato"/>
              </a:rPr>
              <a:t>The pellets are melted a little bit to reshape them into a new product. </a:t>
            </a:r>
          </a:p>
        </p:txBody>
      </p:sp>
      <p:sp>
        <p:nvSpPr>
          <p:cNvPr id="6" name="TextBox 6"/>
          <p:cNvSpPr txBox="1"/>
          <p:nvPr/>
        </p:nvSpPr>
        <p:spPr>
          <a:xfrm>
            <a:off x="1938006" y="404025"/>
            <a:ext cx="16747829" cy="928704"/>
          </a:xfrm>
          <a:prstGeom prst="rect">
            <a:avLst/>
          </a:prstGeom>
        </p:spPr>
        <p:txBody>
          <a:bodyPr lIns="0" tIns="0" rIns="0" bIns="0" rtlCol="0" anchor="t">
            <a:spAutoFit/>
          </a:bodyPr>
          <a:lstStyle/>
          <a:p>
            <a:pPr algn="l">
              <a:lnSpc>
                <a:spcPts val="6977"/>
              </a:lnSpc>
            </a:pPr>
            <a:r>
              <a:rPr lang="en-US" sz="6908">
                <a:solidFill>
                  <a:srgbClr val="2C291C"/>
                </a:solidFill>
                <a:latin typeface="Lato"/>
                <a:ea typeface="Lato"/>
                <a:cs typeface="Lato"/>
                <a:sym typeface="Lato"/>
              </a:rPr>
              <a:t>Plastic recycling</a:t>
            </a:r>
          </a:p>
        </p:txBody>
      </p:sp>
      <p:sp>
        <p:nvSpPr>
          <p:cNvPr id="7" name="Freeform 7"/>
          <p:cNvSpPr/>
          <p:nvPr/>
        </p:nvSpPr>
        <p:spPr>
          <a:xfrm>
            <a:off x="12547174" y="1479878"/>
            <a:ext cx="4806828" cy="4337805"/>
          </a:xfrm>
          <a:custGeom>
            <a:avLst/>
            <a:gdLst/>
            <a:ahLst/>
            <a:cxnLst/>
            <a:rect l="l" t="t" r="r" b="b"/>
            <a:pathLst>
              <a:path w="4806828" h="4337805">
                <a:moveTo>
                  <a:pt x="0" y="0"/>
                </a:moveTo>
                <a:lnTo>
                  <a:pt x="4806828" y="0"/>
                </a:lnTo>
                <a:lnTo>
                  <a:pt x="4806828" y="4337805"/>
                </a:lnTo>
                <a:lnTo>
                  <a:pt x="0" y="4337805"/>
                </a:lnTo>
                <a:lnTo>
                  <a:pt x="0" y="0"/>
                </a:lnTo>
                <a:close/>
              </a:path>
            </a:pathLst>
          </a:custGeom>
          <a:blipFill>
            <a:blip r:embed="rId7"/>
            <a:stretch>
              <a:fillRect r="-112721" b="-66773"/>
            </a:stretch>
          </a:blipFill>
        </p:spPr>
        <p:txBody>
          <a:bodyPr/>
          <a:lstStyle/>
          <a:p>
            <a:endParaRPr lang="en-GB"/>
          </a:p>
        </p:txBody>
      </p:sp>
      <p:sp>
        <p:nvSpPr>
          <p:cNvPr id="8" name="Freeform 8"/>
          <p:cNvSpPr/>
          <p:nvPr/>
        </p:nvSpPr>
        <p:spPr>
          <a:xfrm rot="-5464701">
            <a:off x="3766120" y="6526631"/>
            <a:ext cx="335223" cy="1043494"/>
          </a:xfrm>
          <a:custGeom>
            <a:avLst/>
            <a:gdLst/>
            <a:ahLst/>
            <a:cxnLst/>
            <a:rect l="l" t="t" r="r" b="b"/>
            <a:pathLst>
              <a:path w="335223" h="1043494">
                <a:moveTo>
                  <a:pt x="0" y="0"/>
                </a:moveTo>
                <a:lnTo>
                  <a:pt x="335222" y="0"/>
                </a:lnTo>
                <a:lnTo>
                  <a:pt x="335222" y="1043494"/>
                </a:lnTo>
                <a:lnTo>
                  <a:pt x="0" y="10434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a:off x="12670471" y="6495239"/>
            <a:ext cx="1206043" cy="1141218"/>
          </a:xfrm>
          <a:custGeom>
            <a:avLst/>
            <a:gdLst/>
            <a:ahLst/>
            <a:cxnLst/>
            <a:rect l="l" t="t" r="r" b="b"/>
            <a:pathLst>
              <a:path w="1206043" h="1141218">
                <a:moveTo>
                  <a:pt x="0" y="0"/>
                </a:moveTo>
                <a:lnTo>
                  <a:pt x="1206043" y="0"/>
                </a:lnTo>
                <a:lnTo>
                  <a:pt x="1206043" y="1141219"/>
                </a:lnTo>
                <a:lnTo>
                  <a:pt x="0" y="11412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a:off x="9774976" y="6230647"/>
            <a:ext cx="1599284" cy="1498428"/>
          </a:xfrm>
          <a:custGeom>
            <a:avLst/>
            <a:gdLst/>
            <a:ahLst/>
            <a:cxnLst/>
            <a:rect l="l" t="t" r="r" b="b"/>
            <a:pathLst>
              <a:path w="1599284" h="1498428">
                <a:moveTo>
                  <a:pt x="0" y="0"/>
                </a:moveTo>
                <a:lnTo>
                  <a:pt x="1599284" y="0"/>
                </a:lnTo>
                <a:lnTo>
                  <a:pt x="1599284" y="1498428"/>
                </a:lnTo>
                <a:lnTo>
                  <a:pt x="0" y="1498428"/>
                </a:lnTo>
                <a:lnTo>
                  <a:pt x="0" y="0"/>
                </a:lnTo>
                <a:close/>
              </a:path>
            </a:pathLst>
          </a:custGeom>
          <a:blipFill>
            <a:blip r:embed="rId12"/>
            <a:stretch>
              <a:fillRect/>
            </a:stretch>
          </a:blipFill>
        </p:spPr>
        <p:txBody>
          <a:bodyPr/>
          <a:lstStyle/>
          <a:p>
            <a:endParaRPr lang="en-GB"/>
          </a:p>
        </p:txBody>
      </p:sp>
      <p:sp>
        <p:nvSpPr>
          <p:cNvPr id="11" name="Freeform 11"/>
          <p:cNvSpPr/>
          <p:nvPr/>
        </p:nvSpPr>
        <p:spPr>
          <a:xfrm>
            <a:off x="7370224" y="6331948"/>
            <a:ext cx="1054231" cy="1467801"/>
          </a:xfrm>
          <a:custGeom>
            <a:avLst/>
            <a:gdLst/>
            <a:ahLst/>
            <a:cxnLst/>
            <a:rect l="l" t="t" r="r" b="b"/>
            <a:pathLst>
              <a:path w="1054231" h="1467801">
                <a:moveTo>
                  <a:pt x="0" y="0"/>
                </a:moveTo>
                <a:lnTo>
                  <a:pt x="1054232" y="0"/>
                </a:lnTo>
                <a:lnTo>
                  <a:pt x="1054232" y="1467801"/>
                </a:lnTo>
                <a:lnTo>
                  <a:pt x="0" y="1467801"/>
                </a:lnTo>
                <a:lnTo>
                  <a:pt x="0" y="0"/>
                </a:lnTo>
                <a:close/>
              </a:path>
            </a:pathLst>
          </a:custGeom>
          <a:blipFill>
            <a:blip r:embed="rId13"/>
            <a:stretch>
              <a:fillRect r="-129594"/>
            </a:stretch>
          </a:blipFill>
        </p:spPr>
        <p:txBody>
          <a:bodyPr/>
          <a:lstStyle/>
          <a:p>
            <a:endParaRPr lang="en-GB"/>
          </a:p>
        </p:txBody>
      </p:sp>
      <p:sp>
        <p:nvSpPr>
          <p:cNvPr id="12" name="Freeform 12"/>
          <p:cNvSpPr/>
          <p:nvPr/>
        </p:nvSpPr>
        <p:spPr>
          <a:xfrm rot="-5464701">
            <a:off x="6375505" y="6536177"/>
            <a:ext cx="335223" cy="1043494"/>
          </a:xfrm>
          <a:custGeom>
            <a:avLst/>
            <a:gdLst/>
            <a:ahLst/>
            <a:cxnLst/>
            <a:rect l="l" t="t" r="r" b="b"/>
            <a:pathLst>
              <a:path w="335223" h="1043494">
                <a:moveTo>
                  <a:pt x="0" y="0"/>
                </a:moveTo>
                <a:lnTo>
                  <a:pt x="335223" y="0"/>
                </a:lnTo>
                <a:lnTo>
                  <a:pt x="335223" y="1043494"/>
                </a:lnTo>
                <a:lnTo>
                  <a:pt x="0" y="10434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3" name="Freeform 13"/>
          <p:cNvSpPr/>
          <p:nvPr/>
        </p:nvSpPr>
        <p:spPr>
          <a:xfrm rot="-5464701">
            <a:off x="9083952" y="6477445"/>
            <a:ext cx="335223" cy="1043494"/>
          </a:xfrm>
          <a:custGeom>
            <a:avLst/>
            <a:gdLst/>
            <a:ahLst/>
            <a:cxnLst/>
            <a:rect l="l" t="t" r="r" b="b"/>
            <a:pathLst>
              <a:path w="335223" h="1043494">
                <a:moveTo>
                  <a:pt x="0" y="0"/>
                </a:moveTo>
                <a:lnTo>
                  <a:pt x="335223" y="0"/>
                </a:lnTo>
                <a:lnTo>
                  <a:pt x="335223" y="1043494"/>
                </a:lnTo>
                <a:lnTo>
                  <a:pt x="0" y="10434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4" name="Freeform 14"/>
          <p:cNvSpPr/>
          <p:nvPr/>
        </p:nvSpPr>
        <p:spPr>
          <a:xfrm rot="-5464701">
            <a:off x="11854754" y="6536177"/>
            <a:ext cx="335223" cy="1043494"/>
          </a:xfrm>
          <a:custGeom>
            <a:avLst/>
            <a:gdLst/>
            <a:ahLst/>
            <a:cxnLst/>
            <a:rect l="l" t="t" r="r" b="b"/>
            <a:pathLst>
              <a:path w="335223" h="1043494">
                <a:moveTo>
                  <a:pt x="0" y="0"/>
                </a:moveTo>
                <a:lnTo>
                  <a:pt x="335222" y="0"/>
                </a:lnTo>
                <a:lnTo>
                  <a:pt x="335222" y="1043494"/>
                </a:lnTo>
                <a:lnTo>
                  <a:pt x="0" y="10434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Freeform 15"/>
          <p:cNvSpPr/>
          <p:nvPr/>
        </p:nvSpPr>
        <p:spPr>
          <a:xfrm rot="-5464701">
            <a:off x="14357008" y="6654846"/>
            <a:ext cx="335223" cy="1043494"/>
          </a:xfrm>
          <a:custGeom>
            <a:avLst/>
            <a:gdLst/>
            <a:ahLst/>
            <a:cxnLst/>
            <a:rect l="l" t="t" r="r" b="b"/>
            <a:pathLst>
              <a:path w="335223" h="1043494">
                <a:moveTo>
                  <a:pt x="0" y="0"/>
                </a:moveTo>
                <a:lnTo>
                  <a:pt x="335222" y="0"/>
                </a:lnTo>
                <a:lnTo>
                  <a:pt x="335222" y="1043494"/>
                </a:lnTo>
                <a:lnTo>
                  <a:pt x="0" y="10434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6" name="Freeform 16"/>
          <p:cNvSpPr/>
          <p:nvPr/>
        </p:nvSpPr>
        <p:spPr>
          <a:xfrm rot="-1263787">
            <a:off x="2309410" y="6911304"/>
            <a:ext cx="1113075" cy="506449"/>
          </a:xfrm>
          <a:custGeom>
            <a:avLst/>
            <a:gdLst/>
            <a:ahLst/>
            <a:cxnLst/>
            <a:rect l="l" t="t" r="r" b="b"/>
            <a:pathLst>
              <a:path w="1113075" h="506449">
                <a:moveTo>
                  <a:pt x="0" y="0"/>
                </a:moveTo>
                <a:lnTo>
                  <a:pt x="1113075" y="0"/>
                </a:lnTo>
                <a:lnTo>
                  <a:pt x="1113075" y="506449"/>
                </a:lnTo>
                <a:lnTo>
                  <a:pt x="0" y="50644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7" name="Freeform 17"/>
          <p:cNvSpPr/>
          <p:nvPr/>
        </p:nvSpPr>
        <p:spPr>
          <a:xfrm>
            <a:off x="1435788" y="6599981"/>
            <a:ext cx="763549" cy="1129093"/>
          </a:xfrm>
          <a:custGeom>
            <a:avLst/>
            <a:gdLst/>
            <a:ahLst/>
            <a:cxnLst/>
            <a:rect l="l" t="t" r="r" b="b"/>
            <a:pathLst>
              <a:path w="763549" h="1129093">
                <a:moveTo>
                  <a:pt x="0" y="0"/>
                </a:moveTo>
                <a:lnTo>
                  <a:pt x="763550" y="0"/>
                </a:lnTo>
                <a:lnTo>
                  <a:pt x="763550" y="1129094"/>
                </a:lnTo>
                <a:lnTo>
                  <a:pt x="0" y="1129094"/>
                </a:lnTo>
                <a:lnTo>
                  <a:pt x="0" y="0"/>
                </a:lnTo>
                <a:close/>
              </a:path>
            </a:pathLst>
          </a:custGeom>
          <a:blipFill>
            <a:blip r:embed="rId16"/>
            <a:stretch>
              <a:fillRect/>
            </a:stretch>
          </a:blipFill>
        </p:spPr>
        <p:txBody>
          <a:bodyPr/>
          <a:lstStyle/>
          <a:p>
            <a:endParaRPr lang="en-GB"/>
          </a:p>
        </p:txBody>
      </p:sp>
      <p:sp>
        <p:nvSpPr>
          <p:cNvPr id="18" name="Freeform 18"/>
          <p:cNvSpPr/>
          <p:nvPr/>
        </p:nvSpPr>
        <p:spPr>
          <a:xfrm>
            <a:off x="15049428" y="6474908"/>
            <a:ext cx="1339117" cy="1379240"/>
          </a:xfrm>
          <a:custGeom>
            <a:avLst/>
            <a:gdLst/>
            <a:ahLst/>
            <a:cxnLst/>
            <a:rect l="l" t="t" r="r" b="b"/>
            <a:pathLst>
              <a:path w="1339117" h="1379240">
                <a:moveTo>
                  <a:pt x="0" y="0"/>
                </a:moveTo>
                <a:lnTo>
                  <a:pt x="1339117" y="0"/>
                </a:lnTo>
                <a:lnTo>
                  <a:pt x="1339117" y="1379240"/>
                </a:lnTo>
                <a:lnTo>
                  <a:pt x="0" y="13792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9" name="Freeform 19"/>
          <p:cNvSpPr/>
          <p:nvPr/>
        </p:nvSpPr>
        <p:spPr>
          <a:xfrm>
            <a:off x="15879200" y="6979861"/>
            <a:ext cx="1018690" cy="1414847"/>
          </a:xfrm>
          <a:custGeom>
            <a:avLst/>
            <a:gdLst/>
            <a:ahLst/>
            <a:cxnLst/>
            <a:rect l="l" t="t" r="r" b="b"/>
            <a:pathLst>
              <a:path w="1018690" h="1414847">
                <a:moveTo>
                  <a:pt x="0" y="0"/>
                </a:moveTo>
                <a:lnTo>
                  <a:pt x="1018690" y="0"/>
                </a:lnTo>
                <a:lnTo>
                  <a:pt x="1018690" y="1414846"/>
                </a:lnTo>
                <a:lnTo>
                  <a:pt x="0" y="141484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20" name="Freeform 20"/>
          <p:cNvSpPr/>
          <p:nvPr/>
        </p:nvSpPr>
        <p:spPr>
          <a:xfrm>
            <a:off x="4525215" y="6391912"/>
            <a:ext cx="1369267" cy="1347872"/>
          </a:xfrm>
          <a:custGeom>
            <a:avLst/>
            <a:gdLst/>
            <a:ahLst/>
            <a:cxnLst/>
            <a:rect l="l" t="t" r="r" b="b"/>
            <a:pathLst>
              <a:path w="1369267" h="1347872">
                <a:moveTo>
                  <a:pt x="0" y="0"/>
                </a:moveTo>
                <a:lnTo>
                  <a:pt x="1369267" y="0"/>
                </a:lnTo>
                <a:lnTo>
                  <a:pt x="1369267" y="1347873"/>
                </a:lnTo>
                <a:lnTo>
                  <a:pt x="0" y="1347873"/>
                </a:lnTo>
                <a:lnTo>
                  <a:pt x="0" y="0"/>
                </a:lnTo>
                <a:close/>
              </a:path>
            </a:pathLst>
          </a:custGeom>
          <a:blipFill>
            <a:blip r:embed="rId21"/>
            <a:stretch>
              <a:fillRect l="-128276" t="-42750" r="-57758" b="-50844"/>
            </a:stretch>
          </a:blipFill>
        </p:spPr>
        <p:txBody>
          <a:bodyPr/>
          <a:lstStyle/>
          <a:p>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794151" y="6122750"/>
            <a:ext cx="17493849" cy="763024"/>
          </a:xfrm>
          <a:prstGeom prst="rect">
            <a:avLst/>
          </a:prstGeom>
        </p:spPr>
        <p:txBody>
          <a:bodyPr lIns="0" tIns="0" rIns="0" bIns="0" rtlCol="0" anchor="t">
            <a:spAutoFit/>
          </a:bodyPr>
          <a:lstStyle/>
          <a:p>
            <a:pPr algn="l">
              <a:lnSpc>
                <a:spcPts val="6243"/>
              </a:lnSpc>
            </a:pPr>
            <a:r>
              <a:rPr lang="en-US" sz="4459">
                <a:solidFill>
                  <a:srgbClr val="000000"/>
                </a:solidFill>
                <a:latin typeface="Lato"/>
                <a:ea typeface="Lato"/>
                <a:cs typeface="Lato"/>
                <a:sym typeface="Lato"/>
              </a:rPr>
              <a:t>cleaned         shredded         pellets           melted            reshaped</a:t>
            </a:r>
          </a:p>
        </p:txBody>
      </p:sp>
      <p:sp>
        <p:nvSpPr>
          <p:cNvPr id="5" name="TextBox 5"/>
          <p:cNvSpPr txBox="1"/>
          <p:nvPr/>
        </p:nvSpPr>
        <p:spPr>
          <a:xfrm>
            <a:off x="1938006" y="384975"/>
            <a:ext cx="16747829" cy="790274"/>
          </a:xfrm>
          <a:prstGeom prst="rect">
            <a:avLst/>
          </a:prstGeom>
        </p:spPr>
        <p:txBody>
          <a:bodyPr lIns="0" tIns="0" rIns="0" bIns="0" rtlCol="0" anchor="t">
            <a:spAutoFit/>
          </a:bodyPr>
          <a:lstStyle/>
          <a:p>
            <a:pPr algn="l">
              <a:lnSpc>
                <a:spcPts val="5967"/>
              </a:lnSpc>
            </a:pPr>
            <a:r>
              <a:rPr lang="en-US" sz="5908">
                <a:solidFill>
                  <a:srgbClr val="2C291C"/>
                </a:solidFill>
                <a:latin typeface="Lato"/>
                <a:ea typeface="Lato"/>
                <a:cs typeface="Lato"/>
                <a:sym typeface="Lato"/>
              </a:rPr>
              <a:t>Tell your partner the steps to recycle plastic</a:t>
            </a:r>
          </a:p>
        </p:txBody>
      </p:sp>
      <p:sp>
        <p:nvSpPr>
          <p:cNvPr id="6" name="Freeform 6"/>
          <p:cNvSpPr/>
          <p:nvPr/>
        </p:nvSpPr>
        <p:spPr>
          <a:xfrm>
            <a:off x="315159" y="277604"/>
            <a:ext cx="1427083" cy="1502192"/>
          </a:xfrm>
          <a:custGeom>
            <a:avLst/>
            <a:gdLst/>
            <a:ahLst/>
            <a:cxnLst/>
            <a:rect l="l" t="t" r="r" b="b"/>
            <a:pathLst>
              <a:path w="1427083" h="1502192">
                <a:moveTo>
                  <a:pt x="0" y="0"/>
                </a:moveTo>
                <a:lnTo>
                  <a:pt x="1427082" y="0"/>
                </a:lnTo>
                <a:lnTo>
                  <a:pt x="1427082" y="1502192"/>
                </a:lnTo>
                <a:lnTo>
                  <a:pt x="0" y="15021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rot="-5464701">
            <a:off x="4427780" y="3152645"/>
            <a:ext cx="335223" cy="1043494"/>
          </a:xfrm>
          <a:custGeom>
            <a:avLst/>
            <a:gdLst/>
            <a:ahLst/>
            <a:cxnLst/>
            <a:rect l="l" t="t" r="r" b="b"/>
            <a:pathLst>
              <a:path w="335223" h="1043494">
                <a:moveTo>
                  <a:pt x="0" y="0"/>
                </a:moveTo>
                <a:lnTo>
                  <a:pt x="335222" y="0"/>
                </a:lnTo>
                <a:lnTo>
                  <a:pt x="335222" y="1043494"/>
                </a:lnTo>
                <a:lnTo>
                  <a:pt x="0" y="10434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a:off x="11328534" y="3176698"/>
            <a:ext cx="1206043" cy="1141218"/>
          </a:xfrm>
          <a:custGeom>
            <a:avLst/>
            <a:gdLst/>
            <a:ahLst/>
            <a:cxnLst/>
            <a:rect l="l" t="t" r="r" b="b"/>
            <a:pathLst>
              <a:path w="1206043" h="1141218">
                <a:moveTo>
                  <a:pt x="0" y="0"/>
                </a:moveTo>
                <a:lnTo>
                  <a:pt x="1206043" y="0"/>
                </a:lnTo>
                <a:lnTo>
                  <a:pt x="1206043" y="1141218"/>
                </a:lnTo>
                <a:lnTo>
                  <a:pt x="0" y="11412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8433039" y="2912105"/>
            <a:ext cx="1599284" cy="1498428"/>
          </a:xfrm>
          <a:custGeom>
            <a:avLst/>
            <a:gdLst/>
            <a:ahLst/>
            <a:cxnLst/>
            <a:rect l="l" t="t" r="r" b="b"/>
            <a:pathLst>
              <a:path w="1599284" h="1498428">
                <a:moveTo>
                  <a:pt x="0" y="0"/>
                </a:moveTo>
                <a:lnTo>
                  <a:pt x="1599284" y="0"/>
                </a:lnTo>
                <a:lnTo>
                  <a:pt x="1599284" y="1498428"/>
                </a:lnTo>
                <a:lnTo>
                  <a:pt x="0" y="1498428"/>
                </a:lnTo>
                <a:lnTo>
                  <a:pt x="0" y="0"/>
                </a:lnTo>
                <a:close/>
              </a:path>
            </a:pathLst>
          </a:custGeom>
          <a:blipFill>
            <a:blip r:embed="rId11"/>
            <a:stretch>
              <a:fillRect/>
            </a:stretch>
          </a:blipFill>
        </p:spPr>
        <p:txBody>
          <a:bodyPr/>
          <a:lstStyle/>
          <a:p>
            <a:endParaRPr lang="en-GB"/>
          </a:p>
        </p:txBody>
      </p:sp>
      <p:sp>
        <p:nvSpPr>
          <p:cNvPr id="10" name="Freeform 10"/>
          <p:cNvSpPr/>
          <p:nvPr/>
        </p:nvSpPr>
        <p:spPr>
          <a:xfrm rot="-5464701">
            <a:off x="7742015" y="3158903"/>
            <a:ext cx="335223" cy="1043494"/>
          </a:xfrm>
          <a:custGeom>
            <a:avLst/>
            <a:gdLst/>
            <a:ahLst/>
            <a:cxnLst/>
            <a:rect l="l" t="t" r="r" b="b"/>
            <a:pathLst>
              <a:path w="335223" h="1043494">
                <a:moveTo>
                  <a:pt x="0" y="0"/>
                </a:moveTo>
                <a:lnTo>
                  <a:pt x="335223" y="0"/>
                </a:lnTo>
                <a:lnTo>
                  <a:pt x="335223" y="1043495"/>
                </a:lnTo>
                <a:lnTo>
                  <a:pt x="0" y="10434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rot="-5464701">
            <a:off x="10512817" y="3217635"/>
            <a:ext cx="335223" cy="1043494"/>
          </a:xfrm>
          <a:custGeom>
            <a:avLst/>
            <a:gdLst/>
            <a:ahLst/>
            <a:cxnLst/>
            <a:rect l="l" t="t" r="r" b="b"/>
            <a:pathLst>
              <a:path w="335223" h="1043494">
                <a:moveTo>
                  <a:pt x="0" y="0"/>
                </a:moveTo>
                <a:lnTo>
                  <a:pt x="335223" y="0"/>
                </a:lnTo>
                <a:lnTo>
                  <a:pt x="335223" y="1043494"/>
                </a:lnTo>
                <a:lnTo>
                  <a:pt x="0" y="10434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2" name="Freeform 12"/>
          <p:cNvSpPr/>
          <p:nvPr/>
        </p:nvSpPr>
        <p:spPr>
          <a:xfrm rot="-5464701">
            <a:off x="13015071" y="3336304"/>
            <a:ext cx="335223" cy="1043494"/>
          </a:xfrm>
          <a:custGeom>
            <a:avLst/>
            <a:gdLst/>
            <a:ahLst/>
            <a:cxnLst/>
            <a:rect l="l" t="t" r="r" b="b"/>
            <a:pathLst>
              <a:path w="335223" h="1043494">
                <a:moveTo>
                  <a:pt x="0" y="0"/>
                </a:moveTo>
                <a:lnTo>
                  <a:pt x="335223" y="0"/>
                </a:lnTo>
                <a:lnTo>
                  <a:pt x="335223" y="1043494"/>
                </a:lnTo>
                <a:lnTo>
                  <a:pt x="0" y="10434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3" name="Freeform 13"/>
          <p:cNvSpPr/>
          <p:nvPr/>
        </p:nvSpPr>
        <p:spPr>
          <a:xfrm rot="-1263787">
            <a:off x="2971070" y="3537317"/>
            <a:ext cx="1113075" cy="506449"/>
          </a:xfrm>
          <a:custGeom>
            <a:avLst/>
            <a:gdLst/>
            <a:ahLst/>
            <a:cxnLst/>
            <a:rect l="l" t="t" r="r" b="b"/>
            <a:pathLst>
              <a:path w="1113075" h="506449">
                <a:moveTo>
                  <a:pt x="0" y="0"/>
                </a:moveTo>
                <a:lnTo>
                  <a:pt x="1113075" y="0"/>
                </a:lnTo>
                <a:lnTo>
                  <a:pt x="1113075" y="506449"/>
                </a:lnTo>
                <a:lnTo>
                  <a:pt x="0" y="5064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4" name="Freeform 14"/>
          <p:cNvSpPr/>
          <p:nvPr/>
        </p:nvSpPr>
        <p:spPr>
          <a:xfrm>
            <a:off x="2097448" y="3225995"/>
            <a:ext cx="763549" cy="1129093"/>
          </a:xfrm>
          <a:custGeom>
            <a:avLst/>
            <a:gdLst/>
            <a:ahLst/>
            <a:cxnLst/>
            <a:rect l="l" t="t" r="r" b="b"/>
            <a:pathLst>
              <a:path w="763549" h="1129093">
                <a:moveTo>
                  <a:pt x="0" y="0"/>
                </a:moveTo>
                <a:lnTo>
                  <a:pt x="763550" y="0"/>
                </a:lnTo>
                <a:lnTo>
                  <a:pt x="763550" y="1129093"/>
                </a:lnTo>
                <a:lnTo>
                  <a:pt x="0" y="1129093"/>
                </a:lnTo>
                <a:lnTo>
                  <a:pt x="0" y="0"/>
                </a:lnTo>
                <a:close/>
              </a:path>
            </a:pathLst>
          </a:custGeom>
          <a:blipFill>
            <a:blip r:embed="rId14"/>
            <a:stretch>
              <a:fillRect/>
            </a:stretch>
          </a:blipFill>
        </p:spPr>
        <p:txBody>
          <a:bodyPr/>
          <a:lstStyle/>
          <a:p>
            <a:endParaRPr lang="en-GB"/>
          </a:p>
        </p:txBody>
      </p:sp>
      <p:sp>
        <p:nvSpPr>
          <p:cNvPr id="15" name="Freeform 15"/>
          <p:cNvSpPr/>
          <p:nvPr/>
        </p:nvSpPr>
        <p:spPr>
          <a:xfrm>
            <a:off x="13707492" y="3156366"/>
            <a:ext cx="1339117" cy="1379240"/>
          </a:xfrm>
          <a:custGeom>
            <a:avLst/>
            <a:gdLst/>
            <a:ahLst/>
            <a:cxnLst/>
            <a:rect l="l" t="t" r="r" b="b"/>
            <a:pathLst>
              <a:path w="1339117" h="1379240">
                <a:moveTo>
                  <a:pt x="0" y="0"/>
                </a:moveTo>
                <a:lnTo>
                  <a:pt x="1339116" y="0"/>
                </a:lnTo>
                <a:lnTo>
                  <a:pt x="1339116" y="1379240"/>
                </a:lnTo>
                <a:lnTo>
                  <a:pt x="0" y="13792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6" name="Freeform 16"/>
          <p:cNvSpPr/>
          <p:nvPr/>
        </p:nvSpPr>
        <p:spPr>
          <a:xfrm>
            <a:off x="14537263" y="3661319"/>
            <a:ext cx="1018690" cy="1414847"/>
          </a:xfrm>
          <a:custGeom>
            <a:avLst/>
            <a:gdLst/>
            <a:ahLst/>
            <a:cxnLst/>
            <a:rect l="l" t="t" r="r" b="b"/>
            <a:pathLst>
              <a:path w="1018690" h="1414847">
                <a:moveTo>
                  <a:pt x="0" y="0"/>
                </a:moveTo>
                <a:lnTo>
                  <a:pt x="1018690" y="0"/>
                </a:lnTo>
                <a:lnTo>
                  <a:pt x="1018690" y="1414847"/>
                </a:lnTo>
                <a:lnTo>
                  <a:pt x="0" y="141484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7" name="Freeform 17"/>
          <p:cNvSpPr/>
          <p:nvPr/>
        </p:nvSpPr>
        <p:spPr>
          <a:xfrm>
            <a:off x="5186875" y="3017926"/>
            <a:ext cx="1369267" cy="1347872"/>
          </a:xfrm>
          <a:custGeom>
            <a:avLst/>
            <a:gdLst/>
            <a:ahLst/>
            <a:cxnLst/>
            <a:rect l="l" t="t" r="r" b="b"/>
            <a:pathLst>
              <a:path w="1369267" h="1347872">
                <a:moveTo>
                  <a:pt x="0" y="0"/>
                </a:moveTo>
                <a:lnTo>
                  <a:pt x="1369267" y="0"/>
                </a:lnTo>
                <a:lnTo>
                  <a:pt x="1369267" y="1347872"/>
                </a:lnTo>
                <a:lnTo>
                  <a:pt x="0" y="1347872"/>
                </a:lnTo>
                <a:lnTo>
                  <a:pt x="0" y="0"/>
                </a:lnTo>
                <a:close/>
              </a:path>
            </a:pathLst>
          </a:custGeom>
          <a:blipFill>
            <a:blip r:embed="rId19"/>
            <a:stretch>
              <a:fillRect l="-128276" t="-42750" r="-57758" b="-50844"/>
            </a:stretch>
          </a:blipFill>
        </p:spPr>
        <p:txBody>
          <a:bodyPr/>
          <a:lstStyle/>
          <a:p>
            <a:endParaRPr lang="en-GB"/>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Freeform 4"/>
          <p:cNvSpPr/>
          <p:nvPr/>
        </p:nvSpPr>
        <p:spPr>
          <a:xfrm>
            <a:off x="479948" y="256052"/>
            <a:ext cx="1147793" cy="1401884"/>
          </a:xfrm>
          <a:custGeom>
            <a:avLst/>
            <a:gdLst/>
            <a:ahLst/>
            <a:cxnLst/>
            <a:rect l="l" t="t" r="r" b="b"/>
            <a:pathLst>
              <a:path w="1147793" h="1401884">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1009549" y="2123434"/>
            <a:ext cx="11012816" cy="2344174"/>
          </a:xfrm>
          <a:prstGeom prst="rect">
            <a:avLst/>
          </a:prstGeom>
        </p:spPr>
        <p:txBody>
          <a:bodyPr lIns="0" tIns="0" rIns="0" bIns="0" rtlCol="0" anchor="t">
            <a:spAutoFit/>
          </a:bodyPr>
          <a:lstStyle/>
          <a:p>
            <a:pPr algn="l">
              <a:lnSpc>
                <a:spcPts val="6243"/>
              </a:lnSpc>
            </a:pPr>
            <a:r>
              <a:rPr lang="en-US" sz="4459">
                <a:solidFill>
                  <a:srgbClr val="000000"/>
                </a:solidFill>
                <a:latin typeface="Lato"/>
                <a:ea typeface="Lato"/>
                <a:cs typeface="Lato"/>
                <a:sym typeface="Lato"/>
              </a:rPr>
              <a:t>Cardboard is cleaned then mixed with water to make a pulp. The pulp is rolled out, dried and turned into new cardboard sheets. </a:t>
            </a:r>
          </a:p>
        </p:txBody>
      </p:sp>
      <p:sp>
        <p:nvSpPr>
          <p:cNvPr id="6" name="TextBox 6"/>
          <p:cNvSpPr txBox="1"/>
          <p:nvPr/>
        </p:nvSpPr>
        <p:spPr>
          <a:xfrm>
            <a:off x="1938006" y="404025"/>
            <a:ext cx="16747829" cy="928704"/>
          </a:xfrm>
          <a:prstGeom prst="rect">
            <a:avLst/>
          </a:prstGeom>
        </p:spPr>
        <p:txBody>
          <a:bodyPr lIns="0" tIns="0" rIns="0" bIns="0" rtlCol="0" anchor="t">
            <a:spAutoFit/>
          </a:bodyPr>
          <a:lstStyle/>
          <a:p>
            <a:pPr algn="l">
              <a:lnSpc>
                <a:spcPts val="6977"/>
              </a:lnSpc>
            </a:pPr>
            <a:r>
              <a:rPr lang="en-US" sz="6908">
                <a:solidFill>
                  <a:srgbClr val="2C291C"/>
                </a:solidFill>
                <a:latin typeface="Lato"/>
                <a:ea typeface="Lato"/>
                <a:cs typeface="Lato"/>
                <a:sym typeface="Lato"/>
              </a:rPr>
              <a:t>Cardboard recycling</a:t>
            </a:r>
          </a:p>
        </p:txBody>
      </p:sp>
      <p:sp>
        <p:nvSpPr>
          <p:cNvPr id="7" name="Freeform 7"/>
          <p:cNvSpPr/>
          <p:nvPr/>
        </p:nvSpPr>
        <p:spPr>
          <a:xfrm rot="-5464701">
            <a:off x="4557028" y="6511271"/>
            <a:ext cx="244314" cy="760510"/>
          </a:xfrm>
          <a:custGeom>
            <a:avLst/>
            <a:gdLst/>
            <a:ahLst/>
            <a:cxnLst/>
            <a:rect l="l" t="t" r="r" b="b"/>
            <a:pathLst>
              <a:path w="244314" h="760510">
                <a:moveTo>
                  <a:pt x="0" y="0"/>
                </a:moveTo>
                <a:lnTo>
                  <a:pt x="244314" y="0"/>
                </a:lnTo>
                <a:lnTo>
                  <a:pt x="244314" y="760510"/>
                </a:lnTo>
                <a:lnTo>
                  <a:pt x="0" y="7605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a:off x="1028700" y="6259287"/>
            <a:ext cx="1548807" cy="1221622"/>
          </a:xfrm>
          <a:custGeom>
            <a:avLst/>
            <a:gdLst/>
            <a:ahLst/>
            <a:cxnLst/>
            <a:rect l="l" t="t" r="r" b="b"/>
            <a:pathLst>
              <a:path w="1548807" h="1221622">
                <a:moveTo>
                  <a:pt x="0" y="0"/>
                </a:moveTo>
                <a:lnTo>
                  <a:pt x="1548807" y="0"/>
                </a:lnTo>
                <a:lnTo>
                  <a:pt x="1548807" y="1221622"/>
                </a:lnTo>
                <a:lnTo>
                  <a:pt x="0" y="12216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2685128" y="6331104"/>
            <a:ext cx="895274" cy="1120844"/>
          </a:xfrm>
          <a:custGeom>
            <a:avLst/>
            <a:gdLst/>
            <a:ahLst/>
            <a:cxnLst/>
            <a:rect l="l" t="t" r="r" b="b"/>
            <a:pathLst>
              <a:path w="895274" h="1120844">
                <a:moveTo>
                  <a:pt x="0" y="0"/>
                </a:moveTo>
                <a:lnTo>
                  <a:pt x="895274" y="0"/>
                </a:lnTo>
                <a:lnTo>
                  <a:pt x="895274" y="1120844"/>
                </a:lnTo>
                <a:lnTo>
                  <a:pt x="0" y="11208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Freeform 10"/>
          <p:cNvSpPr/>
          <p:nvPr/>
        </p:nvSpPr>
        <p:spPr>
          <a:xfrm>
            <a:off x="4901938" y="5960558"/>
            <a:ext cx="2333233" cy="1595348"/>
          </a:xfrm>
          <a:custGeom>
            <a:avLst/>
            <a:gdLst/>
            <a:ahLst/>
            <a:cxnLst/>
            <a:rect l="l" t="t" r="r" b="b"/>
            <a:pathLst>
              <a:path w="2333233" h="1595348">
                <a:moveTo>
                  <a:pt x="0" y="0"/>
                </a:moveTo>
                <a:lnTo>
                  <a:pt x="2333233" y="0"/>
                </a:lnTo>
                <a:lnTo>
                  <a:pt x="2333233" y="1595349"/>
                </a:lnTo>
                <a:lnTo>
                  <a:pt x="0" y="1595349"/>
                </a:lnTo>
                <a:lnTo>
                  <a:pt x="0" y="0"/>
                </a:lnTo>
                <a:close/>
              </a:path>
            </a:pathLst>
          </a:custGeom>
          <a:blipFill>
            <a:blip r:embed="rId13"/>
            <a:stretch>
              <a:fillRect/>
            </a:stretch>
          </a:blipFill>
        </p:spPr>
        <p:txBody>
          <a:bodyPr/>
          <a:lstStyle/>
          <a:p>
            <a:endParaRPr lang="en-GB"/>
          </a:p>
        </p:txBody>
      </p:sp>
      <p:sp>
        <p:nvSpPr>
          <p:cNvPr id="11" name="Freeform 11"/>
          <p:cNvSpPr/>
          <p:nvPr/>
        </p:nvSpPr>
        <p:spPr>
          <a:xfrm>
            <a:off x="8556707" y="5960558"/>
            <a:ext cx="2234292" cy="1491390"/>
          </a:xfrm>
          <a:custGeom>
            <a:avLst/>
            <a:gdLst/>
            <a:ahLst/>
            <a:cxnLst/>
            <a:rect l="l" t="t" r="r" b="b"/>
            <a:pathLst>
              <a:path w="2234292" h="1491390">
                <a:moveTo>
                  <a:pt x="0" y="0"/>
                </a:moveTo>
                <a:lnTo>
                  <a:pt x="2234292" y="0"/>
                </a:lnTo>
                <a:lnTo>
                  <a:pt x="2234292" y="1491390"/>
                </a:lnTo>
                <a:lnTo>
                  <a:pt x="0" y="1491390"/>
                </a:lnTo>
                <a:lnTo>
                  <a:pt x="0" y="0"/>
                </a:lnTo>
                <a:close/>
              </a:path>
            </a:pathLst>
          </a:custGeom>
          <a:blipFill>
            <a:blip r:embed="rId14"/>
            <a:stretch>
              <a:fillRect/>
            </a:stretch>
          </a:blipFill>
        </p:spPr>
        <p:txBody>
          <a:bodyPr/>
          <a:lstStyle/>
          <a:p>
            <a:endParaRPr lang="en-GB"/>
          </a:p>
        </p:txBody>
      </p:sp>
      <p:sp>
        <p:nvSpPr>
          <p:cNvPr id="12" name="Freeform 12"/>
          <p:cNvSpPr/>
          <p:nvPr/>
        </p:nvSpPr>
        <p:spPr>
          <a:xfrm rot="-5464701">
            <a:off x="7773782" y="6381980"/>
            <a:ext cx="244314" cy="760510"/>
          </a:xfrm>
          <a:custGeom>
            <a:avLst/>
            <a:gdLst/>
            <a:ahLst/>
            <a:cxnLst/>
            <a:rect l="l" t="t" r="r" b="b"/>
            <a:pathLst>
              <a:path w="244314" h="760510">
                <a:moveTo>
                  <a:pt x="0" y="0"/>
                </a:moveTo>
                <a:lnTo>
                  <a:pt x="244314" y="0"/>
                </a:lnTo>
                <a:lnTo>
                  <a:pt x="244314" y="760509"/>
                </a:lnTo>
                <a:lnTo>
                  <a:pt x="0" y="760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3" name="Freeform 13"/>
          <p:cNvSpPr/>
          <p:nvPr/>
        </p:nvSpPr>
        <p:spPr>
          <a:xfrm>
            <a:off x="12596571" y="613102"/>
            <a:ext cx="4783822" cy="3727276"/>
          </a:xfrm>
          <a:custGeom>
            <a:avLst/>
            <a:gdLst/>
            <a:ahLst/>
            <a:cxnLst/>
            <a:rect l="l" t="t" r="r" b="b"/>
            <a:pathLst>
              <a:path w="4783822" h="3727276">
                <a:moveTo>
                  <a:pt x="0" y="0"/>
                </a:moveTo>
                <a:lnTo>
                  <a:pt x="4783822" y="0"/>
                </a:lnTo>
                <a:lnTo>
                  <a:pt x="4783822" y="3727276"/>
                </a:lnTo>
                <a:lnTo>
                  <a:pt x="0" y="3727276"/>
                </a:lnTo>
                <a:lnTo>
                  <a:pt x="0" y="0"/>
                </a:lnTo>
                <a:close/>
              </a:path>
            </a:pathLst>
          </a:custGeom>
          <a:blipFill>
            <a:blip r:embed="rId15"/>
            <a:stretch>
              <a:fillRect l="-8382" r="-8382"/>
            </a:stretch>
          </a:blipFill>
        </p:spPr>
        <p:txBody>
          <a:bodyPr/>
          <a:lstStyle/>
          <a:p>
            <a:endParaRPr lang="en-GB"/>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794151" y="6122750"/>
            <a:ext cx="17493849" cy="763024"/>
          </a:xfrm>
          <a:prstGeom prst="rect">
            <a:avLst/>
          </a:prstGeom>
        </p:spPr>
        <p:txBody>
          <a:bodyPr lIns="0" tIns="0" rIns="0" bIns="0" rtlCol="0" anchor="t">
            <a:spAutoFit/>
          </a:bodyPr>
          <a:lstStyle/>
          <a:p>
            <a:pPr algn="l">
              <a:lnSpc>
                <a:spcPts val="6243"/>
              </a:lnSpc>
            </a:pPr>
            <a:r>
              <a:rPr lang="en-US" sz="4459">
                <a:solidFill>
                  <a:srgbClr val="000000"/>
                </a:solidFill>
                <a:latin typeface="Lato"/>
                <a:ea typeface="Lato"/>
                <a:cs typeface="Lato"/>
                <a:sym typeface="Lato"/>
              </a:rPr>
              <a:t>cleaned         water            pulp           rolled out           dried         cut  </a:t>
            </a:r>
          </a:p>
        </p:txBody>
      </p:sp>
      <p:sp>
        <p:nvSpPr>
          <p:cNvPr id="5" name="TextBox 5"/>
          <p:cNvSpPr txBox="1"/>
          <p:nvPr/>
        </p:nvSpPr>
        <p:spPr>
          <a:xfrm>
            <a:off x="1938006" y="384975"/>
            <a:ext cx="16747829" cy="790274"/>
          </a:xfrm>
          <a:prstGeom prst="rect">
            <a:avLst/>
          </a:prstGeom>
        </p:spPr>
        <p:txBody>
          <a:bodyPr lIns="0" tIns="0" rIns="0" bIns="0" rtlCol="0" anchor="t">
            <a:spAutoFit/>
          </a:bodyPr>
          <a:lstStyle/>
          <a:p>
            <a:pPr algn="l">
              <a:lnSpc>
                <a:spcPts val="5967"/>
              </a:lnSpc>
            </a:pPr>
            <a:r>
              <a:rPr lang="en-US" sz="5908">
                <a:solidFill>
                  <a:srgbClr val="2C291C"/>
                </a:solidFill>
                <a:latin typeface="Lato"/>
                <a:ea typeface="Lato"/>
                <a:cs typeface="Lato"/>
                <a:sym typeface="Lato"/>
              </a:rPr>
              <a:t>Tell your partner the steps to recycle cardboard</a:t>
            </a:r>
          </a:p>
        </p:txBody>
      </p:sp>
      <p:sp>
        <p:nvSpPr>
          <p:cNvPr id="6" name="Freeform 6"/>
          <p:cNvSpPr/>
          <p:nvPr/>
        </p:nvSpPr>
        <p:spPr>
          <a:xfrm>
            <a:off x="315159" y="277604"/>
            <a:ext cx="1427083" cy="1502192"/>
          </a:xfrm>
          <a:custGeom>
            <a:avLst/>
            <a:gdLst/>
            <a:ahLst/>
            <a:cxnLst/>
            <a:rect l="l" t="t" r="r" b="b"/>
            <a:pathLst>
              <a:path w="1427083" h="1502192">
                <a:moveTo>
                  <a:pt x="0" y="0"/>
                </a:moveTo>
                <a:lnTo>
                  <a:pt x="1427082" y="0"/>
                </a:lnTo>
                <a:lnTo>
                  <a:pt x="1427082" y="1502192"/>
                </a:lnTo>
                <a:lnTo>
                  <a:pt x="0" y="15021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rot="-5464701">
            <a:off x="7351763" y="3637254"/>
            <a:ext cx="244314" cy="760510"/>
          </a:xfrm>
          <a:custGeom>
            <a:avLst/>
            <a:gdLst/>
            <a:ahLst/>
            <a:cxnLst/>
            <a:rect l="l" t="t" r="r" b="b"/>
            <a:pathLst>
              <a:path w="244314" h="760510">
                <a:moveTo>
                  <a:pt x="0" y="0"/>
                </a:moveTo>
                <a:lnTo>
                  <a:pt x="244313" y="0"/>
                </a:lnTo>
                <a:lnTo>
                  <a:pt x="244313" y="760510"/>
                </a:lnTo>
                <a:lnTo>
                  <a:pt x="0" y="7605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a:off x="3823434" y="3385270"/>
            <a:ext cx="1548807" cy="1221622"/>
          </a:xfrm>
          <a:custGeom>
            <a:avLst/>
            <a:gdLst/>
            <a:ahLst/>
            <a:cxnLst/>
            <a:rect l="l" t="t" r="r" b="b"/>
            <a:pathLst>
              <a:path w="1548807" h="1221622">
                <a:moveTo>
                  <a:pt x="0" y="0"/>
                </a:moveTo>
                <a:lnTo>
                  <a:pt x="1548808" y="0"/>
                </a:lnTo>
                <a:lnTo>
                  <a:pt x="1548808" y="1221622"/>
                </a:lnTo>
                <a:lnTo>
                  <a:pt x="0" y="12216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5479862" y="3457087"/>
            <a:ext cx="895274" cy="1120844"/>
          </a:xfrm>
          <a:custGeom>
            <a:avLst/>
            <a:gdLst/>
            <a:ahLst/>
            <a:cxnLst/>
            <a:rect l="l" t="t" r="r" b="b"/>
            <a:pathLst>
              <a:path w="895274" h="1120844">
                <a:moveTo>
                  <a:pt x="0" y="0"/>
                </a:moveTo>
                <a:lnTo>
                  <a:pt x="895274" y="0"/>
                </a:lnTo>
                <a:lnTo>
                  <a:pt x="895274" y="1120844"/>
                </a:lnTo>
                <a:lnTo>
                  <a:pt x="0" y="11208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Freeform 10"/>
          <p:cNvSpPr/>
          <p:nvPr/>
        </p:nvSpPr>
        <p:spPr>
          <a:xfrm>
            <a:off x="7696672" y="3086541"/>
            <a:ext cx="2333233" cy="1595348"/>
          </a:xfrm>
          <a:custGeom>
            <a:avLst/>
            <a:gdLst/>
            <a:ahLst/>
            <a:cxnLst/>
            <a:rect l="l" t="t" r="r" b="b"/>
            <a:pathLst>
              <a:path w="2333233" h="1595348">
                <a:moveTo>
                  <a:pt x="0" y="0"/>
                </a:moveTo>
                <a:lnTo>
                  <a:pt x="2333233" y="0"/>
                </a:lnTo>
                <a:lnTo>
                  <a:pt x="2333233" y="1595348"/>
                </a:lnTo>
                <a:lnTo>
                  <a:pt x="0" y="1595348"/>
                </a:lnTo>
                <a:lnTo>
                  <a:pt x="0" y="0"/>
                </a:lnTo>
                <a:close/>
              </a:path>
            </a:pathLst>
          </a:custGeom>
          <a:blipFill>
            <a:blip r:embed="rId13"/>
            <a:stretch>
              <a:fillRect/>
            </a:stretch>
          </a:blipFill>
        </p:spPr>
        <p:txBody>
          <a:bodyPr/>
          <a:lstStyle/>
          <a:p>
            <a:endParaRPr lang="en-GB"/>
          </a:p>
        </p:txBody>
      </p:sp>
      <p:sp>
        <p:nvSpPr>
          <p:cNvPr id="11" name="Freeform 11"/>
          <p:cNvSpPr/>
          <p:nvPr/>
        </p:nvSpPr>
        <p:spPr>
          <a:xfrm>
            <a:off x="11351441" y="3086541"/>
            <a:ext cx="2234292" cy="1491390"/>
          </a:xfrm>
          <a:custGeom>
            <a:avLst/>
            <a:gdLst/>
            <a:ahLst/>
            <a:cxnLst/>
            <a:rect l="l" t="t" r="r" b="b"/>
            <a:pathLst>
              <a:path w="2234292" h="1491390">
                <a:moveTo>
                  <a:pt x="0" y="0"/>
                </a:moveTo>
                <a:lnTo>
                  <a:pt x="2234292" y="0"/>
                </a:lnTo>
                <a:lnTo>
                  <a:pt x="2234292" y="1491390"/>
                </a:lnTo>
                <a:lnTo>
                  <a:pt x="0" y="1491390"/>
                </a:lnTo>
                <a:lnTo>
                  <a:pt x="0" y="0"/>
                </a:lnTo>
                <a:close/>
              </a:path>
            </a:pathLst>
          </a:custGeom>
          <a:blipFill>
            <a:blip r:embed="rId14"/>
            <a:stretch>
              <a:fillRect/>
            </a:stretch>
          </a:blipFill>
        </p:spPr>
        <p:txBody>
          <a:bodyPr/>
          <a:lstStyle/>
          <a:p>
            <a:endParaRPr lang="en-GB"/>
          </a:p>
        </p:txBody>
      </p:sp>
      <p:sp>
        <p:nvSpPr>
          <p:cNvPr id="12" name="Freeform 12"/>
          <p:cNvSpPr/>
          <p:nvPr/>
        </p:nvSpPr>
        <p:spPr>
          <a:xfrm rot="-5464701">
            <a:off x="10568516" y="3507962"/>
            <a:ext cx="244314" cy="760510"/>
          </a:xfrm>
          <a:custGeom>
            <a:avLst/>
            <a:gdLst/>
            <a:ahLst/>
            <a:cxnLst/>
            <a:rect l="l" t="t" r="r" b="b"/>
            <a:pathLst>
              <a:path w="244314" h="760510">
                <a:moveTo>
                  <a:pt x="0" y="0"/>
                </a:moveTo>
                <a:lnTo>
                  <a:pt x="244314" y="0"/>
                </a:lnTo>
                <a:lnTo>
                  <a:pt x="244314" y="760510"/>
                </a:lnTo>
                <a:lnTo>
                  <a:pt x="0" y="7605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grpSp>
        <p:nvGrpSpPr>
          <p:cNvPr id="2" name="Group 2"/>
          <p:cNvGrpSpPr/>
          <p:nvPr/>
        </p:nvGrpSpPr>
        <p:grpSpPr>
          <a:xfrm>
            <a:off x="460158" y="930119"/>
            <a:ext cx="5539302" cy="8204217"/>
            <a:chOff x="0" y="0"/>
            <a:chExt cx="7385737" cy="10938956"/>
          </a:xfrm>
        </p:grpSpPr>
        <p:sp>
          <p:nvSpPr>
            <p:cNvPr id="3" name="Freeform 3"/>
            <p:cNvSpPr/>
            <p:nvPr/>
          </p:nvSpPr>
          <p:spPr>
            <a:xfrm>
              <a:off x="0" y="1600669"/>
              <a:ext cx="7385737" cy="9338288"/>
            </a:xfrm>
            <a:custGeom>
              <a:avLst/>
              <a:gdLst/>
              <a:ahLst/>
              <a:cxnLst/>
              <a:rect l="l" t="t" r="r" b="b"/>
              <a:pathLst>
                <a:path w="7385737" h="9338288">
                  <a:moveTo>
                    <a:pt x="0" y="0"/>
                  </a:moveTo>
                  <a:lnTo>
                    <a:pt x="7385737" y="0"/>
                  </a:lnTo>
                  <a:lnTo>
                    <a:pt x="7385737" y="9338287"/>
                  </a:lnTo>
                  <a:lnTo>
                    <a:pt x="0" y="93382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3034702" y="3743839"/>
              <a:ext cx="2694411" cy="1895885"/>
            </a:xfrm>
            <a:custGeom>
              <a:avLst/>
              <a:gdLst/>
              <a:ahLst/>
              <a:cxnLst/>
              <a:rect l="l" t="t" r="r" b="b"/>
              <a:pathLst>
                <a:path w="2694411" h="1895885">
                  <a:moveTo>
                    <a:pt x="0" y="0"/>
                  </a:moveTo>
                  <a:lnTo>
                    <a:pt x="2694410" y="0"/>
                  </a:lnTo>
                  <a:lnTo>
                    <a:pt x="2694410" y="1895886"/>
                  </a:lnTo>
                  <a:lnTo>
                    <a:pt x="0" y="18958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140674">
              <a:off x="1239997" y="115803"/>
              <a:ext cx="5738550" cy="3766576"/>
            </a:xfrm>
            <a:custGeom>
              <a:avLst/>
              <a:gdLst/>
              <a:ahLst/>
              <a:cxnLst/>
              <a:rect l="l" t="t" r="r" b="b"/>
              <a:pathLst>
                <a:path w="5738550" h="3766576">
                  <a:moveTo>
                    <a:pt x="0" y="0"/>
                  </a:moveTo>
                  <a:lnTo>
                    <a:pt x="5738551" y="0"/>
                  </a:lnTo>
                  <a:lnTo>
                    <a:pt x="5738551" y="3766576"/>
                  </a:lnTo>
                  <a:lnTo>
                    <a:pt x="0" y="37665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6" name="Freeform 6"/>
          <p:cNvSpPr/>
          <p:nvPr/>
        </p:nvSpPr>
        <p:spPr>
          <a:xfrm>
            <a:off x="6945673" y="1439828"/>
            <a:ext cx="1694955" cy="1540290"/>
          </a:xfrm>
          <a:custGeom>
            <a:avLst/>
            <a:gdLst/>
            <a:ahLst/>
            <a:cxnLst/>
            <a:rect l="l" t="t" r="r" b="b"/>
            <a:pathLst>
              <a:path w="1694955" h="1540290">
                <a:moveTo>
                  <a:pt x="0" y="0"/>
                </a:moveTo>
                <a:lnTo>
                  <a:pt x="1694955" y="0"/>
                </a:lnTo>
                <a:lnTo>
                  <a:pt x="1694955" y="1540290"/>
                </a:lnTo>
                <a:lnTo>
                  <a:pt x="0" y="15402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TextBox 7"/>
          <p:cNvSpPr txBox="1"/>
          <p:nvPr/>
        </p:nvSpPr>
        <p:spPr>
          <a:xfrm>
            <a:off x="8769753" y="1658877"/>
            <a:ext cx="6983994" cy="987893"/>
          </a:xfrm>
          <a:prstGeom prst="rect">
            <a:avLst/>
          </a:prstGeom>
        </p:spPr>
        <p:txBody>
          <a:bodyPr lIns="0" tIns="0" rIns="0" bIns="0" rtlCol="0" anchor="t">
            <a:spAutoFit/>
          </a:bodyPr>
          <a:lstStyle/>
          <a:p>
            <a:pPr algn="ctr">
              <a:lnSpc>
                <a:spcPts val="8026"/>
              </a:lnSpc>
            </a:pPr>
            <a:r>
              <a:rPr lang="en-US" sz="5733">
                <a:solidFill>
                  <a:srgbClr val="2C291C"/>
                </a:solidFill>
                <a:latin typeface="Lato"/>
                <a:ea typeface="Lato"/>
                <a:cs typeface="Lato"/>
                <a:sym typeface="Lato"/>
              </a:rPr>
              <a:t>CONTAMINATION!</a:t>
            </a:r>
          </a:p>
        </p:txBody>
      </p:sp>
      <p:sp>
        <p:nvSpPr>
          <p:cNvPr id="8" name="Freeform 8"/>
          <p:cNvSpPr/>
          <p:nvPr/>
        </p:nvSpPr>
        <p:spPr>
          <a:xfrm>
            <a:off x="15882871" y="1285804"/>
            <a:ext cx="1694955" cy="1540290"/>
          </a:xfrm>
          <a:custGeom>
            <a:avLst/>
            <a:gdLst/>
            <a:ahLst/>
            <a:cxnLst/>
            <a:rect l="l" t="t" r="r" b="b"/>
            <a:pathLst>
              <a:path w="1694955" h="1540290">
                <a:moveTo>
                  <a:pt x="0" y="0"/>
                </a:moveTo>
                <a:lnTo>
                  <a:pt x="1694955" y="0"/>
                </a:lnTo>
                <a:lnTo>
                  <a:pt x="1694955" y="1540290"/>
                </a:lnTo>
                <a:lnTo>
                  <a:pt x="0" y="15402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TextBox 9"/>
          <p:cNvSpPr txBox="1"/>
          <p:nvPr/>
        </p:nvSpPr>
        <p:spPr>
          <a:xfrm>
            <a:off x="6726799" y="4152819"/>
            <a:ext cx="9719927" cy="2007117"/>
          </a:xfrm>
          <a:prstGeom prst="rect">
            <a:avLst/>
          </a:prstGeom>
        </p:spPr>
        <p:txBody>
          <a:bodyPr lIns="0" tIns="0" rIns="0" bIns="0" rtlCol="0" anchor="t">
            <a:spAutoFit/>
          </a:bodyPr>
          <a:lstStyle/>
          <a:p>
            <a:pPr algn="l">
              <a:lnSpc>
                <a:spcPts val="8026"/>
              </a:lnSpc>
            </a:pPr>
            <a:r>
              <a:rPr lang="en-US" sz="5733">
                <a:solidFill>
                  <a:srgbClr val="2C291C"/>
                </a:solidFill>
                <a:latin typeface="Lato"/>
                <a:ea typeface="Lato"/>
                <a:cs typeface="Lato"/>
                <a:sym typeface="Lato"/>
              </a:rPr>
              <a:t>This is my very important tip! Listen closely...</a:t>
            </a:r>
          </a:p>
        </p:txBody>
      </p:sp>
      <p:sp>
        <p:nvSpPr>
          <p:cNvPr id="10" name="Freeform 10"/>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11"/>
            <a:stretch>
              <a:fillRect/>
            </a:stretch>
          </a:blipFill>
        </p:spPr>
        <p:txBody>
          <a:bodyPr/>
          <a:lstStyle/>
          <a:p>
            <a:endParaRPr lang="en-GB"/>
          </a:p>
        </p:txBody>
      </p:sp>
      <p:sp>
        <p:nvSpPr>
          <p:cNvPr id="11" name="Freeform 11"/>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12"/>
            <a:stretch>
              <a:fillRect/>
            </a:stretch>
          </a:blipFill>
        </p:spPr>
        <p:txBody>
          <a:bodyPr/>
          <a:lstStyle/>
          <a:p>
            <a:endParaRPr lang="en-GB"/>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grpSp>
        <p:nvGrpSpPr>
          <p:cNvPr id="2" name="Group 2"/>
          <p:cNvGrpSpPr/>
          <p:nvPr/>
        </p:nvGrpSpPr>
        <p:grpSpPr>
          <a:xfrm>
            <a:off x="372609" y="7160173"/>
            <a:ext cx="1942499" cy="2877020"/>
            <a:chOff x="0" y="0"/>
            <a:chExt cx="2589999" cy="3836027"/>
          </a:xfrm>
        </p:grpSpPr>
        <p:sp>
          <p:nvSpPr>
            <p:cNvPr id="3" name="Freeform 3"/>
            <p:cNvSpPr/>
            <p:nvPr/>
          </p:nvSpPr>
          <p:spPr>
            <a:xfrm>
              <a:off x="0" y="561316"/>
              <a:ext cx="2589999" cy="3274711"/>
            </a:xfrm>
            <a:custGeom>
              <a:avLst/>
              <a:gdLst/>
              <a:ahLst/>
              <a:cxnLst/>
              <a:rect l="l" t="t" r="r" b="b"/>
              <a:pathLst>
                <a:path w="2589999" h="3274711">
                  <a:moveTo>
                    <a:pt x="0" y="0"/>
                  </a:moveTo>
                  <a:lnTo>
                    <a:pt x="2589999" y="0"/>
                  </a:lnTo>
                  <a:lnTo>
                    <a:pt x="2589999" y="3274711"/>
                  </a:lnTo>
                  <a:lnTo>
                    <a:pt x="0" y="32747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064196" y="1312874"/>
              <a:ext cx="944865" cy="664841"/>
            </a:xfrm>
            <a:custGeom>
              <a:avLst/>
              <a:gdLst/>
              <a:ahLst/>
              <a:cxnLst/>
              <a:rect l="l" t="t" r="r" b="b"/>
              <a:pathLst>
                <a:path w="944865" h="664841">
                  <a:moveTo>
                    <a:pt x="0" y="0"/>
                  </a:moveTo>
                  <a:lnTo>
                    <a:pt x="944865" y="0"/>
                  </a:lnTo>
                  <a:lnTo>
                    <a:pt x="944865" y="664841"/>
                  </a:lnTo>
                  <a:lnTo>
                    <a:pt x="0" y="6648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140674">
              <a:off x="434837" y="40609"/>
              <a:ext cx="2012371" cy="1320847"/>
            </a:xfrm>
            <a:custGeom>
              <a:avLst/>
              <a:gdLst/>
              <a:ahLst/>
              <a:cxnLst/>
              <a:rect l="l" t="t" r="r" b="b"/>
              <a:pathLst>
                <a:path w="2012371" h="1320847">
                  <a:moveTo>
                    <a:pt x="0" y="0"/>
                  </a:moveTo>
                  <a:lnTo>
                    <a:pt x="2012371" y="0"/>
                  </a:lnTo>
                  <a:lnTo>
                    <a:pt x="2012371" y="1320847"/>
                  </a:lnTo>
                  <a:lnTo>
                    <a:pt x="0" y="13208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6" name="Freeform 6"/>
          <p:cNvSpPr/>
          <p:nvPr/>
        </p:nvSpPr>
        <p:spPr>
          <a:xfrm>
            <a:off x="398645" y="335567"/>
            <a:ext cx="1694955" cy="1540290"/>
          </a:xfrm>
          <a:custGeom>
            <a:avLst/>
            <a:gdLst/>
            <a:ahLst/>
            <a:cxnLst/>
            <a:rect l="l" t="t" r="r" b="b"/>
            <a:pathLst>
              <a:path w="1694955" h="1540290">
                <a:moveTo>
                  <a:pt x="0" y="0"/>
                </a:moveTo>
                <a:lnTo>
                  <a:pt x="1694955" y="0"/>
                </a:lnTo>
                <a:lnTo>
                  <a:pt x="1694955" y="1540290"/>
                </a:lnTo>
                <a:lnTo>
                  <a:pt x="0" y="15402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9335843" y="181543"/>
            <a:ext cx="1694955" cy="1540290"/>
          </a:xfrm>
          <a:custGeom>
            <a:avLst/>
            <a:gdLst/>
            <a:ahLst/>
            <a:cxnLst/>
            <a:rect l="l" t="t" r="r" b="b"/>
            <a:pathLst>
              <a:path w="1694955" h="1540290">
                <a:moveTo>
                  <a:pt x="0" y="0"/>
                </a:moveTo>
                <a:lnTo>
                  <a:pt x="1694955" y="0"/>
                </a:lnTo>
                <a:lnTo>
                  <a:pt x="1694955" y="1540290"/>
                </a:lnTo>
                <a:lnTo>
                  <a:pt x="0" y="15402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5406467" y="5769541"/>
            <a:ext cx="1545619" cy="1741543"/>
          </a:xfrm>
          <a:custGeom>
            <a:avLst/>
            <a:gdLst/>
            <a:ahLst/>
            <a:cxnLst/>
            <a:rect l="l" t="t" r="r" b="b"/>
            <a:pathLst>
              <a:path w="1545619" h="1741543">
                <a:moveTo>
                  <a:pt x="0" y="0"/>
                </a:moveTo>
                <a:lnTo>
                  <a:pt x="1545619" y="0"/>
                </a:lnTo>
                <a:lnTo>
                  <a:pt x="1545619" y="1741543"/>
                </a:lnTo>
                <a:lnTo>
                  <a:pt x="0" y="1741543"/>
                </a:lnTo>
                <a:lnTo>
                  <a:pt x="0" y="0"/>
                </a:lnTo>
                <a:close/>
              </a:path>
            </a:pathLst>
          </a:custGeom>
          <a:blipFill>
            <a:blip r:embed="rId11"/>
            <a:stretch>
              <a:fillRect/>
            </a:stretch>
          </a:blipFill>
        </p:spPr>
        <p:txBody>
          <a:bodyPr/>
          <a:lstStyle/>
          <a:p>
            <a:endParaRPr lang="en-GB"/>
          </a:p>
        </p:txBody>
      </p:sp>
      <p:sp>
        <p:nvSpPr>
          <p:cNvPr id="9" name="Freeform 9"/>
          <p:cNvSpPr/>
          <p:nvPr/>
        </p:nvSpPr>
        <p:spPr>
          <a:xfrm>
            <a:off x="10271949" y="5531617"/>
            <a:ext cx="1517699" cy="1979466"/>
          </a:xfrm>
          <a:custGeom>
            <a:avLst/>
            <a:gdLst/>
            <a:ahLst/>
            <a:cxnLst/>
            <a:rect l="l" t="t" r="r" b="b"/>
            <a:pathLst>
              <a:path w="1517699" h="1979466">
                <a:moveTo>
                  <a:pt x="0" y="0"/>
                </a:moveTo>
                <a:lnTo>
                  <a:pt x="1517698" y="0"/>
                </a:lnTo>
                <a:lnTo>
                  <a:pt x="1517698" y="1979467"/>
                </a:lnTo>
                <a:lnTo>
                  <a:pt x="0" y="19794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 name="Freeform 10"/>
          <p:cNvSpPr/>
          <p:nvPr/>
        </p:nvSpPr>
        <p:spPr>
          <a:xfrm>
            <a:off x="4907632" y="2496466"/>
            <a:ext cx="2644877" cy="2595286"/>
          </a:xfrm>
          <a:custGeom>
            <a:avLst/>
            <a:gdLst/>
            <a:ahLst/>
            <a:cxnLst/>
            <a:rect l="l" t="t" r="r" b="b"/>
            <a:pathLst>
              <a:path w="2644877" h="2595286">
                <a:moveTo>
                  <a:pt x="0" y="0"/>
                </a:moveTo>
                <a:lnTo>
                  <a:pt x="2644877" y="0"/>
                </a:lnTo>
                <a:lnTo>
                  <a:pt x="2644877" y="2595286"/>
                </a:lnTo>
                <a:lnTo>
                  <a:pt x="0" y="2595286"/>
                </a:lnTo>
                <a:lnTo>
                  <a:pt x="0" y="0"/>
                </a:lnTo>
                <a:close/>
              </a:path>
            </a:pathLst>
          </a:custGeom>
          <a:blipFill>
            <a:blip r:embed="rId14"/>
            <a:stretch>
              <a:fillRect/>
            </a:stretch>
          </a:blipFill>
        </p:spPr>
        <p:txBody>
          <a:bodyPr/>
          <a:lstStyle/>
          <a:p>
            <a:endParaRPr lang="en-GB"/>
          </a:p>
        </p:txBody>
      </p:sp>
      <p:sp>
        <p:nvSpPr>
          <p:cNvPr id="11" name="Freeform 11"/>
          <p:cNvSpPr/>
          <p:nvPr/>
        </p:nvSpPr>
        <p:spPr>
          <a:xfrm>
            <a:off x="5406467" y="3221035"/>
            <a:ext cx="1647206" cy="1632793"/>
          </a:xfrm>
          <a:custGeom>
            <a:avLst/>
            <a:gdLst/>
            <a:ahLst/>
            <a:cxnLst/>
            <a:rect l="l" t="t" r="r" b="b"/>
            <a:pathLst>
              <a:path w="1647206" h="1632793">
                <a:moveTo>
                  <a:pt x="0" y="0"/>
                </a:moveTo>
                <a:lnTo>
                  <a:pt x="1647206" y="0"/>
                </a:lnTo>
                <a:lnTo>
                  <a:pt x="1647206" y="1632793"/>
                </a:lnTo>
                <a:lnTo>
                  <a:pt x="0" y="16327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 name="TextBox 12"/>
          <p:cNvSpPr txBox="1"/>
          <p:nvPr/>
        </p:nvSpPr>
        <p:spPr>
          <a:xfrm>
            <a:off x="2222724" y="554616"/>
            <a:ext cx="6983994" cy="987893"/>
          </a:xfrm>
          <a:prstGeom prst="rect">
            <a:avLst/>
          </a:prstGeom>
        </p:spPr>
        <p:txBody>
          <a:bodyPr lIns="0" tIns="0" rIns="0" bIns="0" rtlCol="0" anchor="t">
            <a:spAutoFit/>
          </a:bodyPr>
          <a:lstStyle/>
          <a:p>
            <a:pPr algn="ctr">
              <a:lnSpc>
                <a:spcPts val="8026"/>
              </a:lnSpc>
            </a:pPr>
            <a:r>
              <a:rPr lang="en-US" sz="5733">
                <a:solidFill>
                  <a:srgbClr val="2C291C"/>
                </a:solidFill>
                <a:latin typeface="Lato"/>
                <a:ea typeface="Lato"/>
                <a:cs typeface="Lato"/>
                <a:sym typeface="Lato"/>
              </a:rPr>
              <a:t>CONTAMINATION!</a:t>
            </a:r>
          </a:p>
        </p:txBody>
      </p:sp>
      <p:sp>
        <p:nvSpPr>
          <p:cNvPr id="13" name="Freeform 13"/>
          <p:cNvSpPr/>
          <p:nvPr/>
        </p:nvSpPr>
        <p:spPr>
          <a:xfrm>
            <a:off x="10448183" y="2777070"/>
            <a:ext cx="1035722" cy="1891730"/>
          </a:xfrm>
          <a:custGeom>
            <a:avLst/>
            <a:gdLst/>
            <a:ahLst/>
            <a:cxnLst/>
            <a:rect l="l" t="t" r="r" b="b"/>
            <a:pathLst>
              <a:path w="1035722" h="1891730">
                <a:moveTo>
                  <a:pt x="0" y="0"/>
                </a:moveTo>
                <a:lnTo>
                  <a:pt x="1035722" y="0"/>
                </a:lnTo>
                <a:lnTo>
                  <a:pt x="1035722" y="1891730"/>
                </a:lnTo>
                <a:lnTo>
                  <a:pt x="0" y="1891730"/>
                </a:lnTo>
                <a:lnTo>
                  <a:pt x="0" y="0"/>
                </a:lnTo>
                <a:close/>
              </a:path>
            </a:pathLst>
          </a:custGeom>
          <a:blipFill>
            <a:blip r:embed="rId17"/>
            <a:stretch>
              <a:fillRect/>
            </a:stretch>
          </a:blipFill>
        </p:spPr>
        <p:txBody>
          <a:bodyPr/>
          <a:lstStyle/>
          <a:p>
            <a:endParaRPr lang="en-GB"/>
          </a:p>
        </p:txBody>
      </p:sp>
      <p:sp>
        <p:nvSpPr>
          <p:cNvPr id="14" name="Freeform 14"/>
          <p:cNvSpPr/>
          <p:nvPr/>
        </p:nvSpPr>
        <p:spPr>
          <a:xfrm>
            <a:off x="10207195" y="3221035"/>
            <a:ext cx="1647206" cy="1632793"/>
          </a:xfrm>
          <a:custGeom>
            <a:avLst/>
            <a:gdLst/>
            <a:ahLst/>
            <a:cxnLst/>
            <a:rect l="l" t="t" r="r" b="b"/>
            <a:pathLst>
              <a:path w="1647206" h="1632793">
                <a:moveTo>
                  <a:pt x="0" y="0"/>
                </a:moveTo>
                <a:lnTo>
                  <a:pt x="1647206" y="0"/>
                </a:lnTo>
                <a:lnTo>
                  <a:pt x="1647206" y="1632793"/>
                </a:lnTo>
                <a:lnTo>
                  <a:pt x="0" y="16327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5" name="TextBox 15"/>
          <p:cNvSpPr txBox="1"/>
          <p:nvPr/>
        </p:nvSpPr>
        <p:spPr>
          <a:xfrm>
            <a:off x="2468664" y="8122198"/>
            <a:ext cx="11367821" cy="1753652"/>
          </a:xfrm>
          <a:prstGeom prst="rect">
            <a:avLst/>
          </a:prstGeom>
        </p:spPr>
        <p:txBody>
          <a:bodyPr lIns="0" tIns="0" rIns="0" bIns="0" rtlCol="0" anchor="t">
            <a:spAutoFit/>
          </a:bodyPr>
          <a:lstStyle/>
          <a:p>
            <a:pPr algn="l">
              <a:lnSpc>
                <a:spcPts val="4667"/>
              </a:lnSpc>
            </a:pPr>
            <a:r>
              <a:rPr lang="en-US" sz="3333">
                <a:solidFill>
                  <a:srgbClr val="2C291C"/>
                </a:solidFill>
                <a:latin typeface="Lato"/>
                <a:ea typeface="Lato"/>
                <a:cs typeface="Lato"/>
                <a:sym typeface="Lato"/>
              </a:rPr>
              <a:t>Contamination is when we put the wrong thing in the wrong bin. If this happens to the recycle bin it can be sent to rubbish and cannot be turned into something new.  </a:t>
            </a:r>
          </a:p>
        </p:txBody>
      </p:sp>
      <p:sp>
        <p:nvSpPr>
          <p:cNvPr id="16" name="Freeform 16"/>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18"/>
            <a:stretch>
              <a:fillRect/>
            </a:stretch>
          </a:blipFill>
        </p:spPr>
        <p:txBody>
          <a:bodyPr/>
          <a:lstStyle/>
          <a:p>
            <a:endParaRPr lang="en-GB"/>
          </a:p>
        </p:txBody>
      </p:sp>
      <p:sp>
        <p:nvSpPr>
          <p:cNvPr id="17" name="Freeform 17"/>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19"/>
            <a:stretch>
              <a:fillRect/>
            </a:stretch>
          </a:blipFill>
        </p:spPr>
        <p:txBody>
          <a:bodyPr/>
          <a:lstStyle/>
          <a:p>
            <a:endParaRPr lang="en-GB"/>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Freeform 4"/>
          <p:cNvSpPr/>
          <p:nvPr/>
        </p:nvSpPr>
        <p:spPr>
          <a:xfrm>
            <a:off x="14316999" y="3192413"/>
            <a:ext cx="3580883" cy="5395852"/>
          </a:xfrm>
          <a:custGeom>
            <a:avLst/>
            <a:gdLst/>
            <a:ahLst/>
            <a:cxnLst/>
            <a:rect l="l" t="t" r="r" b="b"/>
            <a:pathLst>
              <a:path w="3580883" h="5395852">
                <a:moveTo>
                  <a:pt x="0" y="0"/>
                </a:moveTo>
                <a:lnTo>
                  <a:pt x="3580883" y="0"/>
                </a:lnTo>
                <a:lnTo>
                  <a:pt x="3580883" y="5395852"/>
                </a:lnTo>
                <a:lnTo>
                  <a:pt x="0" y="53958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493688">
            <a:off x="15492168" y="2630645"/>
            <a:ext cx="1762087" cy="1105710"/>
          </a:xfrm>
          <a:custGeom>
            <a:avLst/>
            <a:gdLst/>
            <a:ahLst/>
            <a:cxnLst/>
            <a:rect l="l" t="t" r="r" b="b"/>
            <a:pathLst>
              <a:path w="1762087" h="1105710">
                <a:moveTo>
                  <a:pt x="0" y="0"/>
                </a:moveTo>
                <a:lnTo>
                  <a:pt x="1762088" y="0"/>
                </a:lnTo>
                <a:lnTo>
                  <a:pt x="1762088" y="1105710"/>
                </a:lnTo>
                <a:lnTo>
                  <a:pt x="0" y="1105710"/>
                </a:lnTo>
                <a:lnTo>
                  <a:pt x="0" y="0"/>
                </a:lnTo>
                <a:close/>
              </a:path>
            </a:pathLst>
          </a:custGeom>
          <a:blipFill>
            <a:blip r:embed="rId7">
              <a:extLst>
                <a:ext uri="{96DAC541-7B7A-43D3-8B79-37D633B846F1}">
                  <asvg:svgBlip xmlns:asvg="http://schemas.microsoft.com/office/drawing/2016/SVG/main" r:embed="rId8"/>
                </a:ext>
              </a:extLst>
            </a:blip>
            <a:stretch>
              <a:fillRect l="-6432" b="-6432"/>
            </a:stretch>
          </a:blipFill>
          <a:ln cap="sq">
            <a:noFill/>
            <a:prstDash val="solid"/>
            <a:miter/>
          </a:ln>
        </p:spPr>
        <p:txBody>
          <a:bodyPr/>
          <a:lstStyle/>
          <a:p>
            <a:endParaRPr lang="en-GB"/>
          </a:p>
        </p:txBody>
      </p:sp>
      <p:sp>
        <p:nvSpPr>
          <p:cNvPr id="6" name="Freeform 6"/>
          <p:cNvSpPr/>
          <p:nvPr/>
        </p:nvSpPr>
        <p:spPr>
          <a:xfrm flipH="1">
            <a:off x="9400762" y="325107"/>
            <a:ext cx="5787923" cy="4398821"/>
          </a:xfrm>
          <a:custGeom>
            <a:avLst/>
            <a:gdLst/>
            <a:ahLst/>
            <a:cxnLst/>
            <a:rect l="l" t="t" r="r" b="b"/>
            <a:pathLst>
              <a:path w="5787923" h="4398821">
                <a:moveTo>
                  <a:pt x="5787923" y="0"/>
                </a:moveTo>
                <a:lnTo>
                  <a:pt x="0" y="0"/>
                </a:lnTo>
                <a:lnTo>
                  <a:pt x="0" y="4398821"/>
                </a:lnTo>
                <a:lnTo>
                  <a:pt x="5787923" y="4398821"/>
                </a:lnTo>
                <a:lnTo>
                  <a:pt x="578792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TextBox 7"/>
          <p:cNvSpPr txBox="1"/>
          <p:nvPr/>
        </p:nvSpPr>
        <p:spPr>
          <a:xfrm>
            <a:off x="10117280" y="1198354"/>
            <a:ext cx="4491933" cy="2270285"/>
          </a:xfrm>
          <a:prstGeom prst="rect">
            <a:avLst/>
          </a:prstGeom>
        </p:spPr>
        <p:txBody>
          <a:bodyPr lIns="0" tIns="0" rIns="0" bIns="0" rtlCol="0" anchor="t">
            <a:spAutoFit/>
          </a:bodyPr>
          <a:lstStyle/>
          <a:p>
            <a:pPr algn="ctr">
              <a:lnSpc>
                <a:spcPts val="4541"/>
              </a:lnSpc>
              <a:spcBef>
                <a:spcPct val="0"/>
              </a:spcBef>
            </a:pPr>
            <a:r>
              <a:rPr lang="en-US" sz="3243">
                <a:solidFill>
                  <a:srgbClr val="000000"/>
                </a:solidFill>
                <a:latin typeface="Lato"/>
                <a:ea typeface="Lato"/>
                <a:cs typeface="Lato"/>
                <a:sym typeface="Lato"/>
              </a:rPr>
              <a:t>Wow. It is really important we put the right things in the recycle bin!</a:t>
            </a:r>
          </a:p>
        </p:txBody>
      </p:sp>
      <p:sp>
        <p:nvSpPr>
          <p:cNvPr id="8" name="Freeform 8"/>
          <p:cNvSpPr/>
          <p:nvPr/>
        </p:nvSpPr>
        <p:spPr>
          <a:xfrm>
            <a:off x="288691" y="4675003"/>
            <a:ext cx="4107886" cy="5193879"/>
          </a:xfrm>
          <a:custGeom>
            <a:avLst/>
            <a:gdLst/>
            <a:ahLst/>
            <a:cxnLst/>
            <a:rect l="l" t="t" r="r" b="b"/>
            <a:pathLst>
              <a:path w="4107886" h="5193879">
                <a:moveTo>
                  <a:pt x="0" y="0"/>
                </a:moveTo>
                <a:lnTo>
                  <a:pt x="4107886" y="0"/>
                </a:lnTo>
                <a:lnTo>
                  <a:pt x="4107886" y="5193878"/>
                </a:lnTo>
                <a:lnTo>
                  <a:pt x="0" y="51938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 name="Freeform 9"/>
          <p:cNvSpPr/>
          <p:nvPr/>
        </p:nvSpPr>
        <p:spPr>
          <a:xfrm>
            <a:off x="2161527" y="5694343"/>
            <a:ext cx="1498609" cy="1054476"/>
          </a:xfrm>
          <a:custGeom>
            <a:avLst/>
            <a:gdLst/>
            <a:ahLst/>
            <a:cxnLst/>
            <a:rect l="l" t="t" r="r" b="b"/>
            <a:pathLst>
              <a:path w="1498609" h="1054476">
                <a:moveTo>
                  <a:pt x="0" y="0"/>
                </a:moveTo>
                <a:lnTo>
                  <a:pt x="1498609" y="0"/>
                </a:lnTo>
                <a:lnTo>
                  <a:pt x="1498609" y="1054476"/>
                </a:lnTo>
                <a:lnTo>
                  <a:pt x="0" y="10544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 name="Freeform 10"/>
          <p:cNvSpPr/>
          <p:nvPr/>
        </p:nvSpPr>
        <p:spPr>
          <a:xfrm rot="-140674">
            <a:off x="991137" y="3755956"/>
            <a:ext cx="3191734" cy="2094938"/>
          </a:xfrm>
          <a:custGeom>
            <a:avLst/>
            <a:gdLst/>
            <a:ahLst/>
            <a:cxnLst/>
            <a:rect l="l" t="t" r="r" b="b"/>
            <a:pathLst>
              <a:path w="3191734" h="2094938">
                <a:moveTo>
                  <a:pt x="0" y="0"/>
                </a:moveTo>
                <a:lnTo>
                  <a:pt x="3191735" y="0"/>
                </a:lnTo>
                <a:lnTo>
                  <a:pt x="3191735" y="2094938"/>
                </a:lnTo>
                <a:lnTo>
                  <a:pt x="0" y="20949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1" name="Freeform 11"/>
          <p:cNvSpPr/>
          <p:nvPr/>
        </p:nvSpPr>
        <p:spPr>
          <a:xfrm>
            <a:off x="3204136" y="1249147"/>
            <a:ext cx="6427369" cy="4884801"/>
          </a:xfrm>
          <a:custGeom>
            <a:avLst/>
            <a:gdLst/>
            <a:ahLst/>
            <a:cxnLst/>
            <a:rect l="l" t="t" r="r" b="b"/>
            <a:pathLst>
              <a:path w="6427369" h="4884801">
                <a:moveTo>
                  <a:pt x="0" y="0"/>
                </a:moveTo>
                <a:lnTo>
                  <a:pt x="6427369" y="0"/>
                </a:lnTo>
                <a:lnTo>
                  <a:pt x="6427369" y="4884801"/>
                </a:lnTo>
                <a:lnTo>
                  <a:pt x="0" y="4884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TextBox 12"/>
          <p:cNvSpPr txBox="1"/>
          <p:nvPr/>
        </p:nvSpPr>
        <p:spPr>
          <a:xfrm>
            <a:off x="4100562" y="2151592"/>
            <a:ext cx="4804901" cy="2841785"/>
          </a:xfrm>
          <a:prstGeom prst="rect">
            <a:avLst/>
          </a:prstGeom>
        </p:spPr>
        <p:txBody>
          <a:bodyPr lIns="0" tIns="0" rIns="0" bIns="0" rtlCol="0" anchor="t">
            <a:spAutoFit/>
          </a:bodyPr>
          <a:lstStyle/>
          <a:p>
            <a:pPr algn="ctr">
              <a:lnSpc>
                <a:spcPts val="4541"/>
              </a:lnSpc>
              <a:spcBef>
                <a:spcPct val="0"/>
              </a:spcBef>
            </a:pPr>
            <a:r>
              <a:rPr lang="en-US" sz="3243">
                <a:solidFill>
                  <a:srgbClr val="000000"/>
                </a:solidFill>
                <a:latin typeface="Lato"/>
                <a:ea typeface="Lato"/>
                <a:cs typeface="Lato"/>
                <a:sym typeface="Lato"/>
              </a:rPr>
              <a:t>Yes Nancy, when we recycle materials, it means we can reuse them which is better than taking new materials.</a:t>
            </a:r>
          </a:p>
        </p:txBody>
      </p:sp>
      <p:sp>
        <p:nvSpPr>
          <p:cNvPr id="13" name="Freeform 13"/>
          <p:cNvSpPr/>
          <p:nvPr/>
        </p:nvSpPr>
        <p:spPr>
          <a:xfrm>
            <a:off x="15117374" y="3856754"/>
            <a:ext cx="1498609" cy="1054476"/>
          </a:xfrm>
          <a:custGeom>
            <a:avLst/>
            <a:gdLst/>
            <a:ahLst/>
            <a:cxnLst/>
            <a:rect l="l" t="t" r="r" b="b"/>
            <a:pathLst>
              <a:path w="1498609" h="1054476">
                <a:moveTo>
                  <a:pt x="0" y="0"/>
                </a:moveTo>
                <a:lnTo>
                  <a:pt x="1498609" y="0"/>
                </a:lnTo>
                <a:lnTo>
                  <a:pt x="1498609" y="1054476"/>
                </a:lnTo>
                <a:lnTo>
                  <a:pt x="0" y="10544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Freeform 4"/>
          <p:cNvSpPr/>
          <p:nvPr/>
        </p:nvSpPr>
        <p:spPr>
          <a:xfrm>
            <a:off x="474776" y="668381"/>
            <a:ext cx="5963096" cy="8950237"/>
          </a:xfrm>
          <a:custGeom>
            <a:avLst/>
            <a:gdLst/>
            <a:ahLst/>
            <a:cxnLst/>
            <a:rect l="l" t="t" r="r" b="b"/>
            <a:pathLst>
              <a:path w="5963096" h="8950237">
                <a:moveTo>
                  <a:pt x="0" y="0"/>
                </a:moveTo>
                <a:lnTo>
                  <a:pt x="5963095" y="0"/>
                </a:lnTo>
                <a:lnTo>
                  <a:pt x="5963095" y="8950238"/>
                </a:lnTo>
                <a:lnTo>
                  <a:pt x="0" y="8950238"/>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4568032" y="7036348"/>
            <a:ext cx="12691268" cy="812504"/>
          </a:xfrm>
          <a:prstGeom prst="rect">
            <a:avLst/>
          </a:prstGeom>
        </p:spPr>
        <p:txBody>
          <a:bodyPr lIns="0" tIns="0" rIns="0" bIns="0" rtlCol="0" anchor="t">
            <a:spAutoFit/>
          </a:bodyPr>
          <a:lstStyle/>
          <a:p>
            <a:pPr algn="l">
              <a:lnSpc>
                <a:spcPts val="6663"/>
              </a:lnSpc>
            </a:pPr>
            <a:r>
              <a:rPr lang="en-US" sz="4759">
                <a:solidFill>
                  <a:srgbClr val="000000"/>
                </a:solidFill>
                <a:latin typeface="Lato"/>
                <a:ea typeface="Lato"/>
                <a:cs typeface="Lato"/>
                <a:sym typeface="Lato"/>
              </a:rPr>
              <a:t>The worst for our environment</a:t>
            </a:r>
          </a:p>
        </p:txBody>
      </p:sp>
      <p:sp>
        <p:nvSpPr>
          <p:cNvPr id="6" name="Freeform 6"/>
          <p:cNvSpPr/>
          <p:nvPr/>
        </p:nvSpPr>
        <p:spPr>
          <a:xfrm flipH="1">
            <a:off x="13922173" y="4081158"/>
            <a:ext cx="3592206" cy="4541870"/>
          </a:xfrm>
          <a:custGeom>
            <a:avLst/>
            <a:gdLst/>
            <a:ahLst/>
            <a:cxnLst/>
            <a:rect l="l" t="t" r="r" b="b"/>
            <a:pathLst>
              <a:path w="3592206" h="4541870">
                <a:moveTo>
                  <a:pt x="3592206" y="0"/>
                </a:moveTo>
                <a:lnTo>
                  <a:pt x="0" y="0"/>
                </a:lnTo>
                <a:lnTo>
                  <a:pt x="0" y="4541869"/>
                </a:lnTo>
                <a:lnTo>
                  <a:pt x="3592206" y="4541869"/>
                </a:lnTo>
                <a:lnTo>
                  <a:pt x="359220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rot="-140674" flipH="1">
            <a:off x="13958476" y="3395089"/>
            <a:ext cx="2791063" cy="1831952"/>
          </a:xfrm>
          <a:custGeom>
            <a:avLst/>
            <a:gdLst/>
            <a:ahLst/>
            <a:cxnLst/>
            <a:rect l="l" t="t" r="r" b="b"/>
            <a:pathLst>
              <a:path w="2791063" h="1831952">
                <a:moveTo>
                  <a:pt x="2791063" y="0"/>
                </a:moveTo>
                <a:lnTo>
                  <a:pt x="0" y="0"/>
                </a:lnTo>
                <a:lnTo>
                  <a:pt x="0" y="1831952"/>
                </a:lnTo>
                <a:lnTo>
                  <a:pt x="2791063" y="1831952"/>
                </a:lnTo>
                <a:lnTo>
                  <a:pt x="279106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a:off x="14698766" y="5283364"/>
            <a:ext cx="1310482" cy="922103"/>
          </a:xfrm>
          <a:custGeom>
            <a:avLst/>
            <a:gdLst/>
            <a:ahLst/>
            <a:cxnLst/>
            <a:rect l="l" t="t" r="r" b="b"/>
            <a:pathLst>
              <a:path w="1310482" h="922103">
                <a:moveTo>
                  <a:pt x="0" y="0"/>
                </a:moveTo>
                <a:lnTo>
                  <a:pt x="1310483" y="0"/>
                </a:lnTo>
                <a:lnTo>
                  <a:pt x="1310483" y="922103"/>
                </a:lnTo>
                <a:lnTo>
                  <a:pt x="0" y="9221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TextBox 9"/>
          <p:cNvSpPr txBox="1"/>
          <p:nvPr/>
        </p:nvSpPr>
        <p:spPr>
          <a:xfrm>
            <a:off x="6437871" y="1324228"/>
            <a:ext cx="7941688" cy="812504"/>
          </a:xfrm>
          <a:prstGeom prst="rect">
            <a:avLst/>
          </a:prstGeom>
        </p:spPr>
        <p:txBody>
          <a:bodyPr lIns="0" tIns="0" rIns="0" bIns="0" rtlCol="0" anchor="t">
            <a:spAutoFit/>
          </a:bodyPr>
          <a:lstStyle/>
          <a:p>
            <a:pPr algn="l">
              <a:lnSpc>
                <a:spcPts val="6663"/>
              </a:lnSpc>
            </a:pPr>
            <a:r>
              <a:rPr lang="en-US" sz="4759">
                <a:solidFill>
                  <a:srgbClr val="000000"/>
                </a:solidFill>
                <a:latin typeface="Lato"/>
                <a:ea typeface="Lato"/>
                <a:cs typeface="Lato"/>
                <a:sym typeface="Lato"/>
              </a:rPr>
              <a:t>The best for our environment</a:t>
            </a:r>
          </a:p>
        </p:txBody>
      </p:sp>
      <p:sp>
        <p:nvSpPr>
          <p:cNvPr id="10" name="Freeform 10"/>
          <p:cNvSpPr/>
          <p:nvPr/>
        </p:nvSpPr>
        <p:spPr>
          <a:xfrm rot="10580585">
            <a:off x="5022574" y="3956421"/>
            <a:ext cx="1388862" cy="873247"/>
          </a:xfrm>
          <a:custGeom>
            <a:avLst/>
            <a:gdLst/>
            <a:ahLst/>
            <a:cxnLst/>
            <a:rect l="l" t="t" r="r" b="b"/>
            <a:pathLst>
              <a:path w="1388862" h="873247">
                <a:moveTo>
                  <a:pt x="0" y="0"/>
                </a:moveTo>
                <a:lnTo>
                  <a:pt x="1388863" y="0"/>
                </a:lnTo>
                <a:lnTo>
                  <a:pt x="1388863" y="873247"/>
                </a:lnTo>
                <a:lnTo>
                  <a:pt x="0" y="8732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 name="Freeform 11"/>
          <p:cNvSpPr/>
          <p:nvPr/>
        </p:nvSpPr>
        <p:spPr>
          <a:xfrm flipH="1">
            <a:off x="8449465" y="2313416"/>
            <a:ext cx="5472708" cy="4159258"/>
          </a:xfrm>
          <a:custGeom>
            <a:avLst/>
            <a:gdLst/>
            <a:ahLst/>
            <a:cxnLst/>
            <a:rect l="l" t="t" r="r" b="b"/>
            <a:pathLst>
              <a:path w="5472708" h="4159258">
                <a:moveTo>
                  <a:pt x="5472708" y="0"/>
                </a:moveTo>
                <a:lnTo>
                  <a:pt x="0" y="0"/>
                </a:lnTo>
                <a:lnTo>
                  <a:pt x="0" y="4159257"/>
                </a:lnTo>
                <a:lnTo>
                  <a:pt x="5472708" y="4159257"/>
                </a:lnTo>
                <a:lnTo>
                  <a:pt x="5472708"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2" name="TextBox 12"/>
          <p:cNvSpPr txBox="1"/>
          <p:nvPr/>
        </p:nvSpPr>
        <p:spPr>
          <a:xfrm>
            <a:off x="8943401" y="3047786"/>
            <a:ext cx="4484837" cy="2235579"/>
          </a:xfrm>
          <a:prstGeom prst="rect">
            <a:avLst/>
          </a:prstGeom>
        </p:spPr>
        <p:txBody>
          <a:bodyPr lIns="0" tIns="0" rIns="0" bIns="0" rtlCol="0" anchor="t">
            <a:spAutoFit/>
          </a:bodyPr>
          <a:lstStyle/>
          <a:p>
            <a:pPr algn="ctr">
              <a:lnSpc>
                <a:spcPts val="5925"/>
              </a:lnSpc>
            </a:pPr>
            <a:r>
              <a:rPr lang="en-US" sz="4232">
                <a:solidFill>
                  <a:srgbClr val="000000"/>
                </a:solidFill>
                <a:latin typeface="Lato"/>
                <a:ea typeface="Lato"/>
                <a:cs typeface="Lato"/>
                <a:sym typeface="Lato"/>
              </a:rPr>
              <a:t>Recycling is good but there are better options</a:t>
            </a:r>
          </a:p>
        </p:txBody>
      </p:sp>
      <p:sp>
        <p:nvSpPr>
          <p:cNvPr id="13" name="TextBox 13"/>
          <p:cNvSpPr txBox="1"/>
          <p:nvPr/>
        </p:nvSpPr>
        <p:spPr>
          <a:xfrm>
            <a:off x="340034" y="9227658"/>
            <a:ext cx="12691268" cy="812554"/>
          </a:xfrm>
          <a:prstGeom prst="rect">
            <a:avLst/>
          </a:prstGeom>
        </p:spPr>
        <p:txBody>
          <a:bodyPr lIns="0" tIns="0" rIns="0" bIns="0" rtlCol="0" anchor="t">
            <a:spAutoFit/>
          </a:bodyPr>
          <a:lstStyle/>
          <a:p>
            <a:pPr algn="l">
              <a:lnSpc>
                <a:spcPts val="6663"/>
              </a:lnSpc>
            </a:pPr>
            <a:r>
              <a:rPr lang="en-US" sz="4759">
                <a:solidFill>
                  <a:srgbClr val="000000"/>
                </a:solidFill>
                <a:latin typeface="Lato"/>
                <a:ea typeface="Lato"/>
                <a:cs typeface="Lato"/>
                <a:sym typeface="Lato"/>
              </a:rPr>
              <a:t>What is better than recycling?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5561734" y="354073"/>
            <a:ext cx="1883241" cy="2381110"/>
            <a:chOff x="0" y="0"/>
            <a:chExt cx="2510989" cy="3174813"/>
          </a:xfrm>
        </p:grpSpPr>
        <p:sp>
          <p:nvSpPr>
            <p:cNvPr id="5" name="Freeform 5"/>
            <p:cNvSpPr/>
            <p:nvPr/>
          </p:nvSpPr>
          <p:spPr>
            <a:xfrm flipH="1">
              <a:off x="0" y="0"/>
              <a:ext cx="2510989" cy="3174813"/>
            </a:xfrm>
            <a:custGeom>
              <a:avLst/>
              <a:gdLst/>
              <a:ahLst/>
              <a:cxnLst/>
              <a:rect l="l" t="t" r="r" b="b"/>
              <a:pathLst>
                <a:path w="2510989" h="3174813">
                  <a:moveTo>
                    <a:pt x="2510989" y="0"/>
                  </a:moveTo>
                  <a:lnTo>
                    <a:pt x="0" y="0"/>
                  </a:lnTo>
                  <a:lnTo>
                    <a:pt x="0" y="3174813"/>
                  </a:lnTo>
                  <a:lnTo>
                    <a:pt x="2510989" y="3174813"/>
                  </a:lnTo>
                  <a:lnTo>
                    <a:pt x="251098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181351" y="752474"/>
              <a:ext cx="726839" cy="931845"/>
            </a:xfrm>
            <a:custGeom>
              <a:avLst/>
              <a:gdLst/>
              <a:ahLst/>
              <a:cxnLst/>
              <a:rect l="l" t="t" r="r" b="b"/>
              <a:pathLst>
                <a:path w="726839" h="931845">
                  <a:moveTo>
                    <a:pt x="0" y="0"/>
                  </a:moveTo>
                  <a:lnTo>
                    <a:pt x="726839" y="0"/>
                  </a:lnTo>
                  <a:lnTo>
                    <a:pt x="726839" y="931845"/>
                  </a:lnTo>
                  <a:lnTo>
                    <a:pt x="0" y="9318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7" name="Freeform 7"/>
          <p:cNvSpPr/>
          <p:nvPr/>
        </p:nvSpPr>
        <p:spPr>
          <a:xfrm rot="-140674" flipH="1">
            <a:off x="5668367" y="66475"/>
            <a:ext cx="1338155" cy="878317"/>
          </a:xfrm>
          <a:custGeom>
            <a:avLst/>
            <a:gdLst/>
            <a:ahLst/>
            <a:cxnLst/>
            <a:rect l="l" t="t" r="r" b="b"/>
            <a:pathLst>
              <a:path w="1338155" h="878317">
                <a:moveTo>
                  <a:pt x="1338156" y="0"/>
                </a:moveTo>
                <a:lnTo>
                  <a:pt x="0" y="0"/>
                </a:lnTo>
                <a:lnTo>
                  <a:pt x="0" y="878317"/>
                </a:lnTo>
                <a:lnTo>
                  <a:pt x="1338156" y="878317"/>
                </a:lnTo>
                <a:lnTo>
                  <a:pt x="133815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13570539" y="1776877"/>
            <a:ext cx="5380227" cy="3006202"/>
          </a:xfrm>
          <a:custGeom>
            <a:avLst/>
            <a:gdLst/>
            <a:ahLst/>
            <a:cxnLst/>
            <a:rect l="l" t="t" r="r" b="b"/>
            <a:pathLst>
              <a:path w="5380227" h="3006202">
                <a:moveTo>
                  <a:pt x="0" y="0"/>
                </a:moveTo>
                <a:lnTo>
                  <a:pt x="5380227" y="0"/>
                </a:lnTo>
                <a:lnTo>
                  <a:pt x="5380227" y="3006202"/>
                </a:lnTo>
                <a:lnTo>
                  <a:pt x="0" y="3006202"/>
                </a:lnTo>
                <a:lnTo>
                  <a:pt x="0" y="0"/>
                </a:lnTo>
                <a:close/>
              </a:path>
            </a:pathLst>
          </a:custGeom>
          <a:blipFill>
            <a:blip r:embed="rId11"/>
            <a:stretch>
              <a:fillRect/>
            </a:stretch>
          </a:blipFill>
        </p:spPr>
        <p:txBody>
          <a:bodyPr/>
          <a:lstStyle/>
          <a:p>
            <a:endParaRPr lang="en-GB"/>
          </a:p>
        </p:txBody>
      </p:sp>
      <p:sp>
        <p:nvSpPr>
          <p:cNvPr id="9" name="Freeform 9"/>
          <p:cNvSpPr/>
          <p:nvPr/>
        </p:nvSpPr>
        <p:spPr>
          <a:xfrm>
            <a:off x="15621480" y="4783079"/>
            <a:ext cx="1679023" cy="1592973"/>
          </a:xfrm>
          <a:custGeom>
            <a:avLst/>
            <a:gdLst/>
            <a:ahLst/>
            <a:cxnLst/>
            <a:rect l="l" t="t" r="r" b="b"/>
            <a:pathLst>
              <a:path w="1679023" h="1592973">
                <a:moveTo>
                  <a:pt x="0" y="0"/>
                </a:moveTo>
                <a:lnTo>
                  <a:pt x="1679023" y="0"/>
                </a:lnTo>
                <a:lnTo>
                  <a:pt x="1679023" y="1592972"/>
                </a:lnTo>
                <a:lnTo>
                  <a:pt x="0" y="15929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 name="Freeform 10"/>
          <p:cNvSpPr/>
          <p:nvPr/>
        </p:nvSpPr>
        <p:spPr>
          <a:xfrm>
            <a:off x="9423336" y="6436753"/>
            <a:ext cx="1935922" cy="1621335"/>
          </a:xfrm>
          <a:custGeom>
            <a:avLst/>
            <a:gdLst/>
            <a:ahLst/>
            <a:cxnLst/>
            <a:rect l="l" t="t" r="r" b="b"/>
            <a:pathLst>
              <a:path w="1935922" h="1621335">
                <a:moveTo>
                  <a:pt x="0" y="0"/>
                </a:moveTo>
                <a:lnTo>
                  <a:pt x="1935922" y="0"/>
                </a:lnTo>
                <a:lnTo>
                  <a:pt x="1935922" y="1621334"/>
                </a:lnTo>
                <a:lnTo>
                  <a:pt x="0" y="16213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 name="TextBox 11"/>
          <p:cNvSpPr txBox="1"/>
          <p:nvPr/>
        </p:nvSpPr>
        <p:spPr>
          <a:xfrm>
            <a:off x="361815" y="5067300"/>
            <a:ext cx="15259665" cy="670899"/>
          </a:xfrm>
          <a:prstGeom prst="rect">
            <a:avLst/>
          </a:prstGeom>
        </p:spPr>
        <p:txBody>
          <a:bodyPr lIns="0" tIns="0" rIns="0" bIns="0" rtlCol="0" anchor="t">
            <a:spAutoFit/>
          </a:bodyPr>
          <a:lstStyle/>
          <a:p>
            <a:pPr algn="l">
              <a:lnSpc>
                <a:spcPts val="5543"/>
              </a:lnSpc>
            </a:pPr>
            <a:r>
              <a:rPr lang="en-US" sz="3959">
                <a:solidFill>
                  <a:srgbClr val="000000"/>
                </a:solidFill>
                <a:latin typeface="Lato"/>
                <a:ea typeface="Lato"/>
                <a:cs typeface="Lato"/>
                <a:sym typeface="Lato"/>
              </a:rPr>
              <a:t>2. Think before you throw! – Can it be recycled or donated instead?</a:t>
            </a:r>
          </a:p>
        </p:txBody>
      </p:sp>
      <p:sp>
        <p:nvSpPr>
          <p:cNvPr id="12" name="TextBox 12"/>
          <p:cNvSpPr txBox="1"/>
          <p:nvPr/>
        </p:nvSpPr>
        <p:spPr>
          <a:xfrm>
            <a:off x="361815" y="574823"/>
            <a:ext cx="5445896" cy="812504"/>
          </a:xfrm>
          <a:prstGeom prst="rect">
            <a:avLst/>
          </a:prstGeom>
        </p:spPr>
        <p:txBody>
          <a:bodyPr lIns="0" tIns="0" rIns="0" bIns="0" rtlCol="0" anchor="t">
            <a:spAutoFit/>
          </a:bodyPr>
          <a:lstStyle/>
          <a:p>
            <a:pPr algn="l">
              <a:lnSpc>
                <a:spcPts val="6663"/>
              </a:lnSpc>
            </a:pPr>
            <a:r>
              <a:rPr lang="en-US" sz="4759" b="1">
                <a:solidFill>
                  <a:srgbClr val="000000"/>
                </a:solidFill>
                <a:latin typeface="Lato Bold"/>
                <a:ea typeface="Lato Bold"/>
                <a:cs typeface="Lato Bold"/>
                <a:sym typeface="Lato Bold"/>
              </a:rPr>
              <a:t>Top recycling tips!</a:t>
            </a:r>
          </a:p>
        </p:txBody>
      </p:sp>
      <p:sp>
        <p:nvSpPr>
          <p:cNvPr id="13" name="TextBox 13"/>
          <p:cNvSpPr txBox="1"/>
          <p:nvPr/>
        </p:nvSpPr>
        <p:spPr>
          <a:xfrm>
            <a:off x="-151174" y="3105096"/>
            <a:ext cx="17049064" cy="670899"/>
          </a:xfrm>
          <a:prstGeom prst="rect">
            <a:avLst/>
          </a:prstGeom>
        </p:spPr>
        <p:txBody>
          <a:bodyPr lIns="0" tIns="0" rIns="0" bIns="0" rtlCol="0" anchor="t">
            <a:spAutoFit/>
          </a:bodyPr>
          <a:lstStyle/>
          <a:p>
            <a:pPr marL="854899" lvl="1" indent="-427450" algn="l">
              <a:lnSpc>
                <a:spcPts val="5543"/>
              </a:lnSpc>
              <a:buAutoNum type="arabicPeriod"/>
            </a:pPr>
            <a:r>
              <a:rPr lang="en-US" sz="3959">
                <a:solidFill>
                  <a:srgbClr val="000000"/>
                </a:solidFill>
                <a:latin typeface="Lato"/>
                <a:ea typeface="Lato"/>
                <a:cs typeface="Lato"/>
                <a:sym typeface="Lato"/>
              </a:rPr>
              <a:t>Use it again! – Try reusing things like bags, bottles, and containers.</a:t>
            </a:r>
          </a:p>
        </p:txBody>
      </p:sp>
      <p:sp>
        <p:nvSpPr>
          <p:cNvPr id="14" name="TextBox 14"/>
          <p:cNvSpPr txBox="1"/>
          <p:nvPr/>
        </p:nvSpPr>
        <p:spPr>
          <a:xfrm>
            <a:off x="361815" y="7171220"/>
            <a:ext cx="15259665" cy="670949"/>
          </a:xfrm>
          <a:prstGeom prst="rect">
            <a:avLst/>
          </a:prstGeom>
        </p:spPr>
        <p:txBody>
          <a:bodyPr lIns="0" tIns="0" rIns="0" bIns="0" rtlCol="0" anchor="t">
            <a:spAutoFit/>
          </a:bodyPr>
          <a:lstStyle/>
          <a:p>
            <a:pPr algn="l">
              <a:lnSpc>
                <a:spcPts val="5543"/>
              </a:lnSpc>
            </a:pPr>
            <a:r>
              <a:rPr lang="en-US" sz="3959">
                <a:solidFill>
                  <a:srgbClr val="000000"/>
                </a:solidFill>
                <a:latin typeface="Lato"/>
                <a:ea typeface="Lato"/>
                <a:cs typeface="Lato"/>
                <a:sym typeface="Lato"/>
              </a:rPr>
              <a:t>3. Wash the materials before you recycle!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9497427" y="225900"/>
            <a:ext cx="1883241" cy="2381110"/>
            <a:chOff x="0" y="0"/>
            <a:chExt cx="2510989" cy="3174813"/>
          </a:xfrm>
        </p:grpSpPr>
        <p:sp>
          <p:nvSpPr>
            <p:cNvPr id="5" name="Freeform 5"/>
            <p:cNvSpPr/>
            <p:nvPr/>
          </p:nvSpPr>
          <p:spPr>
            <a:xfrm flipH="1">
              <a:off x="0" y="0"/>
              <a:ext cx="2510989" cy="3174813"/>
            </a:xfrm>
            <a:custGeom>
              <a:avLst/>
              <a:gdLst/>
              <a:ahLst/>
              <a:cxnLst/>
              <a:rect l="l" t="t" r="r" b="b"/>
              <a:pathLst>
                <a:path w="2510989" h="3174813">
                  <a:moveTo>
                    <a:pt x="2510989" y="0"/>
                  </a:moveTo>
                  <a:lnTo>
                    <a:pt x="0" y="0"/>
                  </a:lnTo>
                  <a:lnTo>
                    <a:pt x="0" y="3174813"/>
                  </a:lnTo>
                  <a:lnTo>
                    <a:pt x="2510989" y="3174813"/>
                  </a:lnTo>
                  <a:lnTo>
                    <a:pt x="251098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181351" y="752474"/>
              <a:ext cx="726839" cy="931845"/>
            </a:xfrm>
            <a:custGeom>
              <a:avLst/>
              <a:gdLst/>
              <a:ahLst/>
              <a:cxnLst/>
              <a:rect l="l" t="t" r="r" b="b"/>
              <a:pathLst>
                <a:path w="726839" h="931845">
                  <a:moveTo>
                    <a:pt x="0" y="0"/>
                  </a:moveTo>
                  <a:lnTo>
                    <a:pt x="726839" y="0"/>
                  </a:lnTo>
                  <a:lnTo>
                    <a:pt x="726839" y="931845"/>
                  </a:lnTo>
                  <a:lnTo>
                    <a:pt x="0" y="9318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7" name="Freeform 7"/>
          <p:cNvSpPr/>
          <p:nvPr/>
        </p:nvSpPr>
        <p:spPr>
          <a:xfrm rot="-140674" flipH="1">
            <a:off x="9600558" y="27004"/>
            <a:ext cx="1338155" cy="878317"/>
          </a:xfrm>
          <a:custGeom>
            <a:avLst/>
            <a:gdLst/>
            <a:ahLst/>
            <a:cxnLst/>
            <a:rect l="l" t="t" r="r" b="b"/>
            <a:pathLst>
              <a:path w="1338155" h="878317">
                <a:moveTo>
                  <a:pt x="1338155" y="0"/>
                </a:moveTo>
                <a:lnTo>
                  <a:pt x="0" y="0"/>
                </a:lnTo>
                <a:lnTo>
                  <a:pt x="0" y="878316"/>
                </a:lnTo>
                <a:lnTo>
                  <a:pt x="1338155" y="878316"/>
                </a:lnTo>
                <a:lnTo>
                  <a:pt x="133815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5930164" y="3820565"/>
            <a:ext cx="4269194" cy="2385412"/>
          </a:xfrm>
          <a:custGeom>
            <a:avLst/>
            <a:gdLst/>
            <a:ahLst/>
            <a:cxnLst/>
            <a:rect l="l" t="t" r="r" b="b"/>
            <a:pathLst>
              <a:path w="4269194" h="2385412">
                <a:moveTo>
                  <a:pt x="0" y="0"/>
                </a:moveTo>
                <a:lnTo>
                  <a:pt x="4269194" y="0"/>
                </a:lnTo>
                <a:lnTo>
                  <a:pt x="4269194" y="2385412"/>
                </a:lnTo>
                <a:lnTo>
                  <a:pt x="0" y="2385412"/>
                </a:lnTo>
                <a:lnTo>
                  <a:pt x="0" y="0"/>
                </a:lnTo>
                <a:close/>
              </a:path>
            </a:pathLst>
          </a:custGeom>
          <a:blipFill>
            <a:blip r:embed="rId11"/>
            <a:stretch>
              <a:fillRect/>
            </a:stretch>
          </a:blipFill>
        </p:spPr>
        <p:txBody>
          <a:bodyPr/>
          <a:lstStyle/>
          <a:p>
            <a:endParaRPr lang="en-GB"/>
          </a:p>
        </p:txBody>
      </p:sp>
      <p:sp>
        <p:nvSpPr>
          <p:cNvPr id="9" name="Freeform 9"/>
          <p:cNvSpPr/>
          <p:nvPr/>
        </p:nvSpPr>
        <p:spPr>
          <a:xfrm>
            <a:off x="9904238" y="4271593"/>
            <a:ext cx="1679023" cy="1592973"/>
          </a:xfrm>
          <a:custGeom>
            <a:avLst/>
            <a:gdLst/>
            <a:ahLst/>
            <a:cxnLst/>
            <a:rect l="l" t="t" r="r" b="b"/>
            <a:pathLst>
              <a:path w="1679023" h="1592973">
                <a:moveTo>
                  <a:pt x="0" y="0"/>
                </a:moveTo>
                <a:lnTo>
                  <a:pt x="1679023" y="0"/>
                </a:lnTo>
                <a:lnTo>
                  <a:pt x="1679023" y="1592972"/>
                </a:lnTo>
                <a:lnTo>
                  <a:pt x="0" y="15929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 name="TextBox 10"/>
          <p:cNvSpPr txBox="1"/>
          <p:nvPr/>
        </p:nvSpPr>
        <p:spPr>
          <a:xfrm>
            <a:off x="2190742" y="603951"/>
            <a:ext cx="14148707" cy="812504"/>
          </a:xfrm>
          <a:prstGeom prst="rect">
            <a:avLst/>
          </a:prstGeom>
        </p:spPr>
        <p:txBody>
          <a:bodyPr lIns="0" tIns="0" rIns="0" bIns="0" rtlCol="0" anchor="t">
            <a:spAutoFit/>
          </a:bodyPr>
          <a:lstStyle/>
          <a:p>
            <a:pPr algn="l">
              <a:lnSpc>
                <a:spcPts val="6663"/>
              </a:lnSpc>
            </a:pPr>
            <a:r>
              <a:rPr lang="en-US" sz="4759">
                <a:solidFill>
                  <a:srgbClr val="000000"/>
                </a:solidFill>
                <a:latin typeface="Lato"/>
                <a:ea typeface="Lato"/>
                <a:cs typeface="Lato"/>
                <a:sym typeface="Lato"/>
              </a:rPr>
              <a:t>What 3 things can we do?</a:t>
            </a:r>
          </a:p>
        </p:txBody>
      </p:sp>
      <p:sp>
        <p:nvSpPr>
          <p:cNvPr id="11" name="Freeform 11"/>
          <p:cNvSpPr/>
          <p:nvPr/>
        </p:nvSpPr>
        <p:spPr>
          <a:xfrm>
            <a:off x="472703" y="339758"/>
            <a:ext cx="1427083" cy="1502192"/>
          </a:xfrm>
          <a:custGeom>
            <a:avLst/>
            <a:gdLst/>
            <a:ahLst/>
            <a:cxnLst/>
            <a:rect l="l" t="t" r="r" b="b"/>
            <a:pathLst>
              <a:path w="1427083" h="1502192">
                <a:moveTo>
                  <a:pt x="0" y="0"/>
                </a:moveTo>
                <a:lnTo>
                  <a:pt x="1427082" y="0"/>
                </a:lnTo>
                <a:lnTo>
                  <a:pt x="1427082" y="1502193"/>
                </a:lnTo>
                <a:lnTo>
                  <a:pt x="0" y="150219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2" name="TextBox 12"/>
          <p:cNvSpPr txBox="1"/>
          <p:nvPr/>
        </p:nvSpPr>
        <p:spPr>
          <a:xfrm>
            <a:off x="641347" y="5440216"/>
            <a:ext cx="17247497" cy="762974"/>
          </a:xfrm>
          <a:prstGeom prst="rect">
            <a:avLst/>
          </a:prstGeom>
        </p:spPr>
        <p:txBody>
          <a:bodyPr lIns="0" tIns="0" rIns="0" bIns="0" rtlCol="0" anchor="t">
            <a:spAutoFit/>
          </a:bodyPr>
          <a:lstStyle/>
          <a:p>
            <a:pPr algn="l">
              <a:lnSpc>
                <a:spcPts val="6243"/>
              </a:lnSpc>
            </a:pPr>
            <a:r>
              <a:rPr lang="en-US" sz="4459">
                <a:solidFill>
                  <a:srgbClr val="000000"/>
                </a:solidFill>
                <a:latin typeface="Lato"/>
                <a:ea typeface="Lato"/>
                <a:cs typeface="Lato"/>
                <a:sym typeface="Lato"/>
              </a:rPr>
              <a:t>Three things we can do are _______, __________ and __________. </a:t>
            </a:r>
          </a:p>
        </p:txBody>
      </p:sp>
      <p:sp>
        <p:nvSpPr>
          <p:cNvPr id="13" name="Freeform 13"/>
          <p:cNvSpPr/>
          <p:nvPr/>
        </p:nvSpPr>
        <p:spPr>
          <a:xfrm>
            <a:off x="13650778" y="4286027"/>
            <a:ext cx="1935922" cy="1621335"/>
          </a:xfrm>
          <a:custGeom>
            <a:avLst/>
            <a:gdLst/>
            <a:ahLst/>
            <a:cxnLst/>
            <a:rect l="l" t="t" r="r" b="b"/>
            <a:pathLst>
              <a:path w="1935922" h="1621335">
                <a:moveTo>
                  <a:pt x="0" y="0"/>
                </a:moveTo>
                <a:lnTo>
                  <a:pt x="1935922" y="0"/>
                </a:lnTo>
                <a:lnTo>
                  <a:pt x="1935922" y="1621335"/>
                </a:lnTo>
                <a:lnTo>
                  <a:pt x="0" y="162133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1028700" y="2578803"/>
            <a:ext cx="4687293" cy="6942312"/>
            <a:chOff x="0" y="0"/>
            <a:chExt cx="6249724" cy="9256416"/>
          </a:xfrm>
        </p:grpSpPr>
        <p:sp>
          <p:nvSpPr>
            <p:cNvPr id="5" name="Freeform 5"/>
            <p:cNvSpPr/>
            <p:nvPr/>
          </p:nvSpPr>
          <p:spPr>
            <a:xfrm>
              <a:off x="0" y="1354467"/>
              <a:ext cx="6249724" cy="7901949"/>
            </a:xfrm>
            <a:custGeom>
              <a:avLst/>
              <a:gdLst/>
              <a:ahLst/>
              <a:cxnLst/>
              <a:rect l="l" t="t" r="r" b="b"/>
              <a:pathLst>
                <a:path w="6249724" h="7901949">
                  <a:moveTo>
                    <a:pt x="0" y="0"/>
                  </a:moveTo>
                  <a:lnTo>
                    <a:pt x="6249724" y="0"/>
                  </a:lnTo>
                  <a:lnTo>
                    <a:pt x="6249724" y="7901949"/>
                  </a:lnTo>
                  <a:lnTo>
                    <a:pt x="0" y="79019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2567929" y="3167993"/>
              <a:ext cx="2279979" cy="1604276"/>
            </a:xfrm>
            <a:custGeom>
              <a:avLst/>
              <a:gdLst/>
              <a:ahLst/>
              <a:cxnLst/>
              <a:rect l="l" t="t" r="r" b="b"/>
              <a:pathLst>
                <a:path w="2279979" h="1604276">
                  <a:moveTo>
                    <a:pt x="0" y="0"/>
                  </a:moveTo>
                  <a:lnTo>
                    <a:pt x="2279979" y="0"/>
                  </a:lnTo>
                  <a:lnTo>
                    <a:pt x="2279979" y="1604276"/>
                  </a:lnTo>
                  <a:lnTo>
                    <a:pt x="0" y="1604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rot="-140674">
              <a:off x="1049271" y="97991"/>
              <a:ext cx="4855894" cy="3187232"/>
            </a:xfrm>
            <a:custGeom>
              <a:avLst/>
              <a:gdLst/>
              <a:ahLst/>
              <a:cxnLst/>
              <a:rect l="l" t="t" r="r" b="b"/>
              <a:pathLst>
                <a:path w="4855894" h="3187232">
                  <a:moveTo>
                    <a:pt x="0" y="0"/>
                  </a:moveTo>
                  <a:lnTo>
                    <a:pt x="4855894" y="0"/>
                  </a:lnTo>
                  <a:lnTo>
                    <a:pt x="4855894" y="3187232"/>
                  </a:lnTo>
                  <a:lnTo>
                    <a:pt x="0" y="31872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sp>
        <p:nvSpPr>
          <p:cNvPr id="8" name="Freeform 8"/>
          <p:cNvSpPr/>
          <p:nvPr/>
        </p:nvSpPr>
        <p:spPr>
          <a:xfrm>
            <a:off x="5715993" y="670306"/>
            <a:ext cx="7773467" cy="5907835"/>
          </a:xfrm>
          <a:custGeom>
            <a:avLst/>
            <a:gdLst/>
            <a:ahLst/>
            <a:cxnLst/>
            <a:rect l="l" t="t" r="r" b="b"/>
            <a:pathLst>
              <a:path w="7773467" h="5907835">
                <a:moveTo>
                  <a:pt x="0" y="0"/>
                </a:moveTo>
                <a:lnTo>
                  <a:pt x="7773467" y="0"/>
                </a:lnTo>
                <a:lnTo>
                  <a:pt x="7773467" y="5907835"/>
                </a:lnTo>
                <a:lnTo>
                  <a:pt x="0" y="59078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 name="TextBox 9"/>
          <p:cNvSpPr txBox="1"/>
          <p:nvPr/>
        </p:nvSpPr>
        <p:spPr>
          <a:xfrm>
            <a:off x="6942510" y="1897872"/>
            <a:ext cx="5320432" cy="3181131"/>
          </a:xfrm>
          <a:prstGeom prst="rect">
            <a:avLst/>
          </a:prstGeom>
        </p:spPr>
        <p:txBody>
          <a:bodyPr lIns="0" tIns="0" rIns="0" bIns="0" rtlCol="0" anchor="t">
            <a:spAutoFit/>
          </a:bodyPr>
          <a:lstStyle/>
          <a:p>
            <a:pPr algn="ctr">
              <a:lnSpc>
                <a:spcPts val="6312"/>
              </a:lnSpc>
            </a:pPr>
            <a:r>
              <a:rPr lang="en-US" sz="4508">
                <a:solidFill>
                  <a:srgbClr val="2C291C"/>
                </a:solidFill>
                <a:latin typeface="Lato"/>
                <a:ea typeface="Lato"/>
                <a:cs typeface="Lato"/>
                <a:sym typeface="Lato"/>
              </a:rPr>
              <a:t>There is a lot to learn about recycling. This is </a:t>
            </a:r>
            <a:r>
              <a:rPr lang="en-US" sz="4508" b="1" u="sng">
                <a:solidFill>
                  <a:srgbClr val="2C291C"/>
                </a:solidFill>
                <a:latin typeface="Lato Bold"/>
                <a:ea typeface="Lato Bold"/>
                <a:cs typeface="Lato Bold"/>
                <a:sym typeface="Lato Bold"/>
              </a:rPr>
              <a:t>part 1</a:t>
            </a:r>
            <a:r>
              <a:rPr lang="en-US" sz="4508">
                <a:solidFill>
                  <a:srgbClr val="2C291C"/>
                </a:solidFill>
                <a:latin typeface="Lato"/>
                <a:ea typeface="Lato"/>
                <a:cs typeface="Lato"/>
                <a:sym typeface="Lato"/>
              </a:rPr>
              <a:t> of the lesson.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Freeform 4"/>
          <p:cNvSpPr/>
          <p:nvPr/>
        </p:nvSpPr>
        <p:spPr>
          <a:xfrm>
            <a:off x="640055" y="611028"/>
            <a:ext cx="1850474" cy="707806"/>
          </a:xfrm>
          <a:custGeom>
            <a:avLst/>
            <a:gdLst/>
            <a:ahLst/>
            <a:cxnLst/>
            <a:rect l="l" t="t" r="r" b="b"/>
            <a:pathLst>
              <a:path w="1850474" h="707806">
                <a:moveTo>
                  <a:pt x="0" y="0"/>
                </a:moveTo>
                <a:lnTo>
                  <a:pt x="1850475" y="0"/>
                </a:lnTo>
                <a:lnTo>
                  <a:pt x="1850475" y="707806"/>
                </a:lnTo>
                <a:lnTo>
                  <a:pt x="0" y="7078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2827373" y="458959"/>
            <a:ext cx="15768379" cy="897644"/>
          </a:xfrm>
          <a:prstGeom prst="rect">
            <a:avLst/>
          </a:prstGeom>
        </p:spPr>
        <p:txBody>
          <a:bodyPr lIns="0" tIns="0" rIns="0" bIns="0" rtlCol="0" anchor="t">
            <a:spAutoFit/>
          </a:bodyPr>
          <a:lstStyle/>
          <a:p>
            <a:pPr algn="l">
              <a:lnSpc>
                <a:spcPts val="7223"/>
              </a:lnSpc>
            </a:pPr>
            <a:r>
              <a:rPr lang="en-US" sz="5159" b="1">
                <a:solidFill>
                  <a:srgbClr val="000000"/>
                </a:solidFill>
                <a:latin typeface="Lato Bold"/>
                <a:ea typeface="Lato Bold"/>
                <a:cs typeface="Lato Bold"/>
                <a:sym typeface="Lato Bold"/>
              </a:rPr>
              <a:t>Extension activity 1</a:t>
            </a:r>
          </a:p>
        </p:txBody>
      </p:sp>
      <p:sp>
        <p:nvSpPr>
          <p:cNvPr id="6" name="TextBox 6"/>
          <p:cNvSpPr txBox="1"/>
          <p:nvPr/>
        </p:nvSpPr>
        <p:spPr>
          <a:xfrm>
            <a:off x="412062" y="1684441"/>
            <a:ext cx="16847238" cy="1997581"/>
          </a:xfrm>
          <a:prstGeom prst="rect">
            <a:avLst/>
          </a:prstGeom>
        </p:spPr>
        <p:txBody>
          <a:bodyPr lIns="0" tIns="0" rIns="0" bIns="0" rtlCol="0" anchor="t">
            <a:spAutoFit/>
          </a:bodyPr>
          <a:lstStyle/>
          <a:p>
            <a:pPr algn="l">
              <a:lnSpc>
                <a:spcPts val="5397"/>
              </a:lnSpc>
            </a:pPr>
            <a:r>
              <a:rPr lang="en-US" sz="3855" b="1">
                <a:solidFill>
                  <a:srgbClr val="000000"/>
                </a:solidFill>
                <a:latin typeface="Lato Bold"/>
                <a:ea typeface="Lato Bold"/>
                <a:cs typeface="Lato Bold"/>
                <a:sym typeface="Lato Bold"/>
              </a:rPr>
              <a:t>Art/writing activity: </a:t>
            </a:r>
            <a:r>
              <a:rPr lang="en-US" sz="3855">
                <a:solidFill>
                  <a:srgbClr val="000000"/>
                </a:solidFill>
                <a:latin typeface="Lato"/>
                <a:ea typeface="Lato"/>
                <a:cs typeface="Lato"/>
                <a:sym typeface="Lato"/>
              </a:rPr>
              <a:t>Draw and write about how cardboard, plastics and metals are sorted by material. </a:t>
            </a:r>
          </a:p>
          <a:p>
            <a:pPr algn="l">
              <a:lnSpc>
                <a:spcPts val="5397"/>
              </a:lnSpc>
            </a:pPr>
            <a:endParaRPr lang="en-US" sz="3855">
              <a:solidFill>
                <a:srgbClr val="000000"/>
              </a:solidFill>
              <a:latin typeface="Lato"/>
              <a:ea typeface="Lato"/>
              <a:cs typeface="Lato"/>
              <a:sym typeface="Lato"/>
            </a:endParaRPr>
          </a:p>
        </p:txBody>
      </p:sp>
      <p:sp>
        <p:nvSpPr>
          <p:cNvPr id="7" name="Freeform 7"/>
          <p:cNvSpPr/>
          <p:nvPr/>
        </p:nvSpPr>
        <p:spPr>
          <a:xfrm>
            <a:off x="640055" y="4080499"/>
            <a:ext cx="4832921" cy="2860491"/>
          </a:xfrm>
          <a:custGeom>
            <a:avLst/>
            <a:gdLst/>
            <a:ahLst/>
            <a:cxnLst/>
            <a:rect l="l" t="t" r="r" b="b"/>
            <a:pathLst>
              <a:path w="4832921" h="2860491">
                <a:moveTo>
                  <a:pt x="0" y="0"/>
                </a:moveTo>
                <a:lnTo>
                  <a:pt x="4832922" y="0"/>
                </a:lnTo>
                <a:lnTo>
                  <a:pt x="4832922" y="2860491"/>
                </a:lnTo>
                <a:lnTo>
                  <a:pt x="0" y="2860491"/>
                </a:lnTo>
                <a:lnTo>
                  <a:pt x="0" y="0"/>
                </a:lnTo>
                <a:close/>
              </a:path>
            </a:pathLst>
          </a:custGeom>
          <a:blipFill>
            <a:blip r:embed="rId7"/>
            <a:stretch>
              <a:fillRect/>
            </a:stretch>
          </a:blipFill>
        </p:spPr>
        <p:txBody>
          <a:bodyPr/>
          <a:lstStyle/>
          <a:p>
            <a:endParaRPr lang="en-GB"/>
          </a:p>
        </p:txBody>
      </p:sp>
      <p:sp>
        <p:nvSpPr>
          <p:cNvPr id="8" name="Freeform 8"/>
          <p:cNvSpPr/>
          <p:nvPr/>
        </p:nvSpPr>
        <p:spPr>
          <a:xfrm>
            <a:off x="6601648" y="5510744"/>
            <a:ext cx="4478733" cy="3289231"/>
          </a:xfrm>
          <a:custGeom>
            <a:avLst/>
            <a:gdLst/>
            <a:ahLst/>
            <a:cxnLst/>
            <a:rect l="l" t="t" r="r" b="b"/>
            <a:pathLst>
              <a:path w="4478733" h="3289231">
                <a:moveTo>
                  <a:pt x="0" y="0"/>
                </a:moveTo>
                <a:lnTo>
                  <a:pt x="4478733" y="0"/>
                </a:lnTo>
                <a:lnTo>
                  <a:pt x="4478733" y="3289231"/>
                </a:lnTo>
                <a:lnTo>
                  <a:pt x="0" y="3289231"/>
                </a:lnTo>
                <a:lnTo>
                  <a:pt x="0" y="0"/>
                </a:lnTo>
                <a:close/>
              </a:path>
            </a:pathLst>
          </a:custGeom>
          <a:blipFill>
            <a:blip r:embed="rId8"/>
            <a:stretch>
              <a:fillRect/>
            </a:stretch>
          </a:blipFill>
        </p:spPr>
        <p:txBody>
          <a:bodyPr/>
          <a:lstStyle/>
          <a:p>
            <a:endParaRPr lang="en-GB"/>
          </a:p>
        </p:txBody>
      </p:sp>
      <p:sp>
        <p:nvSpPr>
          <p:cNvPr id="9" name="Freeform 9"/>
          <p:cNvSpPr/>
          <p:nvPr/>
        </p:nvSpPr>
        <p:spPr>
          <a:xfrm>
            <a:off x="6009284" y="3755292"/>
            <a:ext cx="5663462" cy="3185697"/>
          </a:xfrm>
          <a:custGeom>
            <a:avLst/>
            <a:gdLst/>
            <a:ahLst/>
            <a:cxnLst/>
            <a:rect l="l" t="t" r="r" b="b"/>
            <a:pathLst>
              <a:path w="5663462" h="3185697">
                <a:moveTo>
                  <a:pt x="0" y="0"/>
                </a:moveTo>
                <a:lnTo>
                  <a:pt x="5663462" y="0"/>
                </a:lnTo>
                <a:lnTo>
                  <a:pt x="5663462" y="3185698"/>
                </a:lnTo>
                <a:lnTo>
                  <a:pt x="0" y="3185698"/>
                </a:lnTo>
                <a:lnTo>
                  <a:pt x="0" y="0"/>
                </a:lnTo>
                <a:close/>
              </a:path>
            </a:pathLst>
          </a:custGeom>
          <a:blipFill>
            <a:blip r:embed="rId9"/>
            <a:stretch>
              <a:fillRect/>
            </a:stretch>
          </a:blipFill>
        </p:spPr>
        <p:txBody>
          <a:bodyPr/>
          <a:lstStyle/>
          <a:p>
            <a:endParaRPr lang="en-GB"/>
          </a:p>
        </p:txBody>
      </p:sp>
      <p:sp>
        <p:nvSpPr>
          <p:cNvPr id="10" name="Freeform 10"/>
          <p:cNvSpPr/>
          <p:nvPr/>
        </p:nvSpPr>
        <p:spPr>
          <a:xfrm>
            <a:off x="11979807" y="3344103"/>
            <a:ext cx="5279493" cy="3410423"/>
          </a:xfrm>
          <a:custGeom>
            <a:avLst/>
            <a:gdLst/>
            <a:ahLst/>
            <a:cxnLst/>
            <a:rect l="l" t="t" r="r" b="b"/>
            <a:pathLst>
              <a:path w="5279493" h="3410423">
                <a:moveTo>
                  <a:pt x="0" y="0"/>
                </a:moveTo>
                <a:lnTo>
                  <a:pt x="5279493" y="0"/>
                </a:lnTo>
                <a:lnTo>
                  <a:pt x="5279493" y="3410423"/>
                </a:lnTo>
                <a:lnTo>
                  <a:pt x="0" y="3410423"/>
                </a:lnTo>
                <a:lnTo>
                  <a:pt x="0" y="0"/>
                </a:lnTo>
                <a:close/>
              </a:path>
            </a:pathLst>
          </a:custGeom>
          <a:blipFill>
            <a:blip r:embed="rId10"/>
            <a:stretch>
              <a:fillRect l="-38993" r="-9041" b="-7631"/>
            </a:stretch>
          </a:blipFill>
        </p:spPr>
        <p:txBody>
          <a:bodyPr/>
          <a:lstStyle/>
          <a:p>
            <a:endParaRPr lang="en-GB"/>
          </a:p>
        </p:txBody>
      </p:sp>
      <p:sp>
        <p:nvSpPr>
          <p:cNvPr id="11" name="Freeform 11"/>
          <p:cNvSpPr/>
          <p:nvPr/>
        </p:nvSpPr>
        <p:spPr>
          <a:xfrm>
            <a:off x="15846684" y="2953578"/>
            <a:ext cx="1412616" cy="1412616"/>
          </a:xfrm>
          <a:custGeom>
            <a:avLst/>
            <a:gdLst/>
            <a:ahLst/>
            <a:cxnLst/>
            <a:rect l="l" t="t" r="r" b="b"/>
            <a:pathLst>
              <a:path w="1412616" h="1412616">
                <a:moveTo>
                  <a:pt x="0" y="0"/>
                </a:moveTo>
                <a:lnTo>
                  <a:pt x="1412616" y="0"/>
                </a:lnTo>
                <a:lnTo>
                  <a:pt x="1412616" y="1412617"/>
                </a:lnTo>
                <a:lnTo>
                  <a:pt x="0" y="1412617"/>
                </a:lnTo>
                <a:lnTo>
                  <a:pt x="0" y="0"/>
                </a:lnTo>
                <a:close/>
              </a:path>
            </a:pathLst>
          </a:custGeom>
          <a:blipFill>
            <a:blip r:embed="rId11"/>
            <a:stretch>
              <a:fillRect/>
            </a:stretch>
          </a:blipFill>
        </p:spPr>
        <p:txBody>
          <a:bodyPr/>
          <a:lstStyle/>
          <a:p>
            <a:endParaRPr lang="en-GB"/>
          </a:p>
        </p:txBody>
      </p:sp>
      <p:sp>
        <p:nvSpPr>
          <p:cNvPr id="12" name="TextBox 12"/>
          <p:cNvSpPr txBox="1"/>
          <p:nvPr/>
        </p:nvSpPr>
        <p:spPr>
          <a:xfrm>
            <a:off x="1718836" y="7264840"/>
            <a:ext cx="2675360" cy="645031"/>
          </a:xfrm>
          <a:prstGeom prst="rect">
            <a:avLst/>
          </a:prstGeom>
        </p:spPr>
        <p:txBody>
          <a:bodyPr lIns="0" tIns="0" rIns="0" bIns="0" rtlCol="0" anchor="t">
            <a:spAutoFit/>
          </a:bodyPr>
          <a:lstStyle/>
          <a:p>
            <a:pPr algn="l">
              <a:lnSpc>
                <a:spcPts val="5397"/>
              </a:lnSpc>
            </a:pPr>
            <a:r>
              <a:rPr lang="en-US" sz="3855">
                <a:solidFill>
                  <a:srgbClr val="000000"/>
                </a:solidFill>
                <a:latin typeface="Lato"/>
                <a:ea typeface="Lato"/>
                <a:cs typeface="Lato"/>
                <a:sym typeface="Lato"/>
              </a:rPr>
              <a:t>cardboard</a:t>
            </a:r>
          </a:p>
        </p:txBody>
      </p:sp>
      <p:sp>
        <p:nvSpPr>
          <p:cNvPr id="13" name="TextBox 13"/>
          <p:cNvSpPr txBox="1"/>
          <p:nvPr/>
        </p:nvSpPr>
        <p:spPr>
          <a:xfrm>
            <a:off x="13446588" y="6975662"/>
            <a:ext cx="2675360" cy="645031"/>
          </a:xfrm>
          <a:prstGeom prst="rect">
            <a:avLst/>
          </a:prstGeom>
        </p:spPr>
        <p:txBody>
          <a:bodyPr lIns="0" tIns="0" rIns="0" bIns="0" rtlCol="0" anchor="t">
            <a:spAutoFit/>
          </a:bodyPr>
          <a:lstStyle/>
          <a:p>
            <a:pPr algn="l">
              <a:lnSpc>
                <a:spcPts val="5397"/>
              </a:lnSpc>
            </a:pPr>
            <a:r>
              <a:rPr lang="en-US" sz="3855">
                <a:solidFill>
                  <a:srgbClr val="000000"/>
                </a:solidFill>
                <a:latin typeface="Lato"/>
                <a:ea typeface="Lato"/>
                <a:cs typeface="Lato"/>
                <a:sym typeface="Lato"/>
              </a:rPr>
              <a:t>metal</a:t>
            </a:r>
          </a:p>
        </p:txBody>
      </p:sp>
      <p:sp>
        <p:nvSpPr>
          <p:cNvPr id="14" name="TextBox 14"/>
          <p:cNvSpPr txBox="1"/>
          <p:nvPr/>
        </p:nvSpPr>
        <p:spPr>
          <a:xfrm>
            <a:off x="8036203" y="8967054"/>
            <a:ext cx="2675360" cy="645031"/>
          </a:xfrm>
          <a:prstGeom prst="rect">
            <a:avLst/>
          </a:prstGeom>
        </p:spPr>
        <p:txBody>
          <a:bodyPr lIns="0" tIns="0" rIns="0" bIns="0" rtlCol="0" anchor="t">
            <a:spAutoFit/>
          </a:bodyPr>
          <a:lstStyle/>
          <a:p>
            <a:pPr algn="l">
              <a:lnSpc>
                <a:spcPts val="5397"/>
              </a:lnSpc>
            </a:pPr>
            <a:r>
              <a:rPr lang="en-US" sz="3855">
                <a:solidFill>
                  <a:srgbClr val="000000"/>
                </a:solidFill>
                <a:latin typeface="Lato"/>
                <a:ea typeface="Lato"/>
                <a:cs typeface="Lato"/>
                <a:sym typeface="Lato"/>
              </a:rPr>
              <a:t>plastic</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Freeform 4"/>
          <p:cNvSpPr/>
          <p:nvPr/>
        </p:nvSpPr>
        <p:spPr>
          <a:xfrm>
            <a:off x="640055" y="611028"/>
            <a:ext cx="1850474" cy="707806"/>
          </a:xfrm>
          <a:custGeom>
            <a:avLst/>
            <a:gdLst/>
            <a:ahLst/>
            <a:cxnLst/>
            <a:rect l="l" t="t" r="r" b="b"/>
            <a:pathLst>
              <a:path w="1850474" h="707806">
                <a:moveTo>
                  <a:pt x="0" y="0"/>
                </a:moveTo>
                <a:lnTo>
                  <a:pt x="1850475" y="0"/>
                </a:lnTo>
                <a:lnTo>
                  <a:pt x="1850475" y="707806"/>
                </a:lnTo>
                <a:lnTo>
                  <a:pt x="0" y="7078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2827373" y="458959"/>
            <a:ext cx="15768379" cy="897644"/>
          </a:xfrm>
          <a:prstGeom prst="rect">
            <a:avLst/>
          </a:prstGeom>
        </p:spPr>
        <p:txBody>
          <a:bodyPr lIns="0" tIns="0" rIns="0" bIns="0" rtlCol="0" anchor="t">
            <a:spAutoFit/>
          </a:bodyPr>
          <a:lstStyle/>
          <a:p>
            <a:pPr algn="l">
              <a:lnSpc>
                <a:spcPts val="7223"/>
              </a:lnSpc>
            </a:pPr>
            <a:r>
              <a:rPr lang="en-US" sz="5159" b="1">
                <a:solidFill>
                  <a:srgbClr val="000000"/>
                </a:solidFill>
                <a:latin typeface="Lato Bold"/>
                <a:ea typeface="Lato Bold"/>
                <a:cs typeface="Lato Bold"/>
                <a:sym typeface="Lato Bold"/>
              </a:rPr>
              <a:t>Extension activity 2</a:t>
            </a:r>
          </a:p>
        </p:txBody>
      </p:sp>
      <p:sp>
        <p:nvSpPr>
          <p:cNvPr id="6" name="TextBox 6"/>
          <p:cNvSpPr txBox="1"/>
          <p:nvPr/>
        </p:nvSpPr>
        <p:spPr>
          <a:xfrm>
            <a:off x="836329" y="1797762"/>
            <a:ext cx="16867758" cy="1446919"/>
          </a:xfrm>
          <a:prstGeom prst="rect">
            <a:avLst/>
          </a:prstGeom>
        </p:spPr>
        <p:txBody>
          <a:bodyPr lIns="0" tIns="0" rIns="0" bIns="0" rtlCol="0" anchor="t">
            <a:spAutoFit/>
          </a:bodyPr>
          <a:lstStyle/>
          <a:p>
            <a:pPr algn="l">
              <a:lnSpc>
                <a:spcPts val="5823"/>
              </a:lnSpc>
            </a:pPr>
            <a:r>
              <a:rPr lang="en-US" sz="4159" b="1">
                <a:solidFill>
                  <a:srgbClr val="000000"/>
                </a:solidFill>
                <a:latin typeface="Lato Bold"/>
                <a:ea typeface="Lato Bold"/>
                <a:cs typeface="Lato Bold"/>
                <a:sym typeface="Lato Bold"/>
              </a:rPr>
              <a:t>Science activity:</a:t>
            </a:r>
            <a:r>
              <a:rPr lang="en-US" sz="4159">
                <a:solidFill>
                  <a:srgbClr val="000000"/>
                </a:solidFill>
                <a:latin typeface="Lato"/>
                <a:ea typeface="Lato"/>
                <a:cs typeface="Lato"/>
                <a:sym typeface="Lato"/>
              </a:rPr>
              <a:t> State the process of how metal, plastic or cardboard is recycled into a new product. </a:t>
            </a:r>
          </a:p>
        </p:txBody>
      </p:sp>
      <p:sp>
        <p:nvSpPr>
          <p:cNvPr id="7" name="Freeform 7"/>
          <p:cNvSpPr/>
          <p:nvPr/>
        </p:nvSpPr>
        <p:spPr>
          <a:xfrm rot="-5464701">
            <a:off x="4755237" y="8824246"/>
            <a:ext cx="244314" cy="760510"/>
          </a:xfrm>
          <a:custGeom>
            <a:avLst/>
            <a:gdLst/>
            <a:ahLst/>
            <a:cxnLst/>
            <a:rect l="l" t="t" r="r" b="b"/>
            <a:pathLst>
              <a:path w="244314" h="760510">
                <a:moveTo>
                  <a:pt x="0" y="0"/>
                </a:moveTo>
                <a:lnTo>
                  <a:pt x="244313" y="0"/>
                </a:lnTo>
                <a:lnTo>
                  <a:pt x="244313" y="760509"/>
                </a:lnTo>
                <a:lnTo>
                  <a:pt x="0" y="760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a:off x="1226908" y="8572262"/>
            <a:ext cx="1548807" cy="1221622"/>
          </a:xfrm>
          <a:custGeom>
            <a:avLst/>
            <a:gdLst/>
            <a:ahLst/>
            <a:cxnLst/>
            <a:rect l="l" t="t" r="r" b="b"/>
            <a:pathLst>
              <a:path w="1548807" h="1221622">
                <a:moveTo>
                  <a:pt x="0" y="0"/>
                </a:moveTo>
                <a:lnTo>
                  <a:pt x="1548808" y="0"/>
                </a:lnTo>
                <a:lnTo>
                  <a:pt x="1548808" y="1221622"/>
                </a:lnTo>
                <a:lnTo>
                  <a:pt x="0" y="12216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2883336" y="8644079"/>
            <a:ext cx="895274" cy="1120844"/>
          </a:xfrm>
          <a:custGeom>
            <a:avLst/>
            <a:gdLst/>
            <a:ahLst/>
            <a:cxnLst/>
            <a:rect l="l" t="t" r="r" b="b"/>
            <a:pathLst>
              <a:path w="895274" h="1120844">
                <a:moveTo>
                  <a:pt x="0" y="0"/>
                </a:moveTo>
                <a:lnTo>
                  <a:pt x="895274" y="0"/>
                </a:lnTo>
                <a:lnTo>
                  <a:pt x="895274" y="1120844"/>
                </a:lnTo>
                <a:lnTo>
                  <a:pt x="0" y="11208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Freeform 10"/>
          <p:cNvSpPr/>
          <p:nvPr/>
        </p:nvSpPr>
        <p:spPr>
          <a:xfrm>
            <a:off x="5100146" y="8273533"/>
            <a:ext cx="2333233" cy="1595348"/>
          </a:xfrm>
          <a:custGeom>
            <a:avLst/>
            <a:gdLst/>
            <a:ahLst/>
            <a:cxnLst/>
            <a:rect l="l" t="t" r="r" b="b"/>
            <a:pathLst>
              <a:path w="2333233" h="1595348">
                <a:moveTo>
                  <a:pt x="0" y="0"/>
                </a:moveTo>
                <a:lnTo>
                  <a:pt x="2333234" y="0"/>
                </a:lnTo>
                <a:lnTo>
                  <a:pt x="2333234" y="1595348"/>
                </a:lnTo>
                <a:lnTo>
                  <a:pt x="0" y="1595348"/>
                </a:lnTo>
                <a:lnTo>
                  <a:pt x="0" y="0"/>
                </a:lnTo>
                <a:close/>
              </a:path>
            </a:pathLst>
          </a:custGeom>
          <a:blipFill>
            <a:blip r:embed="rId13"/>
            <a:stretch>
              <a:fillRect/>
            </a:stretch>
          </a:blipFill>
        </p:spPr>
        <p:txBody>
          <a:bodyPr/>
          <a:lstStyle/>
          <a:p>
            <a:endParaRPr lang="en-GB"/>
          </a:p>
        </p:txBody>
      </p:sp>
      <p:sp>
        <p:nvSpPr>
          <p:cNvPr id="11" name="Freeform 11"/>
          <p:cNvSpPr/>
          <p:nvPr/>
        </p:nvSpPr>
        <p:spPr>
          <a:xfrm>
            <a:off x="8754915" y="8273533"/>
            <a:ext cx="2234292" cy="1491390"/>
          </a:xfrm>
          <a:custGeom>
            <a:avLst/>
            <a:gdLst/>
            <a:ahLst/>
            <a:cxnLst/>
            <a:rect l="l" t="t" r="r" b="b"/>
            <a:pathLst>
              <a:path w="2234292" h="1491390">
                <a:moveTo>
                  <a:pt x="0" y="0"/>
                </a:moveTo>
                <a:lnTo>
                  <a:pt x="2234292" y="0"/>
                </a:lnTo>
                <a:lnTo>
                  <a:pt x="2234292" y="1491390"/>
                </a:lnTo>
                <a:lnTo>
                  <a:pt x="0" y="1491390"/>
                </a:lnTo>
                <a:lnTo>
                  <a:pt x="0" y="0"/>
                </a:lnTo>
                <a:close/>
              </a:path>
            </a:pathLst>
          </a:custGeom>
          <a:blipFill>
            <a:blip r:embed="rId14"/>
            <a:stretch>
              <a:fillRect/>
            </a:stretch>
          </a:blipFill>
        </p:spPr>
        <p:txBody>
          <a:bodyPr/>
          <a:lstStyle/>
          <a:p>
            <a:endParaRPr lang="en-GB"/>
          </a:p>
        </p:txBody>
      </p:sp>
      <p:sp>
        <p:nvSpPr>
          <p:cNvPr id="12" name="Freeform 12"/>
          <p:cNvSpPr/>
          <p:nvPr/>
        </p:nvSpPr>
        <p:spPr>
          <a:xfrm rot="-5464701">
            <a:off x="7971990" y="8694954"/>
            <a:ext cx="244314" cy="760510"/>
          </a:xfrm>
          <a:custGeom>
            <a:avLst/>
            <a:gdLst/>
            <a:ahLst/>
            <a:cxnLst/>
            <a:rect l="l" t="t" r="r" b="b"/>
            <a:pathLst>
              <a:path w="244314" h="760510">
                <a:moveTo>
                  <a:pt x="0" y="0"/>
                </a:moveTo>
                <a:lnTo>
                  <a:pt x="244314" y="0"/>
                </a:lnTo>
                <a:lnTo>
                  <a:pt x="244314" y="760510"/>
                </a:lnTo>
                <a:lnTo>
                  <a:pt x="0" y="7605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3" name="Freeform 13"/>
          <p:cNvSpPr/>
          <p:nvPr/>
        </p:nvSpPr>
        <p:spPr>
          <a:xfrm rot="-5464701">
            <a:off x="2887975" y="6156543"/>
            <a:ext cx="288471" cy="897965"/>
          </a:xfrm>
          <a:custGeom>
            <a:avLst/>
            <a:gdLst/>
            <a:ahLst/>
            <a:cxnLst/>
            <a:rect l="l" t="t" r="r" b="b"/>
            <a:pathLst>
              <a:path w="288471" h="897965">
                <a:moveTo>
                  <a:pt x="0" y="0"/>
                </a:moveTo>
                <a:lnTo>
                  <a:pt x="288471" y="0"/>
                </a:lnTo>
                <a:lnTo>
                  <a:pt x="288471" y="897965"/>
                </a:lnTo>
                <a:lnTo>
                  <a:pt x="0" y="8979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Freeform 14"/>
          <p:cNvSpPr/>
          <p:nvPr/>
        </p:nvSpPr>
        <p:spPr>
          <a:xfrm>
            <a:off x="8826325" y="6177242"/>
            <a:ext cx="1037844" cy="982060"/>
          </a:xfrm>
          <a:custGeom>
            <a:avLst/>
            <a:gdLst/>
            <a:ahLst/>
            <a:cxnLst/>
            <a:rect l="l" t="t" r="r" b="b"/>
            <a:pathLst>
              <a:path w="1037844" h="982060">
                <a:moveTo>
                  <a:pt x="0" y="0"/>
                </a:moveTo>
                <a:lnTo>
                  <a:pt x="1037844" y="0"/>
                </a:lnTo>
                <a:lnTo>
                  <a:pt x="1037844" y="982060"/>
                </a:lnTo>
                <a:lnTo>
                  <a:pt x="0" y="9820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5" name="Freeform 15"/>
          <p:cNvSpPr/>
          <p:nvPr/>
        </p:nvSpPr>
        <p:spPr>
          <a:xfrm>
            <a:off x="6334646" y="5949550"/>
            <a:ext cx="1376242" cy="1289452"/>
          </a:xfrm>
          <a:custGeom>
            <a:avLst/>
            <a:gdLst/>
            <a:ahLst/>
            <a:cxnLst/>
            <a:rect l="l" t="t" r="r" b="b"/>
            <a:pathLst>
              <a:path w="1376242" h="1289452">
                <a:moveTo>
                  <a:pt x="0" y="0"/>
                </a:moveTo>
                <a:lnTo>
                  <a:pt x="1376242" y="0"/>
                </a:lnTo>
                <a:lnTo>
                  <a:pt x="1376242" y="1289452"/>
                </a:lnTo>
                <a:lnTo>
                  <a:pt x="0" y="1289452"/>
                </a:lnTo>
                <a:lnTo>
                  <a:pt x="0" y="0"/>
                </a:lnTo>
                <a:close/>
              </a:path>
            </a:pathLst>
          </a:custGeom>
          <a:blipFill>
            <a:blip r:embed="rId17"/>
            <a:stretch>
              <a:fillRect/>
            </a:stretch>
          </a:blipFill>
        </p:spPr>
        <p:txBody>
          <a:bodyPr/>
          <a:lstStyle/>
          <a:p>
            <a:endParaRPr lang="en-GB"/>
          </a:p>
        </p:txBody>
      </p:sp>
      <p:sp>
        <p:nvSpPr>
          <p:cNvPr id="16" name="Freeform 16"/>
          <p:cNvSpPr/>
          <p:nvPr/>
        </p:nvSpPr>
        <p:spPr>
          <a:xfrm rot="-5464701">
            <a:off x="5739995" y="6161929"/>
            <a:ext cx="288471" cy="897965"/>
          </a:xfrm>
          <a:custGeom>
            <a:avLst/>
            <a:gdLst/>
            <a:ahLst/>
            <a:cxnLst/>
            <a:rect l="l" t="t" r="r" b="b"/>
            <a:pathLst>
              <a:path w="288471" h="897965">
                <a:moveTo>
                  <a:pt x="0" y="0"/>
                </a:moveTo>
                <a:lnTo>
                  <a:pt x="288471" y="0"/>
                </a:lnTo>
                <a:lnTo>
                  <a:pt x="288471" y="897965"/>
                </a:lnTo>
                <a:lnTo>
                  <a:pt x="0" y="8979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7" name="Freeform 17"/>
          <p:cNvSpPr/>
          <p:nvPr/>
        </p:nvSpPr>
        <p:spPr>
          <a:xfrm rot="-5464701">
            <a:off x="8124371" y="6212470"/>
            <a:ext cx="288471" cy="897965"/>
          </a:xfrm>
          <a:custGeom>
            <a:avLst/>
            <a:gdLst/>
            <a:ahLst/>
            <a:cxnLst/>
            <a:rect l="l" t="t" r="r" b="b"/>
            <a:pathLst>
              <a:path w="288471" h="897965">
                <a:moveTo>
                  <a:pt x="0" y="0"/>
                </a:moveTo>
                <a:lnTo>
                  <a:pt x="288471" y="0"/>
                </a:lnTo>
                <a:lnTo>
                  <a:pt x="288471" y="897965"/>
                </a:lnTo>
                <a:lnTo>
                  <a:pt x="0" y="8979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8" name="Freeform 18"/>
          <p:cNvSpPr/>
          <p:nvPr/>
        </p:nvSpPr>
        <p:spPr>
          <a:xfrm rot="-5464701">
            <a:off x="10277651" y="6314589"/>
            <a:ext cx="288471" cy="897965"/>
          </a:xfrm>
          <a:custGeom>
            <a:avLst/>
            <a:gdLst/>
            <a:ahLst/>
            <a:cxnLst/>
            <a:rect l="l" t="t" r="r" b="b"/>
            <a:pathLst>
              <a:path w="288471" h="897965">
                <a:moveTo>
                  <a:pt x="0" y="0"/>
                </a:moveTo>
                <a:lnTo>
                  <a:pt x="288472" y="0"/>
                </a:lnTo>
                <a:lnTo>
                  <a:pt x="288472" y="897965"/>
                </a:lnTo>
                <a:lnTo>
                  <a:pt x="0" y="8979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9" name="Freeform 19"/>
          <p:cNvSpPr/>
          <p:nvPr/>
        </p:nvSpPr>
        <p:spPr>
          <a:xfrm rot="-1263787">
            <a:off x="1634423" y="6487568"/>
            <a:ext cx="957842" cy="435818"/>
          </a:xfrm>
          <a:custGeom>
            <a:avLst/>
            <a:gdLst/>
            <a:ahLst/>
            <a:cxnLst/>
            <a:rect l="l" t="t" r="r" b="b"/>
            <a:pathLst>
              <a:path w="957842" h="435818">
                <a:moveTo>
                  <a:pt x="0" y="0"/>
                </a:moveTo>
                <a:lnTo>
                  <a:pt x="957842" y="0"/>
                </a:lnTo>
                <a:lnTo>
                  <a:pt x="957842" y="435818"/>
                </a:lnTo>
                <a:lnTo>
                  <a:pt x="0" y="43581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20" name="Freeform 20"/>
          <p:cNvSpPr/>
          <p:nvPr/>
        </p:nvSpPr>
        <p:spPr>
          <a:xfrm>
            <a:off x="882640" y="6219664"/>
            <a:ext cx="657062" cy="971626"/>
          </a:xfrm>
          <a:custGeom>
            <a:avLst/>
            <a:gdLst/>
            <a:ahLst/>
            <a:cxnLst/>
            <a:rect l="l" t="t" r="r" b="b"/>
            <a:pathLst>
              <a:path w="657062" h="971626">
                <a:moveTo>
                  <a:pt x="0" y="0"/>
                </a:moveTo>
                <a:lnTo>
                  <a:pt x="657062" y="0"/>
                </a:lnTo>
                <a:lnTo>
                  <a:pt x="657062" y="971626"/>
                </a:lnTo>
                <a:lnTo>
                  <a:pt x="0" y="971626"/>
                </a:lnTo>
                <a:lnTo>
                  <a:pt x="0" y="0"/>
                </a:lnTo>
                <a:close/>
              </a:path>
            </a:pathLst>
          </a:custGeom>
          <a:blipFill>
            <a:blip r:embed="rId20"/>
            <a:stretch>
              <a:fillRect/>
            </a:stretch>
          </a:blipFill>
        </p:spPr>
        <p:txBody>
          <a:bodyPr/>
          <a:lstStyle/>
          <a:p>
            <a:endParaRPr lang="en-GB"/>
          </a:p>
        </p:txBody>
      </p:sp>
      <p:sp>
        <p:nvSpPr>
          <p:cNvPr id="21" name="Freeform 21"/>
          <p:cNvSpPr/>
          <p:nvPr/>
        </p:nvSpPr>
        <p:spPr>
          <a:xfrm>
            <a:off x="10873504" y="6159746"/>
            <a:ext cx="1152359" cy="1186886"/>
          </a:xfrm>
          <a:custGeom>
            <a:avLst/>
            <a:gdLst/>
            <a:ahLst/>
            <a:cxnLst/>
            <a:rect l="l" t="t" r="r" b="b"/>
            <a:pathLst>
              <a:path w="1152359" h="1186886">
                <a:moveTo>
                  <a:pt x="0" y="0"/>
                </a:moveTo>
                <a:lnTo>
                  <a:pt x="1152359" y="0"/>
                </a:lnTo>
                <a:lnTo>
                  <a:pt x="1152359" y="1186886"/>
                </a:lnTo>
                <a:lnTo>
                  <a:pt x="0" y="118688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22" name="Freeform 22"/>
          <p:cNvSpPr/>
          <p:nvPr/>
        </p:nvSpPr>
        <p:spPr>
          <a:xfrm>
            <a:off x="11587553" y="6594276"/>
            <a:ext cx="876619" cy="1217527"/>
          </a:xfrm>
          <a:custGeom>
            <a:avLst/>
            <a:gdLst/>
            <a:ahLst/>
            <a:cxnLst/>
            <a:rect l="l" t="t" r="r" b="b"/>
            <a:pathLst>
              <a:path w="876619" h="1217527">
                <a:moveTo>
                  <a:pt x="0" y="0"/>
                </a:moveTo>
                <a:lnTo>
                  <a:pt x="876620" y="0"/>
                </a:lnTo>
                <a:lnTo>
                  <a:pt x="876620" y="1217527"/>
                </a:lnTo>
                <a:lnTo>
                  <a:pt x="0" y="121752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23" name="Freeform 23"/>
          <p:cNvSpPr/>
          <p:nvPr/>
        </p:nvSpPr>
        <p:spPr>
          <a:xfrm>
            <a:off x="3541204" y="6040613"/>
            <a:ext cx="1178304" cy="1159893"/>
          </a:xfrm>
          <a:custGeom>
            <a:avLst/>
            <a:gdLst/>
            <a:ahLst/>
            <a:cxnLst/>
            <a:rect l="l" t="t" r="r" b="b"/>
            <a:pathLst>
              <a:path w="1178304" h="1159893">
                <a:moveTo>
                  <a:pt x="0" y="0"/>
                </a:moveTo>
                <a:lnTo>
                  <a:pt x="1178304" y="0"/>
                </a:lnTo>
                <a:lnTo>
                  <a:pt x="1178304" y="1159893"/>
                </a:lnTo>
                <a:lnTo>
                  <a:pt x="0" y="1159893"/>
                </a:lnTo>
                <a:lnTo>
                  <a:pt x="0" y="0"/>
                </a:lnTo>
                <a:close/>
              </a:path>
            </a:pathLst>
          </a:custGeom>
          <a:blipFill>
            <a:blip r:embed="rId25"/>
            <a:stretch>
              <a:fillRect l="-128276" t="-42750" r="-57758" b="-50844"/>
            </a:stretch>
          </a:blipFill>
        </p:spPr>
        <p:txBody>
          <a:bodyPr/>
          <a:lstStyle/>
          <a:p>
            <a:endParaRPr lang="en-GB"/>
          </a:p>
        </p:txBody>
      </p:sp>
      <p:sp>
        <p:nvSpPr>
          <p:cNvPr id="24" name="Freeform 24"/>
          <p:cNvSpPr/>
          <p:nvPr/>
        </p:nvSpPr>
        <p:spPr>
          <a:xfrm>
            <a:off x="1357461" y="3834311"/>
            <a:ext cx="699374" cy="945099"/>
          </a:xfrm>
          <a:custGeom>
            <a:avLst/>
            <a:gdLst/>
            <a:ahLst/>
            <a:cxnLst/>
            <a:rect l="l" t="t" r="r" b="b"/>
            <a:pathLst>
              <a:path w="699374" h="945099">
                <a:moveTo>
                  <a:pt x="0" y="0"/>
                </a:moveTo>
                <a:lnTo>
                  <a:pt x="699374" y="0"/>
                </a:lnTo>
                <a:lnTo>
                  <a:pt x="699374" y="945099"/>
                </a:lnTo>
                <a:lnTo>
                  <a:pt x="0" y="945099"/>
                </a:lnTo>
                <a:lnTo>
                  <a:pt x="0" y="0"/>
                </a:lnTo>
                <a:close/>
              </a:path>
            </a:pathLst>
          </a:custGeom>
          <a:blipFill>
            <a:blip r:embed="rId26"/>
            <a:stretch>
              <a:fillRect/>
            </a:stretch>
          </a:blipFill>
        </p:spPr>
        <p:txBody>
          <a:bodyPr/>
          <a:lstStyle/>
          <a:p>
            <a:endParaRPr lang="en-GB"/>
          </a:p>
        </p:txBody>
      </p:sp>
      <p:sp>
        <p:nvSpPr>
          <p:cNvPr id="25" name="Freeform 25"/>
          <p:cNvSpPr/>
          <p:nvPr/>
        </p:nvSpPr>
        <p:spPr>
          <a:xfrm>
            <a:off x="640055" y="3911186"/>
            <a:ext cx="485169" cy="886154"/>
          </a:xfrm>
          <a:custGeom>
            <a:avLst/>
            <a:gdLst/>
            <a:ahLst/>
            <a:cxnLst/>
            <a:rect l="l" t="t" r="r" b="b"/>
            <a:pathLst>
              <a:path w="485169" h="886154">
                <a:moveTo>
                  <a:pt x="0" y="0"/>
                </a:moveTo>
                <a:lnTo>
                  <a:pt x="485170" y="0"/>
                </a:lnTo>
                <a:lnTo>
                  <a:pt x="485170" y="886154"/>
                </a:lnTo>
                <a:lnTo>
                  <a:pt x="0" y="886154"/>
                </a:lnTo>
                <a:lnTo>
                  <a:pt x="0" y="0"/>
                </a:lnTo>
                <a:close/>
              </a:path>
            </a:pathLst>
          </a:custGeom>
          <a:blipFill>
            <a:blip r:embed="rId27"/>
            <a:stretch>
              <a:fillRect/>
            </a:stretch>
          </a:blipFill>
        </p:spPr>
        <p:txBody>
          <a:bodyPr/>
          <a:lstStyle/>
          <a:p>
            <a:endParaRPr lang="en-GB"/>
          </a:p>
        </p:txBody>
      </p:sp>
      <p:sp>
        <p:nvSpPr>
          <p:cNvPr id="26" name="Freeform 26"/>
          <p:cNvSpPr/>
          <p:nvPr/>
        </p:nvSpPr>
        <p:spPr>
          <a:xfrm rot="-5464701">
            <a:off x="2570484" y="3935905"/>
            <a:ext cx="263966" cy="821683"/>
          </a:xfrm>
          <a:custGeom>
            <a:avLst/>
            <a:gdLst/>
            <a:ahLst/>
            <a:cxnLst/>
            <a:rect l="l" t="t" r="r" b="b"/>
            <a:pathLst>
              <a:path w="263966" h="821683">
                <a:moveTo>
                  <a:pt x="0" y="0"/>
                </a:moveTo>
                <a:lnTo>
                  <a:pt x="263966" y="0"/>
                </a:lnTo>
                <a:lnTo>
                  <a:pt x="263966" y="821683"/>
                </a:lnTo>
                <a:lnTo>
                  <a:pt x="0" y="8216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7" name="Freeform 27"/>
          <p:cNvSpPr/>
          <p:nvPr/>
        </p:nvSpPr>
        <p:spPr>
          <a:xfrm>
            <a:off x="9183998" y="3911186"/>
            <a:ext cx="949680" cy="898634"/>
          </a:xfrm>
          <a:custGeom>
            <a:avLst/>
            <a:gdLst/>
            <a:ahLst/>
            <a:cxnLst/>
            <a:rect l="l" t="t" r="r" b="b"/>
            <a:pathLst>
              <a:path w="949680" h="898634">
                <a:moveTo>
                  <a:pt x="0" y="0"/>
                </a:moveTo>
                <a:lnTo>
                  <a:pt x="949680" y="0"/>
                </a:lnTo>
                <a:lnTo>
                  <a:pt x="949680" y="898634"/>
                </a:lnTo>
                <a:lnTo>
                  <a:pt x="0" y="89863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8" name="Freeform 28"/>
          <p:cNvSpPr/>
          <p:nvPr/>
        </p:nvSpPr>
        <p:spPr>
          <a:xfrm>
            <a:off x="6903987" y="3702837"/>
            <a:ext cx="1259331" cy="1179913"/>
          </a:xfrm>
          <a:custGeom>
            <a:avLst/>
            <a:gdLst/>
            <a:ahLst/>
            <a:cxnLst/>
            <a:rect l="l" t="t" r="r" b="b"/>
            <a:pathLst>
              <a:path w="1259331" h="1179913">
                <a:moveTo>
                  <a:pt x="0" y="0"/>
                </a:moveTo>
                <a:lnTo>
                  <a:pt x="1259330" y="0"/>
                </a:lnTo>
                <a:lnTo>
                  <a:pt x="1259330" y="1179913"/>
                </a:lnTo>
                <a:lnTo>
                  <a:pt x="0" y="1179913"/>
                </a:lnTo>
                <a:lnTo>
                  <a:pt x="0" y="0"/>
                </a:lnTo>
                <a:close/>
              </a:path>
            </a:pathLst>
          </a:custGeom>
          <a:blipFill>
            <a:blip r:embed="rId17"/>
            <a:stretch>
              <a:fillRect/>
            </a:stretch>
          </a:blipFill>
        </p:spPr>
        <p:txBody>
          <a:bodyPr/>
          <a:lstStyle/>
          <a:p>
            <a:endParaRPr lang="en-GB"/>
          </a:p>
        </p:txBody>
      </p:sp>
      <p:sp>
        <p:nvSpPr>
          <p:cNvPr id="29" name="Freeform 29"/>
          <p:cNvSpPr/>
          <p:nvPr/>
        </p:nvSpPr>
        <p:spPr>
          <a:xfrm>
            <a:off x="3115719" y="3702837"/>
            <a:ext cx="830138" cy="1155797"/>
          </a:xfrm>
          <a:custGeom>
            <a:avLst/>
            <a:gdLst/>
            <a:ahLst/>
            <a:cxnLst/>
            <a:rect l="l" t="t" r="r" b="b"/>
            <a:pathLst>
              <a:path w="830138" h="1155797">
                <a:moveTo>
                  <a:pt x="0" y="0"/>
                </a:moveTo>
                <a:lnTo>
                  <a:pt x="830138" y="0"/>
                </a:lnTo>
                <a:lnTo>
                  <a:pt x="830138" y="1155797"/>
                </a:lnTo>
                <a:lnTo>
                  <a:pt x="0" y="1155797"/>
                </a:lnTo>
                <a:lnTo>
                  <a:pt x="0" y="0"/>
                </a:lnTo>
                <a:close/>
              </a:path>
            </a:pathLst>
          </a:custGeom>
          <a:blipFill>
            <a:blip r:embed="rId28"/>
            <a:stretch>
              <a:fillRect r="-129594"/>
            </a:stretch>
          </a:blipFill>
        </p:spPr>
        <p:txBody>
          <a:bodyPr/>
          <a:lstStyle/>
          <a:p>
            <a:endParaRPr lang="en-GB"/>
          </a:p>
        </p:txBody>
      </p:sp>
      <p:sp>
        <p:nvSpPr>
          <p:cNvPr id="30" name="Freeform 30"/>
          <p:cNvSpPr/>
          <p:nvPr/>
        </p:nvSpPr>
        <p:spPr>
          <a:xfrm>
            <a:off x="4872121" y="3733281"/>
            <a:ext cx="1107609" cy="1149469"/>
          </a:xfrm>
          <a:custGeom>
            <a:avLst/>
            <a:gdLst/>
            <a:ahLst/>
            <a:cxnLst/>
            <a:rect l="l" t="t" r="r" b="b"/>
            <a:pathLst>
              <a:path w="1107609" h="1149469">
                <a:moveTo>
                  <a:pt x="0" y="0"/>
                </a:moveTo>
                <a:lnTo>
                  <a:pt x="1107609" y="0"/>
                </a:lnTo>
                <a:lnTo>
                  <a:pt x="1107609" y="1149469"/>
                </a:lnTo>
                <a:lnTo>
                  <a:pt x="0" y="1149469"/>
                </a:lnTo>
                <a:lnTo>
                  <a:pt x="0" y="0"/>
                </a:lnTo>
                <a:close/>
              </a:path>
            </a:pathLst>
          </a:custGeom>
          <a:blipFill>
            <a:blip r:embed="rId28"/>
            <a:stretch>
              <a:fillRect l="-71265" b="-75"/>
            </a:stretch>
          </a:blipFill>
        </p:spPr>
        <p:txBody>
          <a:bodyPr/>
          <a:lstStyle/>
          <a:p>
            <a:endParaRPr lang="en-GB"/>
          </a:p>
        </p:txBody>
      </p:sp>
      <p:sp>
        <p:nvSpPr>
          <p:cNvPr id="31" name="Freeform 31"/>
          <p:cNvSpPr/>
          <p:nvPr/>
        </p:nvSpPr>
        <p:spPr>
          <a:xfrm rot="-5464701">
            <a:off x="4227127" y="3943422"/>
            <a:ext cx="263966" cy="821683"/>
          </a:xfrm>
          <a:custGeom>
            <a:avLst/>
            <a:gdLst/>
            <a:ahLst/>
            <a:cxnLst/>
            <a:rect l="l" t="t" r="r" b="b"/>
            <a:pathLst>
              <a:path w="263966" h="821683">
                <a:moveTo>
                  <a:pt x="0" y="0"/>
                </a:moveTo>
                <a:lnTo>
                  <a:pt x="263966" y="0"/>
                </a:lnTo>
                <a:lnTo>
                  <a:pt x="263966" y="821683"/>
                </a:lnTo>
                <a:lnTo>
                  <a:pt x="0" y="8216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2" name="Freeform 32"/>
          <p:cNvSpPr/>
          <p:nvPr/>
        </p:nvSpPr>
        <p:spPr>
          <a:xfrm rot="-5464701">
            <a:off x="6359851" y="3897174"/>
            <a:ext cx="263966" cy="821683"/>
          </a:xfrm>
          <a:custGeom>
            <a:avLst/>
            <a:gdLst/>
            <a:ahLst/>
            <a:cxnLst/>
            <a:rect l="l" t="t" r="r" b="b"/>
            <a:pathLst>
              <a:path w="263966" h="821683">
                <a:moveTo>
                  <a:pt x="0" y="0"/>
                </a:moveTo>
                <a:lnTo>
                  <a:pt x="263965" y="0"/>
                </a:lnTo>
                <a:lnTo>
                  <a:pt x="263965" y="821683"/>
                </a:lnTo>
                <a:lnTo>
                  <a:pt x="0" y="8216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3" name="Freeform 33"/>
          <p:cNvSpPr/>
          <p:nvPr/>
        </p:nvSpPr>
        <p:spPr>
          <a:xfrm rot="-5464701">
            <a:off x="8541675" y="3943422"/>
            <a:ext cx="263966" cy="821683"/>
          </a:xfrm>
          <a:custGeom>
            <a:avLst/>
            <a:gdLst/>
            <a:ahLst/>
            <a:cxnLst/>
            <a:rect l="l" t="t" r="r" b="b"/>
            <a:pathLst>
              <a:path w="263966" h="821683">
                <a:moveTo>
                  <a:pt x="0" y="0"/>
                </a:moveTo>
                <a:lnTo>
                  <a:pt x="263965" y="0"/>
                </a:lnTo>
                <a:lnTo>
                  <a:pt x="263965" y="821683"/>
                </a:lnTo>
                <a:lnTo>
                  <a:pt x="0" y="8216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4" name="Freeform 34"/>
          <p:cNvSpPr/>
          <p:nvPr/>
        </p:nvSpPr>
        <p:spPr>
          <a:xfrm rot="-5464701">
            <a:off x="10512035" y="4036866"/>
            <a:ext cx="263966" cy="821683"/>
          </a:xfrm>
          <a:custGeom>
            <a:avLst/>
            <a:gdLst/>
            <a:ahLst/>
            <a:cxnLst/>
            <a:rect l="l" t="t" r="r" b="b"/>
            <a:pathLst>
              <a:path w="263966" h="821683">
                <a:moveTo>
                  <a:pt x="0" y="0"/>
                </a:moveTo>
                <a:lnTo>
                  <a:pt x="263966" y="0"/>
                </a:lnTo>
                <a:lnTo>
                  <a:pt x="263966" y="821683"/>
                </a:lnTo>
                <a:lnTo>
                  <a:pt x="0" y="8216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5" name="Freeform 35"/>
          <p:cNvSpPr/>
          <p:nvPr/>
        </p:nvSpPr>
        <p:spPr>
          <a:xfrm>
            <a:off x="11154358" y="3531109"/>
            <a:ext cx="617774" cy="1090991"/>
          </a:xfrm>
          <a:custGeom>
            <a:avLst/>
            <a:gdLst/>
            <a:ahLst/>
            <a:cxnLst/>
            <a:rect l="l" t="t" r="r" b="b"/>
            <a:pathLst>
              <a:path w="617774" h="1090991">
                <a:moveTo>
                  <a:pt x="0" y="0"/>
                </a:moveTo>
                <a:lnTo>
                  <a:pt x="617774" y="0"/>
                </a:lnTo>
                <a:lnTo>
                  <a:pt x="617774" y="1090991"/>
                </a:lnTo>
                <a:lnTo>
                  <a:pt x="0" y="1090991"/>
                </a:lnTo>
                <a:lnTo>
                  <a:pt x="0" y="0"/>
                </a:lnTo>
                <a:close/>
              </a:path>
            </a:pathLst>
          </a:custGeom>
          <a:blipFill>
            <a:blip r:embed="rId29"/>
            <a:stretch>
              <a:fillRect/>
            </a:stretch>
          </a:blipFill>
        </p:spPr>
        <p:txBody>
          <a:bodyPr/>
          <a:lstStyle/>
          <a:p>
            <a:endParaRPr lang="en-GB"/>
          </a:p>
        </p:txBody>
      </p:sp>
      <p:sp>
        <p:nvSpPr>
          <p:cNvPr id="36" name="Freeform 36"/>
          <p:cNvSpPr/>
          <p:nvPr/>
        </p:nvSpPr>
        <p:spPr>
          <a:xfrm>
            <a:off x="11869220" y="3607731"/>
            <a:ext cx="780627" cy="1121187"/>
          </a:xfrm>
          <a:custGeom>
            <a:avLst/>
            <a:gdLst/>
            <a:ahLst/>
            <a:cxnLst/>
            <a:rect l="l" t="t" r="r" b="b"/>
            <a:pathLst>
              <a:path w="780627" h="1121187">
                <a:moveTo>
                  <a:pt x="0" y="0"/>
                </a:moveTo>
                <a:lnTo>
                  <a:pt x="780626" y="0"/>
                </a:lnTo>
                <a:lnTo>
                  <a:pt x="780626" y="1121187"/>
                </a:lnTo>
                <a:lnTo>
                  <a:pt x="0" y="1121187"/>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GB"/>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Freeform 4"/>
          <p:cNvSpPr/>
          <p:nvPr/>
        </p:nvSpPr>
        <p:spPr>
          <a:xfrm>
            <a:off x="640055" y="611028"/>
            <a:ext cx="1850474" cy="707806"/>
          </a:xfrm>
          <a:custGeom>
            <a:avLst/>
            <a:gdLst/>
            <a:ahLst/>
            <a:cxnLst/>
            <a:rect l="l" t="t" r="r" b="b"/>
            <a:pathLst>
              <a:path w="1850474" h="707806">
                <a:moveTo>
                  <a:pt x="0" y="0"/>
                </a:moveTo>
                <a:lnTo>
                  <a:pt x="1850475" y="0"/>
                </a:lnTo>
                <a:lnTo>
                  <a:pt x="1850475" y="707806"/>
                </a:lnTo>
                <a:lnTo>
                  <a:pt x="0" y="7078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830492" y="6367712"/>
            <a:ext cx="2122584" cy="3501170"/>
          </a:xfrm>
          <a:custGeom>
            <a:avLst/>
            <a:gdLst/>
            <a:ahLst/>
            <a:cxnLst/>
            <a:rect l="l" t="t" r="r" b="b"/>
            <a:pathLst>
              <a:path w="2122584" h="3501170">
                <a:moveTo>
                  <a:pt x="0" y="0"/>
                </a:moveTo>
                <a:lnTo>
                  <a:pt x="2122584" y="0"/>
                </a:lnTo>
                <a:lnTo>
                  <a:pt x="2122584" y="3501169"/>
                </a:lnTo>
                <a:lnTo>
                  <a:pt x="0" y="35011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TextBox 6"/>
          <p:cNvSpPr txBox="1"/>
          <p:nvPr/>
        </p:nvSpPr>
        <p:spPr>
          <a:xfrm>
            <a:off x="2827373" y="458959"/>
            <a:ext cx="15768379" cy="897644"/>
          </a:xfrm>
          <a:prstGeom prst="rect">
            <a:avLst/>
          </a:prstGeom>
        </p:spPr>
        <p:txBody>
          <a:bodyPr lIns="0" tIns="0" rIns="0" bIns="0" rtlCol="0" anchor="t">
            <a:spAutoFit/>
          </a:bodyPr>
          <a:lstStyle/>
          <a:p>
            <a:pPr algn="l">
              <a:lnSpc>
                <a:spcPts val="7223"/>
              </a:lnSpc>
            </a:pPr>
            <a:r>
              <a:rPr lang="en-US" sz="5159" b="1">
                <a:solidFill>
                  <a:srgbClr val="000000"/>
                </a:solidFill>
                <a:latin typeface="Lato Bold"/>
                <a:ea typeface="Lato Bold"/>
                <a:cs typeface="Lato Bold"/>
                <a:sym typeface="Lato Bold"/>
              </a:rPr>
              <a:t>Extension activity 3</a:t>
            </a:r>
          </a:p>
        </p:txBody>
      </p:sp>
      <p:sp>
        <p:nvSpPr>
          <p:cNvPr id="7" name="TextBox 7"/>
          <p:cNvSpPr txBox="1"/>
          <p:nvPr/>
        </p:nvSpPr>
        <p:spPr>
          <a:xfrm>
            <a:off x="710121" y="2280628"/>
            <a:ext cx="16867758" cy="3647194"/>
          </a:xfrm>
          <a:prstGeom prst="rect">
            <a:avLst/>
          </a:prstGeom>
        </p:spPr>
        <p:txBody>
          <a:bodyPr lIns="0" tIns="0" rIns="0" bIns="0" rtlCol="0" anchor="t">
            <a:spAutoFit/>
          </a:bodyPr>
          <a:lstStyle/>
          <a:p>
            <a:pPr algn="l">
              <a:lnSpc>
                <a:spcPts val="5823"/>
              </a:lnSpc>
            </a:pPr>
            <a:r>
              <a:rPr lang="en-US" sz="4159" b="1">
                <a:solidFill>
                  <a:srgbClr val="000000"/>
                </a:solidFill>
                <a:latin typeface="Lato Bold"/>
                <a:ea typeface="Lato Bold"/>
                <a:cs typeface="Lato Bold"/>
                <a:sym typeface="Lato Bold"/>
              </a:rPr>
              <a:t>Science/STEM activity:</a:t>
            </a:r>
            <a:r>
              <a:rPr lang="en-US" sz="4159">
                <a:solidFill>
                  <a:srgbClr val="000000"/>
                </a:solidFill>
                <a:latin typeface="Lato"/>
                <a:ea typeface="Lato"/>
                <a:cs typeface="Lato"/>
                <a:sym typeface="Lato"/>
              </a:rPr>
              <a:t> Go around the school to look in the recycling bins. Is your school putting the correct things in the recycling bin?</a:t>
            </a:r>
          </a:p>
          <a:p>
            <a:pPr algn="l">
              <a:lnSpc>
                <a:spcPts val="5823"/>
              </a:lnSpc>
            </a:pPr>
            <a:endParaRPr lang="en-US" sz="4159">
              <a:solidFill>
                <a:srgbClr val="000000"/>
              </a:solidFill>
              <a:latin typeface="Lato"/>
              <a:ea typeface="Lato"/>
              <a:cs typeface="Lato"/>
              <a:sym typeface="Lato"/>
            </a:endParaRPr>
          </a:p>
          <a:p>
            <a:pPr algn="l">
              <a:lnSpc>
                <a:spcPts val="5823"/>
              </a:lnSpc>
            </a:pPr>
            <a:r>
              <a:rPr lang="en-US" sz="4159">
                <a:solidFill>
                  <a:srgbClr val="000000"/>
                </a:solidFill>
                <a:latin typeface="Lato"/>
                <a:ea typeface="Lato"/>
                <a:cs typeface="Lato"/>
                <a:sym typeface="Lato"/>
              </a:rPr>
              <a:t>Complete a waste audit. Count and record which items you find in the recycle bins.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TextBox 2"/>
          <p:cNvSpPr txBox="1"/>
          <p:nvPr/>
        </p:nvSpPr>
        <p:spPr>
          <a:xfrm>
            <a:off x="511471" y="232850"/>
            <a:ext cx="16747829" cy="995461"/>
          </a:xfrm>
          <a:prstGeom prst="rect">
            <a:avLst/>
          </a:prstGeom>
        </p:spPr>
        <p:txBody>
          <a:bodyPr lIns="0" tIns="0" rIns="0" bIns="0" rtlCol="0" anchor="t">
            <a:spAutoFit/>
          </a:bodyPr>
          <a:lstStyle/>
          <a:p>
            <a:pPr algn="ctr">
              <a:lnSpc>
                <a:spcPts val="8132"/>
              </a:lnSpc>
            </a:pPr>
            <a:r>
              <a:rPr lang="en-US" sz="5808" b="1">
                <a:solidFill>
                  <a:srgbClr val="2C291C"/>
                </a:solidFill>
                <a:latin typeface="Lato Bold"/>
                <a:ea typeface="Lato Bold"/>
                <a:cs typeface="Lato Bold"/>
                <a:sym typeface="Lato Bold"/>
              </a:rPr>
              <a:t>Key Words </a:t>
            </a:r>
          </a:p>
        </p:txBody>
      </p:sp>
      <p:sp>
        <p:nvSpPr>
          <p:cNvPr id="3" name="Freeform 3"/>
          <p:cNvSpPr/>
          <p:nvPr/>
        </p:nvSpPr>
        <p:spPr>
          <a:xfrm>
            <a:off x="205611" y="166542"/>
            <a:ext cx="1287439" cy="1242379"/>
          </a:xfrm>
          <a:custGeom>
            <a:avLst/>
            <a:gdLst/>
            <a:ahLst/>
            <a:cxnLst/>
            <a:rect l="l" t="t" r="r" b="b"/>
            <a:pathLst>
              <a:path w="1287439" h="1242379">
                <a:moveTo>
                  <a:pt x="0" y="0"/>
                </a:moveTo>
                <a:lnTo>
                  <a:pt x="1287439" y="0"/>
                </a:lnTo>
                <a:lnTo>
                  <a:pt x="1287439" y="1242378"/>
                </a:lnTo>
                <a:lnTo>
                  <a:pt x="0" y="12423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9958126" y="1736540"/>
            <a:ext cx="1999467" cy="2113043"/>
          </a:xfrm>
          <a:custGeom>
            <a:avLst/>
            <a:gdLst/>
            <a:ahLst/>
            <a:cxnLst/>
            <a:rect l="l" t="t" r="r" b="b"/>
            <a:pathLst>
              <a:path w="1999467" h="2113043">
                <a:moveTo>
                  <a:pt x="0" y="0"/>
                </a:moveTo>
                <a:lnTo>
                  <a:pt x="1999467" y="0"/>
                </a:lnTo>
                <a:lnTo>
                  <a:pt x="1999467" y="2113043"/>
                </a:lnTo>
                <a:lnTo>
                  <a:pt x="0" y="2113043"/>
                </a:lnTo>
                <a:lnTo>
                  <a:pt x="0" y="0"/>
                </a:lnTo>
                <a:close/>
              </a:path>
            </a:pathLst>
          </a:custGeom>
          <a:blipFill>
            <a:blip r:embed="rId5"/>
            <a:stretch>
              <a:fillRect/>
            </a:stretch>
          </a:blipFill>
        </p:spPr>
        <p:txBody>
          <a:bodyPr/>
          <a:lstStyle/>
          <a:p>
            <a:endParaRPr lang="en-GB"/>
          </a:p>
        </p:txBody>
      </p:sp>
      <p:grpSp>
        <p:nvGrpSpPr>
          <p:cNvPr id="5" name="Group 5"/>
          <p:cNvGrpSpPr/>
          <p:nvPr/>
        </p:nvGrpSpPr>
        <p:grpSpPr>
          <a:xfrm>
            <a:off x="14997780" y="1989636"/>
            <a:ext cx="2595870" cy="1681678"/>
            <a:chOff x="0" y="0"/>
            <a:chExt cx="3461160" cy="2242237"/>
          </a:xfrm>
        </p:grpSpPr>
        <p:sp>
          <p:nvSpPr>
            <p:cNvPr id="6" name="Freeform 6"/>
            <p:cNvSpPr/>
            <p:nvPr/>
          </p:nvSpPr>
          <p:spPr>
            <a:xfrm>
              <a:off x="0" y="728039"/>
              <a:ext cx="872557" cy="1514198"/>
            </a:xfrm>
            <a:custGeom>
              <a:avLst/>
              <a:gdLst/>
              <a:ahLst/>
              <a:cxnLst/>
              <a:rect l="l" t="t" r="r" b="b"/>
              <a:pathLst>
                <a:path w="872557" h="1514198">
                  <a:moveTo>
                    <a:pt x="0" y="0"/>
                  </a:moveTo>
                  <a:lnTo>
                    <a:pt x="872557" y="0"/>
                  </a:lnTo>
                  <a:lnTo>
                    <a:pt x="872557" y="1514198"/>
                  </a:lnTo>
                  <a:lnTo>
                    <a:pt x="0" y="1514198"/>
                  </a:lnTo>
                  <a:lnTo>
                    <a:pt x="0" y="0"/>
                  </a:lnTo>
                  <a:close/>
                </a:path>
              </a:pathLst>
            </a:custGeom>
            <a:blipFill>
              <a:blip r:embed="rId6"/>
              <a:stretch>
                <a:fillRect/>
              </a:stretch>
            </a:blipFill>
          </p:spPr>
          <p:txBody>
            <a:bodyPr/>
            <a:lstStyle/>
            <a:p>
              <a:endParaRPr lang="en-GB"/>
            </a:p>
          </p:txBody>
        </p:sp>
        <p:sp>
          <p:nvSpPr>
            <p:cNvPr id="7" name="Freeform 7"/>
            <p:cNvSpPr/>
            <p:nvPr/>
          </p:nvSpPr>
          <p:spPr>
            <a:xfrm>
              <a:off x="1080168" y="1122582"/>
              <a:ext cx="1788875" cy="959284"/>
            </a:xfrm>
            <a:custGeom>
              <a:avLst/>
              <a:gdLst/>
              <a:ahLst/>
              <a:cxnLst/>
              <a:rect l="l" t="t" r="r" b="b"/>
              <a:pathLst>
                <a:path w="1788875" h="959284">
                  <a:moveTo>
                    <a:pt x="0" y="0"/>
                  </a:moveTo>
                  <a:lnTo>
                    <a:pt x="1788875" y="0"/>
                  </a:lnTo>
                  <a:lnTo>
                    <a:pt x="1788875" y="959285"/>
                  </a:lnTo>
                  <a:lnTo>
                    <a:pt x="0" y="959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a:off x="872557" y="0"/>
              <a:ext cx="1401666" cy="1002698"/>
            </a:xfrm>
            <a:custGeom>
              <a:avLst/>
              <a:gdLst/>
              <a:ahLst/>
              <a:cxnLst/>
              <a:rect l="l" t="t" r="r" b="b"/>
              <a:pathLst>
                <a:path w="1401666" h="1002698">
                  <a:moveTo>
                    <a:pt x="0" y="0"/>
                  </a:moveTo>
                  <a:lnTo>
                    <a:pt x="1401666" y="0"/>
                  </a:lnTo>
                  <a:lnTo>
                    <a:pt x="1401666" y="1002698"/>
                  </a:lnTo>
                  <a:lnTo>
                    <a:pt x="0" y="1002698"/>
                  </a:lnTo>
                  <a:lnTo>
                    <a:pt x="0" y="0"/>
                  </a:lnTo>
                  <a:close/>
                </a:path>
              </a:pathLst>
            </a:custGeom>
            <a:blipFill>
              <a:blip r:embed="rId9"/>
              <a:stretch>
                <a:fillRect/>
              </a:stretch>
            </a:blipFill>
          </p:spPr>
          <p:txBody>
            <a:bodyPr/>
            <a:lstStyle/>
            <a:p>
              <a:endParaRPr lang="en-GB"/>
            </a:p>
          </p:txBody>
        </p:sp>
        <p:sp>
          <p:nvSpPr>
            <p:cNvPr id="9" name="Freeform 9"/>
            <p:cNvSpPr/>
            <p:nvPr/>
          </p:nvSpPr>
          <p:spPr>
            <a:xfrm>
              <a:off x="2568840" y="10658"/>
              <a:ext cx="892319" cy="1111924"/>
            </a:xfrm>
            <a:custGeom>
              <a:avLst/>
              <a:gdLst/>
              <a:ahLst/>
              <a:cxnLst/>
              <a:rect l="l" t="t" r="r" b="b"/>
              <a:pathLst>
                <a:path w="892319" h="1111924">
                  <a:moveTo>
                    <a:pt x="0" y="0"/>
                  </a:moveTo>
                  <a:lnTo>
                    <a:pt x="892320" y="0"/>
                  </a:lnTo>
                  <a:lnTo>
                    <a:pt x="892320" y="1111924"/>
                  </a:lnTo>
                  <a:lnTo>
                    <a:pt x="0" y="1111924"/>
                  </a:lnTo>
                  <a:lnTo>
                    <a:pt x="0" y="0"/>
                  </a:lnTo>
                  <a:close/>
                </a:path>
              </a:pathLst>
            </a:custGeom>
            <a:blipFill>
              <a:blip r:embed="rId10"/>
              <a:stretch>
                <a:fillRect/>
              </a:stretch>
            </a:blipFill>
          </p:spPr>
          <p:txBody>
            <a:bodyPr/>
            <a:lstStyle/>
            <a:p>
              <a:endParaRPr lang="en-GB"/>
            </a:p>
          </p:txBody>
        </p:sp>
      </p:grpSp>
      <p:sp>
        <p:nvSpPr>
          <p:cNvPr id="10" name="Freeform 10"/>
          <p:cNvSpPr/>
          <p:nvPr/>
        </p:nvSpPr>
        <p:spPr>
          <a:xfrm>
            <a:off x="948473" y="1736540"/>
            <a:ext cx="2174267" cy="2057400"/>
          </a:xfrm>
          <a:custGeom>
            <a:avLst/>
            <a:gdLst/>
            <a:ahLst/>
            <a:cxnLst/>
            <a:rect l="l" t="t" r="r" b="b"/>
            <a:pathLst>
              <a:path w="2174267" h="2057400">
                <a:moveTo>
                  <a:pt x="0" y="0"/>
                </a:moveTo>
                <a:lnTo>
                  <a:pt x="2174267" y="0"/>
                </a:lnTo>
                <a:lnTo>
                  <a:pt x="2174267"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 name="Freeform 11"/>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13"/>
            <a:stretch>
              <a:fillRect/>
            </a:stretch>
          </a:blipFill>
        </p:spPr>
        <p:txBody>
          <a:bodyPr/>
          <a:lstStyle/>
          <a:p>
            <a:endParaRPr lang="en-GB"/>
          </a:p>
        </p:txBody>
      </p:sp>
      <p:sp>
        <p:nvSpPr>
          <p:cNvPr id="12" name="Freeform 12"/>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14"/>
            <a:stretch>
              <a:fillRect/>
            </a:stretch>
          </a:blipFill>
        </p:spPr>
        <p:txBody>
          <a:bodyPr/>
          <a:lstStyle/>
          <a:p>
            <a:endParaRPr lang="en-GB"/>
          </a:p>
        </p:txBody>
      </p:sp>
      <p:sp>
        <p:nvSpPr>
          <p:cNvPr id="13" name="Freeform 13"/>
          <p:cNvSpPr/>
          <p:nvPr/>
        </p:nvSpPr>
        <p:spPr>
          <a:xfrm>
            <a:off x="652986" y="5528968"/>
            <a:ext cx="2765240" cy="2765240"/>
          </a:xfrm>
          <a:custGeom>
            <a:avLst/>
            <a:gdLst/>
            <a:ahLst/>
            <a:cxnLst/>
            <a:rect l="l" t="t" r="r" b="b"/>
            <a:pathLst>
              <a:path w="2765240" h="2765240">
                <a:moveTo>
                  <a:pt x="0" y="0"/>
                </a:moveTo>
                <a:lnTo>
                  <a:pt x="2765240" y="0"/>
                </a:lnTo>
                <a:lnTo>
                  <a:pt x="2765240" y="2765240"/>
                </a:lnTo>
                <a:lnTo>
                  <a:pt x="0" y="2765240"/>
                </a:lnTo>
                <a:lnTo>
                  <a:pt x="0" y="0"/>
                </a:lnTo>
                <a:close/>
              </a:path>
            </a:pathLst>
          </a:custGeom>
          <a:blipFill>
            <a:blip r:embed="rId15"/>
            <a:stretch>
              <a:fillRect/>
            </a:stretch>
          </a:blipFill>
        </p:spPr>
        <p:txBody>
          <a:bodyPr/>
          <a:lstStyle/>
          <a:p>
            <a:endParaRPr lang="en-GB"/>
          </a:p>
        </p:txBody>
      </p:sp>
      <p:sp>
        <p:nvSpPr>
          <p:cNvPr id="14" name="Freeform 14"/>
          <p:cNvSpPr/>
          <p:nvPr/>
        </p:nvSpPr>
        <p:spPr>
          <a:xfrm>
            <a:off x="14542930" y="5421396"/>
            <a:ext cx="3333211" cy="2220752"/>
          </a:xfrm>
          <a:custGeom>
            <a:avLst/>
            <a:gdLst/>
            <a:ahLst/>
            <a:cxnLst/>
            <a:rect l="l" t="t" r="r" b="b"/>
            <a:pathLst>
              <a:path w="3333211" h="2220752">
                <a:moveTo>
                  <a:pt x="0" y="0"/>
                </a:moveTo>
                <a:lnTo>
                  <a:pt x="3333211" y="0"/>
                </a:lnTo>
                <a:lnTo>
                  <a:pt x="3333211" y="2220752"/>
                </a:lnTo>
                <a:lnTo>
                  <a:pt x="0" y="2220752"/>
                </a:lnTo>
                <a:lnTo>
                  <a:pt x="0" y="0"/>
                </a:lnTo>
                <a:close/>
              </a:path>
            </a:pathLst>
          </a:custGeom>
          <a:blipFill>
            <a:blip r:embed="rId16"/>
            <a:stretch>
              <a:fillRect/>
            </a:stretch>
          </a:blipFill>
        </p:spPr>
        <p:txBody>
          <a:bodyPr/>
          <a:lstStyle/>
          <a:p>
            <a:endParaRPr lang="en-GB"/>
          </a:p>
        </p:txBody>
      </p:sp>
      <p:sp>
        <p:nvSpPr>
          <p:cNvPr id="15" name="TextBox 15"/>
          <p:cNvSpPr txBox="1"/>
          <p:nvPr/>
        </p:nvSpPr>
        <p:spPr>
          <a:xfrm>
            <a:off x="4005262" y="3763858"/>
            <a:ext cx="4719868" cy="1499785"/>
          </a:xfrm>
          <a:prstGeom prst="rect">
            <a:avLst/>
          </a:prstGeom>
        </p:spPr>
        <p:txBody>
          <a:bodyPr lIns="0" tIns="0" rIns="0" bIns="0" rtlCol="0" anchor="t">
            <a:spAutoFit/>
          </a:bodyPr>
          <a:lstStyle/>
          <a:p>
            <a:pPr algn="ctr">
              <a:lnSpc>
                <a:spcPts val="6059"/>
              </a:lnSpc>
            </a:pPr>
            <a:r>
              <a:rPr lang="en-US" sz="4328">
                <a:solidFill>
                  <a:srgbClr val="31401C"/>
                </a:solidFill>
                <a:latin typeface="Lato"/>
                <a:ea typeface="Lato"/>
                <a:cs typeface="Lato"/>
                <a:sym typeface="Lato"/>
              </a:rPr>
              <a:t>Materials recovery facility (MRF)</a:t>
            </a:r>
          </a:p>
        </p:txBody>
      </p:sp>
      <p:sp>
        <p:nvSpPr>
          <p:cNvPr id="16" name="TextBox 16"/>
          <p:cNvSpPr txBox="1"/>
          <p:nvPr/>
        </p:nvSpPr>
        <p:spPr>
          <a:xfrm>
            <a:off x="14836196" y="7500780"/>
            <a:ext cx="2898643" cy="737785"/>
          </a:xfrm>
          <a:prstGeom prst="rect">
            <a:avLst/>
          </a:prstGeom>
        </p:spPr>
        <p:txBody>
          <a:bodyPr lIns="0" tIns="0" rIns="0" bIns="0" rtlCol="0" anchor="t">
            <a:spAutoFit/>
          </a:bodyPr>
          <a:lstStyle/>
          <a:p>
            <a:pPr algn="ctr">
              <a:lnSpc>
                <a:spcPts val="6059"/>
              </a:lnSpc>
            </a:pPr>
            <a:r>
              <a:rPr lang="en-US" sz="4328">
                <a:solidFill>
                  <a:srgbClr val="31401C"/>
                </a:solidFill>
                <a:latin typeface="Lato"/>
                <a:ea typeface="Lato"/>
                <a:cs typeface="Lato"/>
                <a:sym typeface="Lato"/>
              </a:rPr>
              <a:t>compressed</a:t>
            </a:r>
          </a:p>
        </p:txBody>
      </p:sp>
      <p:sp>
        <p:nvSpPr>
          <p:cNvPr id="17" name="TextBox 17"/>
          <p:cNvSpPr txBox="1"/>
          <p:nvPr/>
        </p:nvSpPr>
        <p:spPr>
          <a:xfrm>
            <a:off x="10536917" y="7556423"/>
            <a:ext cx="1902751" cy="737785"/>
          </a:xfrm>
          <a:prstGeom prst="rect">
            <a:avLst/>
          </a:prstGeom>
        </p:spPr>
        <p:txBody>
          <a:bodyPr lIns="0" tIns="0" rIns="0" bIns="0" rtlCol="0" anchor="t">
            <a:spAutoFit/>
          </a:bodyPr>
          <a:lstStyle/>
          <a:p>
            <a:pPr algn="ctr">
              <a:lnSpc>
                <a:spcPts val="6059"/>
              </a:lnSpc>
            </a:pPr>
            <a:r>
              <a:rPr lang="en-US" sz="4328">
                <a:solidFill>
                  <a:srgbClr val="31401C"/>
                </a:solidFill>
                <a:latin typeface="Lato"/>
                <a:ea typeface="Lato"/>
                <a:cs typeface="Lato"/>
                <a:sym typeface="Lato"/>
              </a:rPr>
              <a:t>infrared</a:t>
            </a:r>
          </a:p>
        </p:txBody>
      </p:sp>
      <p:sp>
        <p:nvSpPr>
          <p:cNvPr id="18" name="Freeform 18"/>
          <p:cNvSpPr/>
          <p:nvPr/>
        </p:nvSpPr>
        <p:spPr>
          <a:xfrm>
            <a:off x="7546169" y="4625467"/>
            <a:ext cx="7732282" cy="4349409"/>
          </a:xfrm>
          <a:custGeom>
            <a:avLst/>
            <a:gdLst/>
            <a:ahLst/>
            <a:cxnLst/>
            <a:rect l="l" t="t" r="r" b="b"/>
            <a:pathLst>
              <a:path w="7732282" h="4349409">
                <a:moveTo>
                  <a:pt x="0" y="0"/>
                </a:moveTo>
                <a:lnTo>
                  <a:pt x="7732283" y="0"/>
                </a:lnTo>
                <a:lnTo>
                  <a:pt x="7732283" y="4349409"/>
                </a:lnTo>
                <a:lnTo>
                  <a:pt x="0" y="4349409"/>
                </a:lnTo>
                <a:lnTo>
                  <a:pt x="0" y="0"/>
                </a:lnTo>
                <a:close/>
              </a:path>
            </a:pathLst>
          </a:custGeom>
          <a:blipFill>
            <a:blip r:embed="rId17"/>
            <a:stretch>
              <a:fillRect/>
            </a:stretch>
          </a:blipFill>
        </p:spPr>
        <p:txBody>
          <a:bodyPr/>
          <a:lstStyle/>
          <a:p>
            <a:endParaRPr lang="en-GB"/>
          </a:p>
        </p:txBody>
      </p:sp>
      <p:sp>
        <p:nvSpPr>
          <p:cNvPr id="19" name="Freeform 19"/>
          <p:cNvSpPr/>
          <p:nvPr/>
        </p:nvSpPr>
        <p:spPr>
          <a:xfrm>
            <a:off x="4722295" y="1736540"/>
            <a:ext cx="2726954" cy="1920012"/>
          </a:xfrm>
          <a:custGeom>
            <a:avLst/>
            <a:gdLst/>
            <a:ahLst/>
            <a:cxnLst/>
            <a:rect l="l" t="t" r="r" b="b"/>
            <a:pathLst>
              <a:path w="2726954" h="1920012">
                <a:moveTo>
                  <a:pt x="0" y="0"/>
                </a:moveTo>
                <a:lnTo>
                  <a:pt x="2726954" y="0"/>
                </a:lnTo>
                <a:lnTo>
                  <a:pt x="2726954" y="1920012"/>
                </a:lnTo>
                <a:lnTo>
                  <a:pt x="0" y="1920012"/>
                </a:lnTo>
                <a:lnTo>
                  <a:pt x="0" y="0"/>
                </a:lnTo>
                <a:close/>
              </a:path>
            </a:pathLst>
          </a:custGeom>
          <a:blipFill>
            <a:blip r:embed="rId18"/>
            <a:stretch>
              <a:fillRect l="-2587" r="-22759" b="-6656"/>
            </a:stretch>
          </a:blipFill>
        </p:spPr>
        <p:txBody>
          <a:bodyPr/>
          <a:lstStyle/>
          <a:p>
            <a:endParaRPr lang="en-GB"/>
          </a:p>
        </p:txBody>
      </p:sp>
      <p:sp>
        <p:nvSpPr>
          <p:cNvPr id="20" name="Freeform 20"/>
          <p:cNvSpPr/>
          <p:nvPr/>
        </p:nvSpPr>
        <p:spPr>
          <a:xfrm>
            <a:off x="5562048" y="5768467"/>
            <a:ext cx="1419719" cy="1905663"/>
          </a:xfrm>
          <a:custGeom>
            <a:avLst/>
            <a:gdLst/>
            <a:ahLst/>
            <a:cxnLst/>
            <a:rect l="l" t="t" r="r" b="b"/>
            <a:pathLst>
              <a:path w="1419719" h="1905663">
                <a:moveTo>
                  <a:pt x="0" y="0"/>
                </a:moveTo>
                <a:lnTo>
                  <a:pt x="1419719" y="0"/>
                </a:lnTo>
                <a:lnTo>
                  <a:pt x="1419719" y="1905664"/>
                </a:lnTo>
                <a:lnTo>
                  <a:pt x="0" y="1905664"/>
                </a:lnTo>
                <a:lnTo>
                  <a:pt x="0" y="0"/>
                </a:lnTo>
                <a:close/>
              </a:path>
            </a:pathLst>
          </a:custGeom>
          <a:blipFill>
            <a:blip r:embed="rId19"/>
            <a:stretch>
              <a:fillRect/>
            </a:stretch>
          </a:blipFill>
        </p:spPr>
        <p:txBody>
          <a:bodyPr/>
          <a:lstStyle/>
          <a:p>
            <a:endParaRPr lang="en-GB"/>
          </a:p>
        </p:txBody>
      </p:sp>
      <p:sp>
        <p:nvSpPr>
          <p:cNvPr id="21" name="TextBox 21"/>
          <p:cNvSpPr txBox="1"/>
          <p:nvPr/>
        </p:nvSpPr>
        <p:spPr>
          <a:xfrm>
            <a:off x="1176306" y="3763858"/>
            <a:ext cx="1718601" cy="737785"/>
          </a:xfrm>
          <a:prstGeom prst="rect">
            <a:avLst/>
          </a:prstGeom>
        </p:spPr>
        <p:txBody>
          <a:bodyPr lIns="0" tIns="0" rIns="0" bIns="0" rtlCol="0" anchor="t">
            <a:spAutoFit/>
          </a:bodyPr>
          <a:lstStyle/>
          <a:p>
            <a:pPr algn="ctr">
              <a:lnSpc>
                <a:spcPts val="6059"/>
              </a:lnSpc>
            </a:pPr>
            <a:r>
              <a:rPr lang="en-US" sz="4328">
                <a:solidFill>
                  <a:srgbClr val="31401C"/>
                </a:solidFill>
                <a:latin typeface="Lato"/>
                <a:ea typeface="Lato"/>
                <a:cs typeface="Lato"/>
                <a:sym typeface="Lato"/>
              </a:rPr>
              <a:t>recycle</a:t>
            </a:r>
          </a:p>
        </p:txBody>
      </p:sp>
      <p:sp>
        <p:nvSpPr>
          <p:cNvPr id="22" name="TextBox 22"/>
          <p:cNvSpPr txBox="1"/>
          <p:nvPr/>
        </p:nvSpPr>
        <p:spPr>
          <a:xfrm>
            <a:off x="15235753" y="3708215"/>
            <a:ext cx="1947565" cy="737785"/>
          </a:xfrm>
          <a:prstGeom prst="rect">
            <a:avLst/>
          </a:prstGeom>
        </p:spPr>
        <p:txBody>
          <a:bodyPr lIns="0" tIns="0" rIns="0" bIns="0" rtlCol="0" anchor="t">
            <a:spAutoFit/>
          </a:bodyPr>
          <a:lstStyle/>
          <a:p>
            <a:pPr algn="ctr">
              <a:lnSpc>
                <a:spcPts val="6059"/>
              </a:lnSpc>
            </a:pPr>
            <a:r>
              <a:rPr lang="en-US" sz="4328">
                <a:solidFill>
                  <a:srgbClr val="31401C"/>
                </a:solidFill>
                <a:latin typeface="Lato"/>
                <a:ea typeface="Lato"/>
                <a:cs typeface="Lato"/>
                <a:sym typeface="Lato"/>
              </a:rPr>
              <a:t>material</a:t>
            </a:r>
          </a:p>
        </p:txBody>
      </p:sp>
      <p:sp>
        <p:nvSpPr>
          <p:cNvPr id="23" name="TextBox 23"/>
          <p:cNvSpPr txBox="1"/>
          <p:nvPr/>
        </p:nvSpPr>
        <p:spPr>
          <a:xfrm>
            <a:off x="9330056" y="3763858"/>
            <a:ext cx="4164509" cy="737785"/>
          </a:xfrm>
          <a:prstGeom prst="rect">
            <a:avLst/>
          </a:prstGeom>
        </p:spPr>
        <p:txBody>
          <a:bodyPr lIns="0" tIns="0" rIns="0" bIns="0" rtlCol="0" anchor="t">
            <a:spAutoFit/>
          </a:bodyPr>
          <a:lstStyle/>
          <a:p>
            <a:pPr algn="ctr">
              <a:lnSpc>
                <a:spcPts val="6059"/>
              </a:lnSpc>
            </a:pPr>
            <a:r>
              <a:rPr lang="en-US" sz="4328">
                <a:solidFill>
                  <a:srgbClr val="31401C"/>
                </a:solidFill>
                <a:latin typeface="Lato"/>
                <a:ea typeface="Lato"/>
                <a:cs typeface="Lato"/>
                <a:sym typeface="Lato"/>
              </a:rPr>
              <a:t>natural resources</a:t>
            </a:r>
          </a:p>
        </p:txBody>
      </p:sp>
      <p:sp>
        <p:nvSpPr>
          <p:cNvPr id="24" name="TextBox 24"/>
          <p:cNvSpPr txBox="1"/>
          <p:nvPr/>
        </p:nvSpPr>
        <p:spPr>
          <a:xfrm>
            <a:off x="1090032" y="7556423"/>
            <a:ext cx="2043112" cy="737785"/>
          </a:xfrm>
          <a:prstGeom prst="rect">
            <a:avLst/>
          </a:prstGeom>
        </p:spPr>
        <p:txBody>
          <a:bodyPr lIns="0" tIns="0" rIns="0" bIns="0" rtlCol="0" anchor="t">
            <a:spAutoFit/>
          </a:bodyPr>
          <a:lstStyle/>
          <a:p>
            <a:pPr algn="ctr">
              <a:lnSpc>
                <a:spcPts val="6059"/>
              </a:lnSpc>
            </a:pPr>
            <a:r>
              <a:rPr lang="en-US" sz="4328">
                <a:solidFill>
                  <a:srgbClr val="31401C"/>
                </a:solidFill>
                <a:latin typeface="Lato"/>
                <a:ea typeface="Lato"/>
                <a:cs typeface="Lato"/>
                <a:sym typeface="Lato"/>
              </a:rPr>
              <a:t>magnets</a:t>
            </a:r>
          </a:p>
        </p:txBody>
      </p:sp>
      <p:sp>
        <p:nvSpPr>
          <p:cNvPr id="25" name="TextBox 25"/>
          <p:cNvSpPr txBox="1"/>
          <p:nvPr/>
        </p:nvSpPr>
        <p:spPr>
          <a:xfrm>
            <a:off x="5563641" y="7556423"/>
            <a:ext cx="1603110" cy="737785"/>
          </a:xfrm>
          <a:prstGeom prst="rect">
            <a:avLst/>
          </a:prstGeom>
        </p:spPr>
        <p:txBody>
          <a:bodyPr lIns="0" tIns="0" rIns="0" bIns="0" rtlCol="0" anchor="t">
            <a:spAutoFit/>
          </a:bodyPr>
          <a:lstStyle/>
          <a:p>
            <a:pPr algn="ctr">
              <a:lnSpc>
                <a:spcPts val="6059"/>
              </a:lnSpc>
            </a:pPr>
            <a:r>
              <a:rPr lang="en-US" sz="4328">
                <a:solidFill>
                  <a:srgbClr val="31401C"/>
                </a:solidFill>
                <a:latin typeface="Lato"/>
                <a:ea typeface="Lato"/>
                <a:cs typeface="Lato"/>
                <a:sym typeface="Lato"/>
              </a:rPr>
              <a:t>air jets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8056637" y="6283662"/>
            <a:ext cx="3440107" cy="1446825"/>
          </a:xfrm>
          <a:prstGeom prst="rect">
            <a:avLst/>
          </a:prstGeom>
        </p:spPr>
        <p:txBody>
          <a:bodyPr lIns="0" tIns="0" rIns="0" bIns="0" rtlCol="0" anchor="t">
            <a:spAutoFit/>
          </a:bodyPr>
          <a:lstStyle/>
          <a:p>
            <a:pPr algn="ctr">
              <a:lnSpc>
                <a:spcPts val="5834"/>
              </a:lnSpc>
            </a:pPr>
            <a:r>
              <a:rPr lang="en-US" sz="4167">
                <a:solidFill>
                  <a:srgbClr val="31401C"/>
                </a:solidFill>
                <a:latin typeface="Lato"/>
                <a:ea typeface="Lato"/>
                <a:cs typeface="Lato"/>
                <a:sym typeface="Lato"/>
              </a:rPr>
              <a:t>natural resources</a:t>
            </a:r>
          </a:p>
        </p:txBody>
      </p:sp>
      <p:sp>
        <p:nvSpPr>
          <p:cNvPr id="5" name="TextBox 5"/>
          <p:cNvSpPr txBox="1"/>
          <p:nvPr/>
        </p:nvSpPr>
        <p:spPr>
          <a:xfrm>
            <a:off x="511471" y="6283662"/>
            <a:ext cx="2438094" cy="697446"/>
          </a:xfrm>
          <a:prstGeom prst="rect">
            <a:avLst/>
          </a:prstGeom>
        </p:spPr>
        <p:txBody>
          <a:bodyPr lIns="0" tIns="0" rIns="0" bIns="0" rtlCol="0" anchor="t">
            <a:spAutoFit/>
          </a:bodyPr>
          <a:lstStyle/>
          <a:p>
            <a:pPr algn="ctr">
              <a:lnSpc>
                <a:spcPts val="5658"/>
              </a:lnSpc>
            </a:pPr>
            <a:r>
              <a:rPr lang="en-US" sz="4041">
                <a:solidFill>
                  <a:srgbClr val="31401C"/>
                </a:solidFill>
                <a:latin typeface="Lato"/>
                <a:ea typeface="Lato"/>
                <a:cs typeface="Lato"/>
                <a:sym typeface="Lato"/>
              </a:rPr>
              <a:t>recycle</a:t>
            </a:r>
          </a:p>
        </p:txBody>
      </p:sp>
      <p:sp>
        <p:nvSpPr>
          <p:cNvPr id="6" name="TextBox 6"/>
          <p:cNvSpPr txBox="1"/>
          <p:nvPr/>
        </p:nvSpPr>
        <p:spPr>
          <a:xfrm>
            <a:off x="12695740" y="6148656"/>
            <a:ext cx="4563560" cy="1446726"/>
          </a:xfrm>
          <a:prstGeom prst="rect">
            <a:avLst/>
          </a:prstGeom>
        </p:spPr>
        <p:txBody>
          <a:bodyPr lIns="0" tIns="0" rIns="0" bIns="0" rtlCol="0" anchor="t">
            <a:spAutoFit/>
          </a:bodyPr>
          <a:lstStyle/>
          <a:p>
            <a:pPr algn="ctr">
              <a:lnSpc>
                <a:spcPts val="5834"/>
              </a:lnSpc>
            </a:pPr>
            <a:r>
              <a:rPr lang="en-US" sz="4167">
                <a:solidFill>
                  <a:srgbClr val="31401C"/>
                </a:solidFill>
                <a:latin typeface="Lato"/>
                <a:ea typeface="Lato"/>
                <a:cs typeface="Lato"/>
                <a:sym typeface="Lato"/>
              </a:rPr>
              <a:t>Materials recovery facility (MRF)</a:t>
            </a:r>
          </a:p>
        </p:txBody>
      </p:sp>
      <p:sp>
        <p:nvSpPr>
          <p:cNvPr id="7" name="TextBox 7"/>
          <p:cNvSpPr txBox="1"/>
          <p:nvPr/>
        </p:nvSpPr>
        <p:spPr>
          <a:xfrm>
            <a:off x="4409220" y="6207769"/>
            <a:ext cx="2448421" cy="713301"/>
          </a:xfrm>
          <a:prstGeom prst="rect">
            <a:avLst/>
          </a:prstGeom>
        </p:spPr>
        <p:txBody>
          <a:bodyPr lIns="0" tIns="0" rIns="0" bIns="0" rtlCol="0" anchor="t">
            <a:spAutoFit/>
          </a:bodyPr>
          <a:lstStyle/>
          <a:p>
            <a:pPr algn="ctr">
              <a:lnSpc>
                <a:spcPts val="5834"/>
              </a:lnSpc>
            </a:pPr>
            <a:r>
              <a:rPr lang="en-US" sz="4167">
                <a:solidFill>
                  <a:srgbClr val="31401C"/>
                </a:solidFill>
                <a:latin typeface="Lato"/>
                <a:ea typeface="Lato"/>
                <a:cs typeface="Lato"/>
                <a:sym typeface="Lato"/>
              </a:rPr>
              <a:t>materials</a:t>
            </a:r>
          </a:p>
        </p:txBody>
      </p:sp>
      <p:sp>
        <p:nvSpPr>
          <p:cNvPr id="8" name="TextBox 8"/>
          <p:cNvSpPr txBox="1"/>
          <p:nvPr/>
        </p:nvSpPr>
        <p:spPr>
          <a:xfrm>
            <a:off x="424919" y="8870650"/>
            <a:ext cx="12270820" cy="648033"/>
          </a:xfrm>
          <a:prstGeom prst="rect">
            <a:avLst/>
          </a:prstGeom>
        </p:spPr>
        <p:txBody>
          <a:bodyPr lIns="0" tIns="0" rIns="0" bIns="0" rtlCol="0" anchor="t">
            <a:spAutoFit/>
          </a:bodyPr>
          <a:lstStyle/>
          <a:p>
            <a:pPr algn="ctr">
              <a:lnSpc>
                <a:spcPts val="5230"/>
              </a:lnSpc>
            </a:pPr>
            <a:r>
              <a:rPr lang="en-US" sz="3735" b="1" u="sng">
                <a:solidFill>
                  <a:srgbClr val="31401C"/>
                </a:solidFill>
                <a:latin typeface="Lato Bold"/>
                <a:ea typeface="Lato Bold"/>
                <a:cs typeface="Lato Bold"/>
                <a:sym typeface="Lato Bold"/>
              </a:rPr>
              <a:t>Challenge</a:t>
            </a:r>
            <a:r>
              <a:rPr lang="en-US" sz="3735">
                <a:solidFill>
                  <a:srgbClr val="31401C"/>
                </a:solidFill>
                <a:latin typeface="Lato"/>
                <a:ea typeface="Lato"/>
                <a:cs typeface="Lato"/>
                <a:sym typeface="Lato"/>
              </a:rPr>
              <a:t>: Write a sentence using a new vocabulary word.</a:t>
            </a:r>
          </a:p>
        </p:txBody>
      </p:sp>
      <p:sp>
        <p:nvSpPr>
          <p:cNvPr id="9" name="TextBox 9"/>
          <p:cNvSpPr txBox="1"/>
          <p:nvPr/>
        </p:nvSpPr>
        <p:spPr>
          <a:xfrm>
            <a:off x="511471" y="212309"/>
            <a:ext cx="16747829" cy="995461"/>
          </a:xfrm>
          <a:prstGeom prst="rect">
            <a:avLst/>
          </a:prstGeom>
        </p:spPr>
        <p:txBody>
          <a:bodyPr lIns="0" tIns="0" rIns="0" bIns="0" rtlCol="0" anchor="t">
            <a:spAutoFit/>
          </a:bodyPr>
          <a:lstStyle/>
          <a:p>
            <a:pPr algn="ctr">
              <a:lnSpc>
                <a:spcPts val="8132"/>
              </a:lnSpc>
            </a:pPr>
            <a:r>
              <a:rPr lang="en-US" sz="5808" b="1">
                <a:solidFill>
                  <a:srgbClr val="2C291C"/>
                </a:solidFill>
                <a:latin typeface="Lato Bold"/>
                <a:ea typeface="Lato Bold"/>
                <a:cs typeface="Lato Bold"/>
                <a:sym typeface="Lato Bold"/>
              </a:rPr>
              <a:t>Vocabulary task</a:t>
            </a:r>
          </a:p>
        </p:txBody>
      </p:sp>
      <p:sp>
        <p:nvSpPr>
          <p:cNvPr id="10" name="TextBox 10"/>
          <p:cNvSpPr txBox="1"/>
          <p:nvPr/>
        </p:nvSpPr>
        <p:spPr>
          <a:xfrm>
            <a:off x="2020681" y="1759019"/>
            <a:ext cx="18061587" cy="1025263"/>
          </a:xfrm>
          <a:prstGeom prst="rect">
            <a:avLst/>
          </a:prstGeom>
        </p:spPr>
        <p:txBody>
          <a:bodyPr lIns="0" tIns="0" rIns="0" bIns="0" rtlCol="0" anchor="t">
            <a:spAutoFit/>
          </a:bodyPr>
          <a:lstStyle/>
          <a:p>
            <a:pPr marL="834945" lvl="1" indent="-417473" algn="l">
              <a:lnSpc>
                <a:spcPts val="9242"/>
              </a:lnSpc>
              <a:buAutoNum type="arabicPeriod"/>
            </a:pPr>
            <a:r>
              <a:rPr lang="en-US" sz="3867">
                <a:solidFill>
                  <a:srgbClr val="31401C"/>
                </a:solidFill>
                <a:latin typeface="Lato"/>
                <a:ea typeface="Lato"/>
                <a:cs typeface="Lato"/>
                <a:sym typeface="Lato"/>
              </a:rPr>
              <a:t>                             2.                          3.                              4.                                                        </a:t>
            </a:r>
          </a:p>
        </p:txBody>
      </p:sp>
      <p:sp>
        <p:nvSpPr>
          <p:cNvPr id="11" name="Freeform 11"/>
          <p:cNvSpPr/>
          <p:nvPr/>
        </p:nvSpPr>
        <p:spPr>
          <a:xfrm>
            <a:off x="424919" y="97172"/>
            <a:ext cx="1429230" cy="1225565"/>
          </a:xfrm>
          <a:custGeom>
            <a:avLst/>
            <a:gdLst/>
            <a:ahLst/>
            <a:cxnLst/>
            <a:rect l="l" t="t" r="r" b="b"/>
            <a:pathLst>
              <a:path w="1429230" h="1225565">
                <a:moveTo>
                  <a:pt x="0" y="0"/>
                </a:moveTo>
                <a:lnTo>
                  <a:pt x="1429231" y="0"/>
                </a:lnTo>
                <a:lnTo>
                  <a:pt x="1429231" y="1225565"/>
                </a:lnTo>
                <a:lnTo>
                  <a:pt x="0" y="12255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TextBox 12"/>
          <p:cNvSpPr txBox="1"/>
          <p:nvPr/>
        </p:nvSpPr>
        <p:spPr>
          <a:xfrm>
            <a:off x="4265177" y="1141096"/>
            <a:ext cx="9093335" cy="548201"/>
          </a:xfrm>
          <a:prstGeom prst="rect">
            <a:avLst/>
          </a:prstGeom>
        </p:spPr>
        <p:txBody>
          <a:bodyPr lIns="0" tIns="0" rIns="0" bIns="0" rtlCol="0" anchor="t">
            <a:spAutoFit/>
          </a:bodyPr>
          <a:lstStyle/>
          <a:p>
            <a:pPr algn="ctr">
              <a:lnSpc>
                <a:spcPts val="4434"/>
              </a:lnSpc>
            </a:pPr>
            <a:r>
              <a:rPr lang="en-US" sz="3167" i="1">
                <a:solidFill>
                  <a:srgbClr val="31401C"/>
                </a:solidFill>
                <a:latin typeface="Lato Italics"/>
                <a:ea typeface="Lato Italics"/>
                <a:cs typeface="Lato Italics"/>
                <a:sym typeface="Lato Italics"/>
              </a:rPr>
              <a:t>Match the picture numbers with the correct word</a:t>
            </a:r>
          </a:p>
        </p:txBody>
      </p:sp>
      <p:sp>
        <p:nvSpPr>
          <p:cNvPr id="13" name="Freeform 13"/>
          <p:cNvSpPr/>
          <p:nvPr/>
        </p:nvSpPr>
        <p:spPr>
          <a:xfrm>
            <a:off x="10038354" y="3030457"/>
            <a:ext cx="1999467" cy="2113043"/>
          </a:xfrm>
          <a:custGeom>
            <a:avLst/>
            <a:gdLst/>
            <a:ahLst/>
            <a:cxnLst/>
            <a:rect l="l" t="t" r="r" b="b"/>
            <a:pathLst>
              <a:path w="1999467" h="2113043">
                <a:moveTo>
                  <a:pt x="0" y="0"/>
                </a:moveTo>
                <a:lnTo>
                  <a:pt x="1999467" y="0"/>
                </a:lnTo>
                <a:lnTo>
                  <a:pt x="1999467" y="2113043"/>
                </a:lnTo>
                <a:lnTo>
                  <a:pt x="0" y="2113043"/>
                </a:lnTo>
                <a:lnTo>
                  <a:pt x="0" y="0"/>
                </a:lnTo>
                <a:close/>
              </a:path>
            </a:pathLst>
          </a:custGeom>
          <a:blipFill>
            <a:blip r:embed="rId7"/>
            <a:stretch>
              <a:fillRect/>
            </a:stretch>
          </a:blipFill>
        </p:spPr>
        <p:txBody>
          <a:bodyPr/>
          <a:lstStyle/>
          <a:p>
            <a:endParaRPr lang="en-GB"/>
          </a:p>
        </p:txBody>
      </p:sp>
      <p:grpSp>
        <p:nvGrpSpPr>
          <p:cNvPr id="14" name="Group 14"/>
          <p:cNvGrpSpPr/>
          <p:nvPr/>
        </p:nvGrpSpPr>
        <p:grpSpPr>
          <a:xfrm>
            <a:off x="13944774" y="3218318"/>
            <a:ext cx="2595870" cy="1681678"/>
            <a:chOff x="0" y="0"/>
            <a:chExt cx="3461160" cy="2242237"/>
          </a:xfrm>
        </p:grpSpPr>
        <p:sp>
          <p:nvSpPr>
            <p:cNvPr id="15" name="Freeform 15"/>
            <p:cNvSpPr/>
            <p:nvPr/>
          </p:nvSpPr>
          <p:spPr>
            <a:xfrm>
              <a:off x="0" y="728039"/>
              <a:ext cx="872557" cy="1514198"/>
            </a:xfrm>
            <a:custGeom>
              <a:avLst/>
              <a:gdLst/>
              <a:ahLst/>
              <a:cxnLst/>
              <a:rect l="l" t="t" r="r" b="b"/>
              <a:pathLst>
                <a:path w="872557" h="1514198">
                  <a:moveTo>
                    <a:pt x="0" y="0"/>
                  </a:moveTo>
                  <a:lnTo>
                    <a:pt x="872557" y="0"/>
                  </a:lnTo>
                  <a:lnTo>
                    <a:pt x="872557" y="1514198"/>
                  </a:lnTo>
                  <a:lnTo>
                    <a:pt x="0" y="1514198"/>
                  </a:lnTo>
                  <a:lnTo>
                    <a:pt x="0" y="0"/>
                  </a:lnTo>
                  <a:close/>
                </a:path>
              </a:pathLst>
            </a:custGeom>
            <a:blipFill>
              <a:blip r:embed="rId8"/>
              <a:stretch>
                <a:fillRect/>
              </a:stretch>
            </a:blipFill>
          </p:spPr>
          <p:txBody>
            <a:bodyPr/>
            <a:lstStyle/>
            <a:p>
              <a:endParaRPr lang="en-GB"/>
            </a:p>
          </p:txBody>
        </p:sp>
        <p:sp>
          <p:nvSpPr>
            <p:cNvPr id="16" name="Freeform 16"/>
            <p:cNvSpPr/>
            <p:nvPr/>
          </p:nvSpPr>
          <p:spPr>
            <a:xfrm>
              <a:off x="1080168" y="1122582"/>
              <a:ext cx="1788875" cy="959284"/>
            </a:xfrm>
            <a:custGeom>
              <a:avLst/>
              <a:gdLst/>
              <a:ahLst/>
              <a:cxnLst/>
              <a:rect l="l" t="t" r="r" b="b"/>
              <a:pathLst>
                <a:path w="1788875" h="959284">
                  <a:moveTo>
                    <a:pt x="0" y="0"/>
                  </a:moveTo>
                  <a:lnTo>
                    <a:pt x="1788875" y="0"/>
                  </a:lnTo>
                  <a:lnTo>
                    <a:pt x="1788875" y="959285"/>
                  </a:lnTo>
                  <a:lnTo>
                    <a:pt x="0" y="9592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7" name="Freeform 17"/>
            <p:cNvSpPr/>
            <p:nvPr/>
          </p:nvSpPr>
          <p:spPr>
            <a:xfrm>
              <a:off x="872557" y="0"/>
              <a:ext cx="1401666" cy="1002698"/>
            </a:xfrm>
            <a:custGeom>
              <a:avLst/>
              <a:gdLst/>
              <a:ahLst/>
              <a:cxnLst/>
              <a:rect l="l" t="t" r="r" b="b"/>
              <a:pathLst>
                <a:path w="1401666" h="1002698">
                  <a:moveTo>
                    <a:pt x="0" y="0"/>
                  </a:moveTo>
                  <a:lnTo>
                    <a:pt x="1401666" y="0"/>
                  </a:lnTo>
                  <a:lnTo>
                    <a:pt x="1401666" y="1002698"/>
                  </a:lnTo>
                  <a:lnTo>
                    <a:pt x="0" y="1002698"/>
                  </a:lnTo>
                  <a:lnTo>
                    <a:pt x="0" y="0"/>
                  </a:lnTo>
                  <a:close/>
                </a:path>
              </a:pathLst>
            </a:custGeom>
            <a:blipFill>
              <a:blip r:embed="rId11"/>
              <a:stretch>
                <a:fillRect/>
              </a:stretch>
            </a:blipFill>
          </p:spPr>
          <p:txBody>
            <a:bodyPr/>
            <a:lstStyle/>
            <a:p>
              <a:endParaRPr lang="en-GB"/>
            </a:p>
          </p:txBody>
        </p:sp>
        <p:sp>
          <p:nvSpPr>
            <p:cNvPr id="18" name="Freeform 18"/>
            <p:cNvSpPr/>
            <p:nvPr/>
          </p:nvSpPr>
          <p:spPr>
            <a:xfrm>
              <a:off x="2568840" y="10658"/>
              <a:ext cx="892319" cy="1111924"/>
            </a:xfrm>
            <a:custGeom>
              <a:avLst/>
              <a:gdLst/>
              <a:ahLst/>
              <a:cxnLst/>
              <a:rect l="l" t="t" r="r" b="b"/>
              <a:pathLst>
                <a:path w="892319" h="1111924">
                  <a:moveTo>
                    <a:pt x="0" y="0"/>
                  </a:moveTo>
                  <a:lnTo>
                    <a:pt x="892320" y="0"/>
                  </a:lnTo>
                  <a:lnTo>
                    <a:pt x="892320" y="1111924"/>
                  </a:lnTo>
                  <a:lnTo>
                    <a:pt x="0" y="1111924"/>
                  </a:lnTo>
                  <a:lnTo>
                    <a:pt x="0" y="0"/>
                  </a:lnTo>
                  <a:close/>
                </a:path>
              </a:pathLst>
            </a:custGeom>
            <a:blipFill>
              <a:blip r:embed="rId12"/>
              <a:stretch>
                <a:fillRect/>
              </a:stretch>
            </a:blipFill>
          </p:spPr>
          <p:txBody>
            <a:bodyPr/>
            <a:lstStyle/>
            <a:p>
              <a:endParaRPr lang="en-GB"/>
            </a:p>
          </p:txBody>
        </p:sp>
      </p:grpSp>
      <p:sp>
        <p:nvSpPr>
          <p:cNvPr id="19" name="Freeform 19"/>
          <p:cNvSpPr/>
          <p:nvPr/>
        </p:nvSpPr>
        <p:spPr>
          <a:xfrm>
            <a:off x="1028700" y="3030457"/>
            <a:ext cx="2174267" cy="2057400"/>
          </a:xfrm>
          <a:custGeom>
            <a:avLst/>
            <a:gdLst/>
            <a:ahLst/>
            <a:cxnLst/>
            <a:rect l="l" t="t" r="r" b="b"/>
            <a:pathLst>
              <a:path w="2174267" h="2057400">
                <a:moveTo>
                  <a:pt x="0" y="0"/>
                </a:moveTo>
                <a:lnTo>
                  <a:pt x="2174267" y="0"/>
                </a:lnTo>
                <a:lnTo>
                  <a:pt x="2174267"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0" name="Freeform 20"/>
          <p:cNvSpPr/>
          <p:nvPr/>
        </p:nvSpPr>
        <p:spPr>
          <a:xfrm>
            <a:off x="4802522" y="3030457"/>
            <a:ext cx="2726954" cy="1920012"/>
          </a:xfrm>
          <a:custGeom>
            <a:avLst/>
            <a:gdLst/>
            <a:ahLst/>
            <a:cxnLst/>
            <a:rect l="l" t="t" r="r" b="b"/>
            <a:pathLst>
              <a:path w="2726954" h="1920012">
                <a:moveTo>
                  <a:pt x="0" y="0"/>
                </a:moveTo>
                <a:lnTo>
                  <a:pt x="2726954" y="0"/>
                </a:lnTo>
                <a:lnTo>
                  <a:pt x="2726954" y="1920012"/>
                </a:lnTo>
                <a:lnTo>
                  <a:pt x="0" y="1920012"/>
                </a:lnTo>
                <a:lnTo>
                  <a:pt x="0" y="0"/>
                </a:lnTo>
                <a:close/>
              </a:path>
            </a:pathLst>
          </a:custGeom>
          <a:blipFill>
            <a:blip r:embed="rId15"/>
            <a:stretch>
              <a:fillRect l="-2587" r="-22759" b="-6656"/>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8552157" y="6148656"/>
            <a:ext cx="3440107" cy="713301"/>
          </a:xfrm>
          <a:prstGeom prst="rect">
            <a:avLst/>
          </a:prstGeom>
        </p:spPr>
        <p:txBody>
          <a:bodyPr lIns="0" tIns="0" rIns="0" bIns="0" rtlCol="0" anchor="t">
            <a:spAutoFit/>
          </a:bodyPr>
          <a:lstStyle/>
          <a:p>
            <a:pPr algn="ctr">
              <a:lnSpc>
                <a:spcPts val="5834"/>
              </a:lnSpc>
            </a:pPr>
            <a:r>
              <a:rPr lang="en-US" sz="4167">
                <a:solidFill>
                  <a:srgbClr val="31401C"/>
                </a:solidFill>
                <a:latin typeface="Lato"/>
                <a:ea typeface="Lato"/>
                <a:cs typeface="Lato"/>
                <a:sym typeface="Lato"/>
              </a:rPr>
              <a:t>compressed</a:t>
            </a:r>
          </a:p>
        </p:txBody>
      </p:sp>
      <p:sp>
        <p:nvSpPr>
          <p:cNvPr id="5" name="TextBox 5"/>
          <p:cNvSpPr txBox="1"/>
          <p:nvPr/>
        </p:nvSpPr>
        <p:spPr>
          <a:xfrm>
            <a:off x="511471" y="6164512"/>
            <a:ext cx="2438094" cy="697446"/>
          </a:xfrm>
          <a:prstGeom prst="rect">
            <a:avLst/>
          </a:prstGeom>
        </p:spPr>
        <p:txBody>
          <a:bodyPr lIns="0" tIns="0" rIns="0" bIns="0" rtlCol="0" anchor="t">
            <a:spAutoFit/>
          </a:bodyPr>
          <a:lstStyle/>
          <a:p>
            <a:pPr algn="ctr">
              <a:lnSpc>
                <a:spcPts val="5658"/>
              </a:lnSpc>
            </a:pPr>
            <a:r>
              <a:rPr lang="en-US" sz="4041">
                <a:solidFill>
                  <a:srgbClr val="31401C"/>
                </a:solidFill>
                <a:latin typeface="Lato"/>
                <a:ea typeface="Lato"/>
                <a:cs typeface="Lato"/>
                <a:sym typeface="Lato"/>
              </a:rPr>
              <a:t>air jet</a:t>
            </a:r>
          </a:p>
        </p:txBody>
      </p:sp>
      <p:sp>
        <p:nvSpPr>
          <p:cNvPr id="6" name="TextBox 6"/>
          <p:cNvSpPr txBox="1"/>
          <p:nvPr/>
        </p:nvSpPr>
        <p:spPr>
          <a:xfrm>
            <a:off x="12695740" y="6148656"/>
            <a:ext cx="4563560" cy="713301"/>
          </a:xfrm>
          <a:prstGeom prst="rect">
            <a:avLst/>
          </a:prstGeom>
        </p:spPr>
        <p:txBody>
          <a:bodyPr lIns="0" tIns="0" rIns="0" bIns="0" rtlCol="0" anchor="t">
            <a:spAutoFit/>
          </a:bodyPr>
          <a:lstStyle/>
          <a:p>
            <a:pPr algn="ctr">
              <a:lnSpc>
                <a:spcPts val="5834"/>
              </a:lnSpc>
            </a:pPr>
            <a:r>
              <a:rPr lang="en-US" sz="4167">
                <a:solidFill>
                  <a:srgbClr val="31401C"/>
                </a:solidFill>
                <a:latin typeface="Lato"/>
                <a:ea typeface="Lato"/>
                <a:cs typeface="Lato"/>
                <a:sym typeface="Lato"/>
              </a:rPr>
              <a:t>infrared</a:t>
            </a:r>
          </a:p>
        </p:txBody>
      </p:sp>
      <p:sp>
        <p:nvSpPr>
          <p:cNvPr id="7" name="TextBox 7"/>
          <p:cNvSpPr txBox="1"/>
          <p:nvPr/>
        </p:nvSpPr>
        <p:spPr>
          <a:xfrm>
            <a:off x="4480907" y="6148656"/>
            <a:ext cx="2448421" cy="713301"/>
          </a:xfrm>
          <a:prstGeom prst="rect">
            <a:avLst/>
          </a:prstGeom>
        </p:spPr>
        <p:txBody>
          <a:bodyPr lIns="0" tIns="0" rIns="0" bIns="0" rtlCol="0" anchor="t">
            <a:spAutoFit/>
          </a:bodyPr>
          <a:lstStyle/>
          <a:p>
            <a:pPr algn="ctr">
              <a:lnSpc>
                <a:spcPts val="5834"/>
              </a:lnSpc>
            </a:pPr>
            <a:r>
              <a:rPr lang="en-US" sz="4167">
                <a:solidFill>
                  <a:srgbClr val="31401C"/>
                </a:solidFill>
                <a:latin typeface="Lato"/>
                <a:ea typeface="Lato"/>
                <a:cs typeface="Lato"/>
                <a:sym typeface="Lato"/>
              </a:rPr>
              <a:t>magnets</a:t>
            </a:r>
          </a:p>
        </p:txBody>
      </p:sp>
      <p:sp>
        <p:nvSpPr>
          <p:cNvPr id="8" name="TextBox 8"/>
          <p:cNvSpPr txBox="1"/>
          <p:nvPr/>
        </p:nvSpPr>
        <p:spPr>
          <a:xfrm>
            <a:off x="424919" y="8870650"/>
            <a:ext cx="12270820" cy="648033"/>
          </a:xfrm>
          <a:prstGeom prst="rect">
            <a:avLst/>
          </a:prstGeom>
        </p:spPr>
        <p:txBody>
          <a:bodyPr lIns="0" tIns="0" rIns="0" bIns="0" rtlCol="0" anchor="t">
            <a:spAutoFit/>
          </a:bodyPr>
          <a:lstStyle/>
          <a:p>
            <a:pPr algn="ctr">
              <a:lnSpc>
                <a:spcPts val="5230"/>
              </a:lnSpc>
            </a:pPr>
            <a:r>
              <a:rPr lang="en-US" sz="3735" b="1" u="sng">
                <a:solidFill>
                  <a:srgbClr val="31401C"/>
                </a:solidFill>
                <a:latin typeface="Lato Bold"/>
                <a:ea typeface="Lato Bold"/>
                <a:cs typeface="Lato Bold"/>
                <a:sym typeface="Lato Bold"/>
              </a:rPr>
              <a:t>Challenge</a:t>
            </a:r>
            <a:r>
              <a:rPr lang="en-US" sz="3735">
                <a:solidFill>
                  <a:srgbClr val="31401C"/>
                </a:solidFill>
                <a:latin typeface="Lato"/>
                <a:ea typeface="Lato"/>
                <a:cs typeface="Lato"/>
                <a:sym typeface="Lato"/>
              </a:rPr>
              <a:t>: Write a sentence using a new vocabulary word.</a:t>
            </a:r>
          </a:p>
        </p:txBody>
      </p:sp>
      <p:sp>
        <p:nvSpPr>
          <p:cNvPr id="9" name="TextBox 9"/>
          <p:cNvSpPr txBox="1"/>
          <p:nvPr/>
        </p:nvSpPr>
        <p:spPr>
          <a:xfrm>
            <a:off x="511471" y="212309"/>
            <a:ext cx="16747829" cy="995461"/>
          </a:xfrm>
          <a:prstGeom prst="rect">
            <a:avLst/>
          </a:prstGeom>
        </p:spPr>
        <p:txBody>
          <a:bodyPr lIns="0" tIns="0" rIns="0" bIns="0" rtlCol="0" anchor="t">
            <a:spAutoFit/>
          </a:bodyPr>
          <a:lstStyle/>
          <a:p>
            <a:pPr algn="ctr">
              <a:lnSpc>
                <a:spcPts val="8132"/>
              </a:lnSpc>
            </a:pPr>
            <a:r>
              <a:rPr lang="en-US" sz="5808" b="1">
                <a:solidFill>
                  <a:srgbClr val="2C291C"/>
                </a:solidFill>
                <a:latin typeface="Lato Bold"/>
                <a:ea typeface="Lato Bold"/>
                <a:cs typeface="Lato Bold"/>
                <a:sym typeface="Lato Bold"/>
              </a:rPr>
              <a:t>Vocabulary task</a:t>
            </a:r>
          </a:p>
        </p:txBody>
      </p:sp>
      <p:sp>
        <p:nvSpPr>
          <p:cNvPr id="10" name="TextBox 10"/>
          <p:cNvSpPr txBox="1"/>
          <p:nvPr/>
        </p:nvSpPr>
        <p:spPr>
          <a:xfrm>
            <a:off x="2020681" y="1759019"/>
            <a:ext cx="18061587" cy="1025263"/>
          </a:xfrm>
          <a:prstGeom prst="rect">
            <a:avLst/>
          </a:prstGeom>
        </p:spPr>
        <p:txBody>
          <a:bodyPr lIns="0" tIns="0" rIns="0" bIns="0" rtlCol="0" anchor="t">
            <a:spAutoFit/>
          </a:bodyPr>
          <a:lstStyle/>
          <a:p>
            <a:pPr marL="834945" lvl="1" indent="-417473" algn="l">
              <a:lnSpc>
                <a:spcPts val="9242"/>
              </a:lnSpc>
              <a:buAutoNum type="arabicPeriod"/>
            </a:pPr>
            <a:r>
              <a:rPr lang="en-US" sz="3867">
                <a:solidFill>
                  <a:srgbClr val="31401C"/>
                </a:solidFill>
                <a:latin typeface="Lato"/>
                <a:ea typeface="Lato"/>
                <a:cs typeface="Lato"/>
                <a:sym typeface="Lato"/>
              </a:rPr>
              <a:t>                             2.                          3.                              4.                                                        </a:t>
            </a:r>
          </a:p>
        </p:txBody>
      </p:sp>
      <p:sp>
        <p:nvSpPr>
          <p:cNvPr id="11" name="Freeform 11"/>
          <p:cNvSpPr/>
          <p:nvPr/>
        </p:nvSpPr>
        <p:spPr>
          <a:xfrm>
            <a:off x="424919" y="97172"/>
            <a:ext cx="1429230" cy="1225565"/>
          </a:xfrm>
          <a:custGeom>
            <a:avLst/>
            <a:gdLst/>
            <a:ahLst/>
            <a:cxnLst/>
            <a:rect l="l" t="t" r="r" b="b"/>
            <a:pathLst>
              <a:path w="1429230" h="1225565">
                <a:moveTo>
                  <a:pt x="0" y="0"/>
                </a:moveTo>
                <a:lnTo>
                  <a:pt x="1429231" y="0"/>
                </a:lnTo>
                <a:lnTo>
                  <a:pt x="1429231" y="1225565"/>
                </a:lnTo>
                <a:lnTo>
                  <a:pt x="0" y="12255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TextBox 12"/>
          <p:cNvSpPr txBox="1"/>
          <p:nvPr/>
        </p:nvSpPr>
        <p:spPr>
          <a:xfrm>
            <a:off x="4265177" y="1141096"/>
            <a:ext cx="9093335" cy="548201"/>
          </a:xfrm>
          <a:prstGeom prst="rect">
            <a:avLst/>
          </a:prstGeom>
        </p:spPr>
        <p:txBody>
          <a:bodyPr lIns="0" tIns="0" rIns="0" bIns="0" rtlCol="0" anchor="t">
            <a:spAutoFit/>
          </a:bodyPr>
          <a:lstStyle/>
          <a:p>
            <a:pPr algn="ctr">
              <a:lnSpc>
                <a:spcPts val="4434"/>
              </a:lnSpc>
            </a:pPr>
            <a:r>
              <a:rPr lang="en-US" sz="3167" i="1">
                <a:solidFill>
                  <a:srgbClr val="31401C"/>
                </a:solidFill>
                <a:latin typeface="Lato Italics"/>
                <a:ea typeface="Lato Italics"/>
                <a:cs typeface="Lato Italics"/>
                <a:sym typeface="Lato Italics"/>
              </a:rPr>
              <a:t>Match the picture numbers with the correct word</a:t>
            </a:r>
          </a:p>
        </p:txBody>
      </p:sp>
      <p:sp>
        <p:nvSpPr>
          <p:cNvPr id="13" name="Freeform 13"/>
          <p:cNvSpPr/>
          <p:nvPr/>
        </p:nvSpPr>
        <p:spPr>
          <a:xfrm>
            <a:off x="1028700" y="2949301"/>
            <a:ext cx="2765240" cy="2765240"/>
          </a:xfrm>
          <a:custGeom>
            <a:avLst/>
            <a:gdLst/>
            <a:ahLst/>
            <a:cxnLst/>
            <a:rect l="l" t="t" r="r" b="b"/>
            <a:pathLst>
              <a:path w="2765240" h="2765240">
                <a:moveTo>
                  <a:pt x="0" y="0"/>
                </a:moveTo>
                <a:lnTo>
                  <a:pt x="2765240" y="0"/>
                </a:lnTo>
                <a:lnTo>
                  <a:pt x="2765240" y="2765240"/>
                </a:lnTo>
                <a:lnTo>
                  <a:pt x="0" y="2765240"/>
                </a:lnTo>
                <a:lnTo>
                  <a:pt x="0" y="0"/>
                </a:lnTo>
                <a:close/>
              </a:path>
            </a:pathLst>
          </a:custGeom>
          <a:blipFill>
            <a:blip r:embed="rId7"/>
            <a:stretch>
              <a:fillRect/>
            </a:stretch>
          </a:blipFill>
        </p:spPr>
        <p:txBody>
          <a:bodyPr/>
          <a:lstStyle/>
          <a:p>
            <a:endParaRPr lang="en-GB"/>
          </a:p>
        </p:txBody>
      </p:sp>
      <p:sp>
        <p:nvSpPr>
          <p:cNvPr id="14" name="Freeform 14"/>
          <p:cNvSpPr/>
          <p:nvPr/>
        </p:nvSpPr>
        <p:spPr>
          <a:xfrm>
            <a:off x="13310915" y="2949301"/>
            <a:ext cx="3333211" cy="2220752"/>
          </a:xfrm>
          <a:custGeom>
            <a:avLst/>
            <a:gdLst/>
            <a:ahLst/>
            <a:cxnLst/>
            <a:rect l="l" t="t" r="r" b="b"/>
            <a:pathLst>
              <a:path w="3333211" h="2220752">
                <a:moveTo>
                  <a:pt x="0" y="0"/>
                </a:moveTo>
                <a:lnTo>
                  <a:pt x="3333210" y="0"/>
                </a:lnTo>
                <a:lnTo>
                  <a:pt x="3333210" y="2220752"/>
                </a:lnTo>
                <a:lnTo>
                  <a:pt x="0" y="2220752"/>
                </a:lnTo>
                <a:lnTo>
                  <a:pt x="0" y="0"/>
                </a:lnTo>
                <a:close/>
              </a:path>
            </a:pathLst>
          </a:custGeom>
          <a:blipFill>
            <a:blip r:embed="rId8"/>
            <a:stretch>
              <a:fillRect/>
            </a:stretch>
          </a:blipFill>
        </p:spPr>
        <p:txBody>
          <a:bodyPr/>
          <a:lstStyle/>
          <a:p>
            <a:endParaRPr lang="en-GB"/>
          </a:p>
        </p:txBody>
      </p:sp>
      <p:sp>
        <p:nvSpPr>
          <p:cNvPr id="15" name="Freeform 15"/>
          <p:cNvSpPr/>
          <p:nvPr/>
        </p:nvSpPr>
        <p:spPr>
          <a:xfrm>
            <a:off x="6929329" y="1884972"/>
            <a:ext cx="7732282" cy="4349409"/>
          </a:xfrm>
          <a:custGeom>
            <a:avLst/>
            <a:gdLst/>
            <a:ahLst/>
            <a:cxnLst/>
            <a:rect l="l" t="t" r="r" b="b"/>
            <a:pathLst>
              <a:path w="7732282" h="4349409">
                <a:moveTo>
                  <a:pt x="0" y="0"/>
                </a:moveTo>
                <a:lnTo>
                  <a:pt x="7732282" y="0"/>
                </a:lnTo>
                <a:lnTo>
                  <a:pt x="7732282" y="4349409"/>
                </a:lnTo>
                <a:lnTo>
                  <a:pt x="0" y="4349409"/>
                </a:lnTo>
                <a:lnTo>
                  <a:pt x="0" y="0"/>
                </a:lnTo>
                <a:close/>
              </a:path>
            </a:pathLst>
          </a:custGeom>
          <a:blipFill>
            <a:blip r:embed="rId9"/>
            <a:stretch>
              <a:fillRect/>
            </a:stretch>
          </a:blipFill>
        </p:spPr>
        <p:txBody>
          <a:bodyPr/>
          <a:lstStyle/>
          <a:p>
            <a:endParaRPr lang="en-GB"/>
          </a:p>
        </p:txBody>
      </p:sp>
      <p:sp>
        <p:nvSpPr>
          <p:cNvPr id="16" name="Freeform 16"/>
          <p:cNvSpPr/>
          <p:nvPr/>
        </p:nvSpPr>
        <p:spPr>
          <a:xfrm>
            <a:off x="5850470" y="3106845"/>
            <a:ext cx="1419719" cy="1905663"/>
          </a:xfrm>
          <a:custGeom>
            <a:avLst/>
            <a:gdLst/>
            <a:ahLst/>
            <a:cxnLst/>
            <a:rect l="l" t="t" r="r" b="b"/>
            <a:pathLst>
              <a:path w="1419719" h="1905663">
                <a:moveTo>
                  <a:pt x="0" y="0"/>
                </a:moveTo>
                <a:lnTo>
                  <a:pt x="1419719" y="0"/>
                </a:lnTo>
                <a:lnTo>
                  <a:pt x="1419719" y="1905663"/>
                </a:lnTo>
                <a:lnTo>
                  <a:pt x="0" y="1905663"/>
                </a:lnTo>
                <a:lnTo>
                  <a:pt x="0" y="0"/>
                </a:lnTo>
                <a:close/>
              </a:path>
            </a:pathLst>
          </a:custGeom>
          <a:blipFill>
            <a:blip r:embed="rId10"/>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sp>
        <p:nvSpPr>
          <p:cNvPr id="2" name="Freeform 2"/>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3"/>
            <a:stretch>
              <a:fillRect/>
            </a:stretch>
          </a:blipFill>
        </p:spPr>
        <p:txBody>
          <a:bodyPr/>
          <a:lstStyle/>
          <a:p>
            <a:endParaRPr lang="en-GB"/>
          </a:p>
        </p:txBody>
      </p:sp>
      <p:sp>
        <p:nvSpPr>
          <p:cNvPr id="3" name="Freeform 3"/>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14076237" y="2510245"/>
            <a:ext cx="3580883" cy="6069106"/>
            <a:chOff x="0" y="0"/>
            <a:chExt cx="4774511" cy="8092142"/>
          </a:xfrm>
        </p:grpSpPr>
        <p:sp>
          <p:nvSpPr>
            <p:cNvPr id="5" name="Freeform 5"/>
            <p:cNvSpPr/>
            <p:nvPr/>
          </p:nvSpPr>
          <p:spPr>
            <a:xfrm>
              <a:off x="0" y="897673"/>
              <a:ext cx="4774511" cy="7194469"/>
            </a:xfrm>
            <a:custGeom>
              <a:avLst/>
              <a:gdLst/>
              <a:ahLst/>
              <a:cxnLst/>
              <a:rect l="l" t="t" r="r" b="b"/>
              <a:pathLst>
                <a:path w="4774511" h="7194469">
                  <a:moveTo>
                    <a:pt x="0" y="0"/>
                  </a:moveTo>
                  <a:lnTo>
                    <a:pt x="4774511" y="0"/>
                  </a:lnTo>
                  <a:lnTo>
                    <a:pt x="4774511" y="7194469"/>
                  </a:lnTo>
                  <a:lnTo>
                    <a:pt x="0" y="7194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rot="493688">
              <a:off x="1887909" y="160533"/>
              <a:ext cx="2349449" cy="1474280"/>
            </a:xfrm>
            <a:custGeom>
              <a:avLst/>
              <a:gdLst/>
              <a:ahLst/>
              <a:cxnLst/>
              <a:rect l="l" t="t" r="r" b="b"/>
              <a:pathLst>
                <a:path w="2349449" h="1474280">
                  <a:moveTo>
                    <a:pt x="0" y="0"/>
                  </a:moveTo>
                  <a:lnTo>
                    <a:pt x="2349450" y="0"/>
                  </a:lnTo>
                  <a:lnTo>
                    <a:pt x="2349450" y="1474279"/>
                  </a:lnTo>
                  <a:lnTo>
                    <a:pt x="0" y="1474279"/>
                  </a:lnTo>
                  <a:lnTo>
                    <a:pt x="0" y="0"/>
                  </a:lnTo>
                  <a:close/>
                </a:path>
              </a:pathLst>
            </a:custGeom>
            <a:blipFill>
              <a:blip r:embed="rId7">
                <a:extLst>
                  <a:ext uri="{96DAC541-7B7A-43D3-8B79-37D633B846F1}">
                    <asvg:svgBlip xmlns:asvg="http://schemas.microsoft.com/office/drawing/2016/SVG/main" r:embed="rId8"/>
                  </a:ext>
                </a:extLst>
              </a:blip>
              <a:stretch>
                <a:fillRect l="-6432" b="-6432"/>
              </a:stretch>
            </a:blipFill>
            <a:ln cap="sq">
              <a:noFill/>
              <a:prstDash val="solid"/>
              <a:miter/>
            </a:ln>
          </p:spPr>
          <p:txBody>
            <a:bodyPr/>
            <a:lstStyle/>
            <a:p>
              <a:endParaRPr lang="en-GB"/>
            </a:p>
          </p:txBody>
        </p:sp>
        <p:sp>
          <p:nvSpPr>
            <p:cNvPr id="7" name="Freeform 7"/>
            <p:cNvSpPr/>
            <p:nvPr/>
          </p:nvSpPr>
          <p:spPr>
            <a:xfrm>
              <a:off x="1356514" y="1795345"/>
              <a:ext cx="2061484" cy="1300609"/>
            </a:xfrm>
            <a:custGeom>
              <a:avLst/>
              <a:gdLst/>
              <a:ahLst/>
              <a:cxnLst/>
              <a:rect l="l" t="t" r="r" b="b"/>
              <a:pathLst>
                <a:path w="2061484" h="1300609">
                  <a:moveTo>
                    <a:pt x="0" y="0"/>
                  </a:moveTo>
                  <a:lnTo>
                    <a:pt x="2061484" y="0"/>
                  </a:lnTo>
                  <a:lnTo>
                    <a:pt x="2061484" y="1300609"/>
                  </a:lnTo>
                  <a:lnTo>
                    <a:pt x="0" y="13006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sp>
        <p:nvSpPr>
          <p:cNvPr id="8" name="Freeform 8"/>
          <p:cNvSpPr/>
          <p:nvPr/>
        </p:nvSpPr>
        <p:spPr>
          <a:xfrm flipH="1">
            <a:off x="9589202" y="325107"/>
            <a:ext cx="5653507" cy="4296665"/>
          </a:xfrm>
          <a:custGeom>
            <a:avLst/>
            <a:gdLst/>
            <a:ahLst/>
            <a:cxnLst/>
            <a:rect l="l" t="t" r="r" b="b"/>
            <a:pathLst>
              <a:path w="5653507" h="4296665">
                <a:moveTo>
                  <a:pt x="5653507" y="0"/>
                </a:moveTo>
                <a:lnTo>
                  <a:pt x="0" y="0"/>
                </a:lnTo>
                <a:lnTo>
                  <a:pt x="0" y="4296665"/>
                </a:lnTo>
                <a:lnTo>
                  <a:pt x="5653507" y="4296665"/>
                </a:lnTo>
                <a:lnTo>
                  <a:pt x="5653507"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9" name="Group 9"/>
          <p:cNvGrpSpPr/>
          <p:nvPr/>
        </p:nvGrpSpPr>
        <p:grpSpPr>
          <a:xfrm>
            <a:off x="228872" y="3784724"/>
            <a:ext cx="4107886" cy="6084157"/>
            <a:chOff x="0" y="0"/>
            <a:chExt cx="5477181" cy="8112210"/>
          </a:xfrm>
        </p:grpSpPr>
        <p:sp>
          <p:nvSpPr>
            <p:cNvPr id="10" name="Freeform 10"/>
            <p:cNvSpPr/>
            <p:nvPr/>
          </p:nvSpPr>
          <p:spPr>
            <a:xfrm>
              <a:off x="0" y="1187038"/>
              <a:ext cx="5477181" cy="6925171"/>
            </a:xfrm>
            <a:custGeom>
              <a:avLst/>
              <a:gdLst/>
              <a:ahLst/>
              <a:cxnLst/>
              <a:rect l="l" t="t" r="r" b="b"/>
              <a:pathLst>
                <a:path w="5477181" h="6925171">
                  <a:moveTo>
                    <a:pt x="0" y="0"/>
                  </a:moveTo>
                  <a:lnTo>
                    <a:pt x="5477181" y="0"/>
                  </a:lnTo>
                  <a:lnTo>
                    <a:pt x="5477181" y="6925172"/>
                  </a:lnTo>
                  <a:lnTo>
                    <a:pt x="0" y="69251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 name="Freeform 11"/>
            <p:cNvSpPr/>
            <p:nvPr/>
          </p:nvSpPr>
          <p:spPr>
            <a:xfrm>
              <a:off x="2250501" y="2776390"/>
              <a:ext cx="1998145" cy="1405968"/>
            </a:xfrm>
            <a:custGeom>
              <a:avLst/>
              <a:gdLst/>
              <a:ahLst/>
              <a:cxnLst/>
              <a:rect l="l" t="t" r="r" b="b"/>
              <a:pathLst>
                <a:path w="1998145" h="1405968">
                  <a:moveTo>
                    <a:pt x="0" y="0"/>
                  </a:moveTo>
                  <a:lnTo>
                    <a:pt x="1998146" y="0"/>
                  </a:lnTo>
                  <a:lnTo>
                    <a:pt x="1998146" y="1405968"/>
                  </a:lnTo>
                  <a:lnTo>
                    <a:pt x="0" y="140596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 name="Freeform 12"/>
            <p:cNvSpPr/>
            <p:nvPr/>
          </p:nvSpPr>
          <p:spPr>
            <a:xfrm rot="-140674">
              <a:off x="919568" y="85878"/>
              <a:ext cx="4255646" cy="2793251"/>
            </a:xfrm>
            <a:custGeom>
              <a:avLst/>
              <a:gdLst/>
              <a:ahLst/>
              <a:cxnLst/>
              <a:rect l="l" t="t" r="r" b="b"/>
              <a:pathLst>
                <a:path w="4255646" h="2793251">
                  <a:moveTo>
                    <a:pt x="0" y="0"/>
                  </a:moveTo>
                  <a:lnTo>
                    <a:pt x="4255646" y="0"/>
                  </a:lnTo>
                  <a:lnTo>
                    <a:pt x="4255646" y="2793251"/>
                  </a:lnTo>
                  <a:lnTo>
                    <a:pt x="0" y="27932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grpSp>
      <p:sp>
        <p:nvSpPr>
          <p:cNvPr id="13" name="Freeform 13"/>
          <p:cNvSpPr/>
          <p:nvPr/>
        </p:nvSpPr>
        <p:spPr>
          <a:xfrm>
            <a:off x="2943456" y="757092"/>
            <a:ext cx="5822963" cy="4425452"/>
          </a:xfrm>
          <a:custGeom>
            <a:avLst/>
            <a:gdLst/>
            <a:ahLst/>
            <a:cxnLst/>
            <a:rect l="l" t="t" r="r" b="b"/>
            <a:pathLst>
              <a:path w="5822963" h="4425452">
                <a:moveTo>
                  <a:pt x="0" y="0"/>
                </a:moveTo>
                <a:lnTo>
                  <a:pt x="5822963" y="0"/>
                </a:lnTo>
                <a:lnTo>
                  <a:pt x="5822963" y="4425453"/>
                </a:lnTo>
                <a:lnTo>
                  <a:pt x="0" y="4425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a:off x="5301346" y="4621772"/>
            <a:ext cx="8774891" cy="5851755"/>
          </a:xfrm>
          <a:custGeom>
            <a:avLst/>
            <a:gdLst/>
            <a:ahLst/>
            <a:cxnLst/>
            <a:rect l="l" t="t" r="r" b="b"/>
            <a:pathLst>
              <a:path w="8774891" h="5851755">
                <a:moveTo>
                  <a:pt x="0" y="0"/>
                </a:moveTo>
                <a:lnTo>
                  <a:pt x="8774891" y="0"/>
                </a:lnTo>
                <a:lnTo>
                  <a:pt x="8774891" y="5851755"/>
                </a:lnTo>
                <a:lnTo>
                  <a:pt x="0" y="5851755"/>
                </a:lnTo>
                <a:lnTo>
                  <a:pt x="0" y="0"/>
                </a:lnTo>
                <a:close/>
              </a:path>
            </a:pathLst>
          </a:custGeom>
          <a:blipFill>
            <a:blip r:embed="rId19"/>
            <a:stretch>
              <a:fillRect/>
            </a:stretch>
          </a:blipFill>
        </p:spPr>
        <p:txBody>
          <a:bodyPr/>
          <a:lstStyle/>
          <a:p>
            <a:endParaRPr lang="en-GB"/>
          </a:p>
        </p:txBody>
      </p:sp>
      <p:sp>
        <p:nvSpPr>
          <p:cNvPr id="15" name="TextBox 15"/>
          <p:cNvSpPr txBox="1"/>
          <p:nvPr/>
        </p:nvSpPr>
        <p:spPr>
          <a:xfrm>
            <a:off x="10013505" y="1590710"/>
            <a:ext cx="4804901" cy="1127285"/>
          </a:xfrm>
          <a:prstGeom prst="rect">
            <a:avLst/>
          </a:prstGeom>
        </p:spPr>
        <p:txBody>
          <a:bodyPr lIns="0" tIns="0" rIns="0" bIns="0" rtlCol="0" anchor="t">
            <a:spAutoFit/>
          </a:bodyPr>
          <a:lstStyle/>
          <a:p>
            <a:pPr algn="ctr">
              <a:lnSpc>
                <a:spcPts val="4541"/>
              </a:lnSpc>
              <a:spcBef>
                <a:spcPct val="0"/>
              </a:spcBef>
            </a:pPr>
            <a:r>
              <a:rPr lang="en-US" sz="3243">
                <a:solidFill>
                  <a:srgbClr val="000000"/>
                </a:solidFill>
                <a:latin typeface="Lato"/>
                <a:ea typeface="Lato"/>
                <a:cs typeface="Lato"/>
                <a:sym typeface="Lato"/>
              </a:rPr>
              <a:t>I love to recycle but what actually happens to it?</a:t>
            </a:r>
          </a:p>
        </p:txBody>
      </p:sp>
      <p:sp>
        <p:nvSpPr>
          <p:cNvPr id="16" name="TextBox 16"/>
          <p:cNvSpPr txBox="1"/>
          <p:nvPr/>
        </p:nvSpPr>
        <p:spPr>
          <a:xfrm>
            <a:off x="3567953" y="1973255"/>
            <a:ext cx="4804901" cy="1698785"/>
          </a:xfrm>
          <a:prstGeom prst="rect">
            <a:avLst/>
          </a:prstGeom>
        </p:spPr>
        <p:txBody>
          <a:bodyPr lIns="0" tIns="0" rIns="0" bIns="0" rtlCol="0" anchor="t">
            <a:spAutoFit/>
          </a:bodyPr>
          <a:lstStyle/>
          <a:p>
            <a:pPr algn="ctr">
              <a:lnSpc>
                <a:spcPts val="4541"/>
              </a:lnSpc>
              <a:spcBef>
                <a:spcPct val="0"/>
              </a:spcBef>
            </a:pPr>
            <a:r>
              <a:rPr lang="en-US" sz="3243">
                <a:solidFill>
                  <a:srgbClr val="000000"/>
                </a:solidFill>
                <a:latin typeface="Lato"/>
                <a:ea typeface="Lato"/>
                <a:cs typeface="Lato"/>
                <a:sym typeface="Lato"/>
              </a:rPr>
              <a:t>The process of sorting recycling is fascinating. Let’s learn all about it!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AEB"/>
        </a:solidFill>
        <a:effectLst/>
      </p:bgPr>
    </p:bg>
    <p:spTree>
      <p:nvGrpSpPr>
        <p:cNvPr id="1" name=""/>
        <p:cNvGrpSpPr/>
        <p:nvPr/>
      </p:nvGrpSpPr>
      <p:grpSpPr>
        <a:xfrm>
          <a:off x="0" y="0"/>
          <a:ext cx="0" cy="0"/>
          <a:chOff x="0" y="0"/>
          <a:chExt cx="0" cy="0"/>
        </a:xfrm>
      </p:grpSpPr>
      <p:grpSp>
        <p:nvGrpSpPr>
          <p:cNvPr id="2" name="Group 2"/>
          <p:cNvGrpSpPr/>
          <p:nvPr/>
        </p:nvGrpSpPr>
        <p:grpSpPr>
          <a:xfrm>
            <a:off x="119394" y="7558679"/>
            <a:ext cx="1818612" cy="2693532"/>
            <a:chOff x="0" y="0"/>
            <a:chExt cx="2424816" cy="3591376"/>
          </a:xfrm>
        </p:grpSpPr>
        <p:sp>
          <p:nvSpPr>
            <p:cNvPr id="3" name="Freeform 3"/>
            <p:cNvSpPr/>
            <p:nvPr/>
          </p:nvSpPr>
          <p:spPr>
            <a:xfrm>
              <a:off x="0" y="525517"/>
              <a:ext cx="2424816" cy="3065860"/>
            </a:xfrm>
            <a:custGeom>
              <a:avLst/>
              <a:gdLst/>
              <a:ahLst/>
              <a:cxnLst/>
              <a:rect l="l" t="t" r="r" b="b"/>
              <a:pathLst>
                <a:path w="2424816" h="3065860">
                  <a:moveTo>
                    <a:pt x="0" y="0"/>
                  </a:moveTo>
                  <a:lnTo>
                    <a:pt x="2424816" y="0"/>
                  </a:lnTo>
                  <a:lnTo>
                    <a:pt x="2424816" y="3065859"/>
                  </a:lnTo>
                  <a:lnTo>
                    <a:pt x="0" y="30658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996325" y="1229143"/>
              <a:ext cx="884604" cy="622439"/>
            </a:xfrm>
            <a:custGeom>
              <a:avLst/>
              <a:gdLst/>
              <a:ahLst/>
              <a:cxnLst/>
              <a:rect l="l" t="t" r="r" b="b"/>
              <a:pathLst>
                <a:path w="884604" h="622439">
                  <a:moveTo>
                    <a:pt x="0" y="0"/>
                  </a:moveTo>
                  <a:lnTo>
                    <a:pt x="884604" y="0"/>
                  </a:lnTo>
                  <a:lnTo>
                    <a:pt x="884604" y="622439"/>
                  </a:lnTo>
                  <a:lnTo>
                    <a:pt x="0" y="622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140674">
              <a:off x="407104" y="38019"/>
              <a:ext cx="1884028" cy="1236607"/>
            </a:xfrm>
            <a:custGeom>
              <a:avLst/>
              <a:gdLst/>
              <a:ahLst/>
              <a:cxnLst/>
              <a:rect l="l" t="t" r="r" b="b"/>
              <a:pathLst>
                <a:path w="1884028" h="1236607">
                  <a:moveTo>
                    <a:pt x="0" y="0"/>
                  </a:moveTo>
                  <a:lnTo>
                    <a:pt x="1884028" y="0"/>
                  </a:lnTo>
                  <a:lnTo>
                    <a:pt x="1884028" y="1236607"/>
                  </a:lnTo>
                  <a:lnTo>
                    <a:pt x="0" y="12366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6" name="Freeform 6"/>
          <p:cNvSpPr/>
          <p:nvPr/>
        </p:nvSpPr>
        <p:spPr>
          <a:xfrm>
            <a:off x="801876" y="2833485"/>
            <a:ext cx="3747966" cy="4223061"/>
          </a:xfrm>
          <a:custGeom>
            <a:avLst/>
            <a:gdLst/>
            <a:ahLst/>
            <a:cxnLst/>
            <a:rect l="l" t="t" r="r" b="b"/>
            <a:pathLst>
              <a:path w="3747966" h="4223061">
                <a:moveTo>
                  <a:pt x="0" y="0"/>
                </a:moveTo>
                <a:lnTo>
                  <a:pt x="3747966" y="0"/>
                </a:lnTo>
                <a:lnTo>
                  <a:pt x="3747966" y="4223060"/>
                </a:lnTo>
                <a:lnTo>
                  <a:pt x="0" y="4223060"/>
                </a:lnTo>
                <a:lnTo>
                  <a:pt x="0" y="0"/>
                </a:lnTo>
                <a:close/>
              </a:path>
            </a:pathLst>
          </a:custGeom>
          <a:blipFill>
            <a:blip r:embed="rId9"/>
            <a:stretch>
              <a:fillRect/>
            </a:stretch>
          </a:blipFill>
        </p:spPr>
        <p:txBody>
          <a:bodyPr/>
          <a:lstStyle/>
          <a:p>
            <a:endParaRPr lang="en-GB"/>
          </a:p>
        </p:txBody>
      </p:sp>
      <p:sp>
        <p:nvSpPr>
          <p:cNvPr id="7" name="Freeform 7"/>
          <p:cNvSpPr/>
          <p:nvPr/>
        </p:nvSpPr>
        <p:spPr>
          <a:xfrm>
            <a:off x="6249026" y="3369696"/>
            <a:ext cx="1492997" cy="2017564"/>
          </a:xfrm>
          <a:custGeom>
            <a:avLst/>
            <a:gdLst/>
            <a:ahLst/>
            <a:cxnLst/>
            <a:rect l="l" t="t" r="r" b="b"/>
            <a:pathLst>
              <a:path w="1492997" h="2017564">
                <a:moveTo>
                  <a:pt x="0" y="0"/>
                </a:moveTo>
                <a:lnTo>
                  <a:pt x="1492998" y="0"/>
                </a:lnTo>
                <a:lnTo>
                  <a:pt x="1492998" y="2017564"/>
                </a:lnTo>
                <a:lnTo>
                  <a:pt x="0" y="2017564"/>
                </a:lnTo>
                <a:lnTo>
                  <a:pt x="0" y="0"/>
                </a:lnTo>
                <a:close/>
              </a:path>
            </a:pathLst>
          </a:custGeom>
          <a:blipFill>
            <a:blip r:embed="rId10"/>
            <a:stretch>
              <a:fillRect/>
            </a:stretch>
          </a:blipFill>
        </p:spPr>
        <p:txBody>
          <a:bodyPr/>
          <a:lstStyle/>
          <a:p>
            <a:endParaRPr lang="en-GB"/>
          </a:p>
        </p:txBody>
      </p:sp>
      <p:sp>
        <p:nvSpPr>
          <p:cNvPr id="8" name="Freeform 8"/>
          <p:cNvSpPr/>
          <p:nvPr/>
        </p:nvSpPr>
        <p:spPr>
          <a:xfrm>
            <a:off x="5107855" y="7056545"/>
            <a:ext cx="1384592" cy="2528935"/>
          </a:xfrm>
          <a:custGeom>
            <a:avLst/>
            <a:gdLst/>
            <a:ahLst/>
            <a:cxnLst/>
            <a:rect l="l" t="t" r="r" b="b"/>
            <a:pathLst>
              <a:path w="1384592" h="2528935">
                <a:moveTo>
                  <a:pt x="0" y="0"/>
                </a:moveTo>
                <a:lnTo>
                  <a:pt x="1384592" y="0"/>
                </a:lnTo>
                <a:lnTo>
                  <a:pt x="1384592" y="2528936"/>
                </a:lnTo>
                <a:lnTo>
                  <a:pt x="0" y="2528936"/>
                </a:lnTo>
                <a:lnTo>
                  <a:pt x="0" y="0"/>
                </a:lnTo>
                <a:close/>
              </a:path>
            </a:pathLst>
          </a:custGeom>
          <a:blipFill>
            <a:blip r:embed="rId11"/>
            <a:stretch>
              <a:fillRect/>
            </a:stretch>
          </a:blipFill>
        </p:spPr>
        <p:txBody>
          <a:bodyPr/>
          <a:lstStyle/>
          <a:p>
            <a:endParaRPr lang="en-GB"/>
          </a:p>
        </p:txBody>
      </p:sp>
      <p:sp>
        <p:nvSpPr>
          <p:cNvPr id="9" name="Freeform 9"/>
          <p:cNvSpPr/>
          <p:nvPr/>
        </p:nvSpPr>
        <p:spPr>
          <a:xfrm>
            <a:off x="6653973" y="5722074"/>
            <a:ext cx="2328501" cy="1836605"/>
          </a:xfrm>
          <a:custGeom>
            <a:avLst/>
            <a:gdLst/>
            <a:ahLst/>
            <a:cxnLst/>
            <a:rect l="l" t="t" r="r" b="b"/>
            <a:pathLst>
              <a:path w="2328501" h="1836605">
                <a:moveTo>
                  <a:pt x="0" y="0"/>
                </a:moveTo>
                <a:lnTo>
                  <a:pt x="2328501" y="0"/>
                </a:lnTo>
                <a:lnTo>
                  <a:pt x="2328501" y="1836605"/>
                </a:lnTo>
                <a:lnTo>
                  <a:pt x="0" y="18366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 name="Freeform 10"/>
          <p:cNvSpPr/>
          <p:nvPr/>
        </p:nvSpPr>
        <p:spPr>
          <a:xfrm>
            <a:off x="9144000" y="5143500"/>
            <a:ext cx="1929124" cy="2415179"/>
          </a:xfrm>
          <a:custGeom>
            <a:avLst/>
            <a:gdLst/>
            <a:ahLst/>
            <a:cxnLst/>
            <a:rect l="l" t="t" r="r" b="b"/>
            <a:pathLst>
              <a:path w="1929124" h="2415179">
                <a:moveTo>
                  <a:pt x="0" y="0"/>
                </a:moveTo>
                <a:lnTo>
                  <a:pt x="1929124" y="0"/>
                </a:lnTo>
                <a:lnTo>
                  <a:pt x="1929124" y="2415179"/>
                </a:lnTo>
                <a:lnTo>
                  <a:pt x="0" y="2415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 name="Freeform 11"/>
          <p:cNvSpPr/>
          <p:nvPr/>
        </p:nvSpPr>
        <p:spPr>
          <a:xfrm>
            <a:off x="7252848" y="8162641"/>
            <a:ext cx="3265076" cy="1485609"/>
          </a:xfrm>
          <a:custGeom>
            <a:avLst/>
            <a:gdLst/>
            <a:ahLst/>
            <a:cxnLst/>
            <a:rect l="l" t="t" r="r" b="b"/>
            <a:pathLst>
              <a:path w="3265076" h="1485609">
                <a:moveTo>
                  <a:pt x="0" y="0"/>
                </a:moveTo>
                <a:lnTo>
                  <a:pt x="3265075" y="0"/>
                </a:lnTo>
                <a:lnTo>
                  <a:pt x="3265075" y="1485609"/>
                </a:lnTo>
                <a:lnTo>
                  <a:pt x="0" y="148560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2" name="Freeform 12"/>
          <p:cNvSpPr/>
          <p:nvPr/>
        </p:nvSpPr>
        <p:spPr>
          <a:xfrm>
            <a:off x="7818224" y="2037482"/>
            <a:ext cx="1801820" cy="2664428"/>
          </a:xfrm>
          <a:custGeom>
            <a:avLst/>
            <a:gdLst/>
            <a:ahLst/>
            <a:cxnLst/>
            <a:rect l="l" t="t" r="r" b="b"/>
            <a:pathLst>
              <a:path w="1801820" h="2664428">
                <a:moveTo>
                  <a:pt x="0" y="0"/>
                </a:moveTo>
                <a:lnTo>
                  <a:pt x="1801819" y="0"/>
                </a:lnTo>
                <a:lnTo>
                  <a:pt x="1801819" y="2664428"/>
                </a:lnTo>
                <a:lnTo>
                  <a:pt x="0" y="2664428"/>
                </a:lnTo>
                <a:lnTo>
                  <a:pt x="0" y="0"/>
                </a:lnTo>
                <a:close/>
              </a:path>
            </a:pathLst>
          </a:custGeom>
          <a:blipFill>
            <a:blip r:embed="rId18"/>
            <a:stretch>
              <a:fillRect/>
            </a:stretch>
          </a:blipFill>
        </p:spPr>
        <p:txBody>
          <a:bodyPr/>
          <a:lstStyle/>
          <a:p>
            <a:endParaRPr lang="en-GB"/>
          </a:p>
        </p:txBody>
      </p:sp>
      <p:sp>
        <p:nvSpPr>
          <p:cNvPr id="13" name="Freeform 13"/>
          <p:cNvSpPr/>
          <p:nvPr/>
        </p:nvSpPr>
        <p:spPr>
          <a:xfrm>
            <a:off x="10108562" y="1906023"/>
            <a:ext cx="1747610" cy="2657961"/>
          </a:xfrm>
          <a:custGeom>
            <a:avLst/>
            <a:gdLst/>
            <a:ahLst/>
            <a:cxnLst/>
            <a:rect l="l" t="t" r="r" b="b"/>
            <a:pathLst>
              <a:path w="1747610" h="2657961">
                <a:moveTo>
                  <a:pt x="0" y="0"/>
                </a:moveTo>
                <a:lnTo>
                  <a:pt x="1747610" y="0"/>
                </a:lnTo>
                <a:lnTo>
                  <a:pt x="1747610" y="2657961"/>
                </a:lnTo>
                <a:lnTo>
                  <a:pt x="0" y="265796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4" name="Freeform 14"/>
          <p:cNvSpPr/>
          <p:nvPr/>
        </p:nvSpPr>
        <p:spPr>
          <a:xfrm>
            <a:off x="4672461" y="2644510"/>
            <a:ext cx="1114737" cy="4114800"/>
          </a:xfrm>
          <a:custGeom>
            <a:avLst/>
            <a:gdLst/>
            <a:ahLst/>
            <a:cxnLst/>
            <a:rect l="l" t="t" r="r" b="b"/>
            <a:pathLst>
              <a:path w="1114737" h="4114800">
                <a:moveTo>
                  <a:pt x="0" y="0"/>
                </a:moveTo>
                <a:lnTo>
                  <a:pt x="1114737" y="0"/>
                </a:lnTo>
                <a:lnTo>
                  <a:pt x="1114737"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15" name="TextBox 15"/>
          <p:cNvSpPr txBox="1"/>
          <p:nvPr/>
        </p:nvSpPr>
        <p:spPr>
          <a:xfrm>
            <a:off x="511471" y="149484"/>
            <a:ext cx="16747829" cy="1177023"/>
          </a:xfrm>
          <a:prstGeom prst="rect">
            <a:avLst/>
          </a:prstGeom>
        </p:spPr>
        <p:txBody>
          <a:bodyPr lIns="0" tIns="0" rIns="0" bIns="0" rtlCol="0" anchor="t">
            <a:spAutoFit/>
          </a:bodyPr>
          <a:lstStyle/>
          <a:p>
            <a:pPr algn="l">
              <a:lnSpc>
                <a:spcPts val="9671"/>
              </a:lnSpc>
            </a:pPr>
            <a:r>
              <a:rPr lang="en-US" sz="6908">
                <a:solidFill>
                  <a:srgbClr val="2C291C"/>
                </a:solidFill>
                <a:latin typeface="Lato"/>
                <a:ea typeface="Lato"/>
                <a:cs typeface="Lato"/>
                <a:sym typeface="Lato"/>
              </a:rPr>
              <a:t>What goes in a recycling bin?</a:t>
            </a:r>
          </a:p>
        </p:txBody>
      </p:sp>
      <p:sp>
        <p:nvSpPr>
          <p:cNvPr id="16" name="TextBox 16"/>
          <p:cNvSpPr txBox="1"/>
          <p:nvPr/>
        </p:nvSpPr>
        <p:spPr>
          <a:xfrm>
            <a:off x="11935537" y="1723948"/>
            <a:ext cx="5323763" cy="5955925"/>
          </a:xfrm>
          <a:prstGeom prst="rect">
            <a:avLst/>
          </a:prstGeom>
        </p:spPr>
        <p:txBody>
          <a:bodyPr lIns="0" tIns="0" rIns="0" bIns="0" rtlCol="0" anchor="t">
            <a:spAutoFit/>
          </a:bodyPr>
          <a:lstStyle/>
          <a:p>
            <a:pPr algn="ctr">
              <a:lnSpc>
                <a:spcPts val="5910"/>
              </a:lnSpc>
            </a:pPr>
            <a:r>
              <a:rPr lang="en-US" sz="5008">
                <a:solidFill>
                  <a:srgbClr val="2C291C"/>
                </a:solidFill>
                <a:latin typeface="Lato"/>
                <a:ea typeface="Lato"/>
                <a:cs typeface="Lato"/>
                <a:sym typeface="Lato"/>
              </a:rPr>
              <a:t>paper</a:t>
            </a:r>
          </a:p>
          <a:p>
            <a:pPr algn="ctr">
              <a:lnSpc>
                <a:spcPts val="5910"/>
              </a:lnSpc>
            </a:pPr>
            <a:r>
              <a:rPr lang="en-US" sz="5008">
                <a:solidFill>
                  <a:srgbClr val="2C291C"/>
                </a:solidFill>
                <a:latin typeface="Lato"/>
                <a:ea typeface="Lato"/>
                <a:cs typeface="Lato"/>
                <a:sym typeface="Lato"/>
              </a:rPr>
              <a:t>cardboard</a:t>
            </a:r>
          </a:p>
          <a:p>
            <a:pPr algn="ctr">
              <a:lnSpc>
                <a:spcPts val="5910"/>
              </a:lnSpc>
            </a:pPr>
            <a:r>
              <a:rPr lang="en-US" sz="5008">
                <a:solidFill>
                  <a:srgbClr val="2C291C"/>
                </a:solidFill>
                <a:latin typeface="Lato"/>
                <a:ea typeface="Lato"/>
                <a:cs typeface="Lato"/>
                <a:sym typeface="Lato"/>
              </a:rPr>
              <a:t>plastic bottles</a:t>
            </a:r>
          </a:p>
          <a:p>
            <a:pPr algn="ctr">
              <a:lnSpc>
                <a:spcPts val="5910"/>
              </a:lnSpc>
            </a:pPr>
            <a:r>
              <a:rPr lang="en-US" sz="5008">
                <a:solidFill>
                  <a:srgbClr val="2C291C"/>
                </a:solidFill>
                <a:latin typeface="Lato"/>
                <a:ea typeface="Lato"/>
                <a:cs typeface="Lato"/>
                <a:sym typeface="Lato"/>
              </a:rPr>
              <a:t>plastic containers</a:t>
            </a:r>
          </a:p>
          <a:p>
            <a:pPr algn="ctr">
              <a:lnSpc>
                <a:spcPts val="5910"/>
              </a:lnSpc>
            </a:pPr>
            <a:r>
              <a:rPr lang="en-US" sz="5008">
                <a:solidFill>
                  <a:srgbClr val="2C291C"/>
                </a:solidFill>
                <a:latin typeface="Lato"/>
                <a:ea typeface="Lato"/>
                <a:cs typeface="Lato"/>
                <a:sym typeface="Lato"/>
              </a:rPr>
              <a:t>metal tins</a:t>
            </a:r>
          </a:p>
          <a:p>
            <a:pPr algn="ctr">
              <a:lnSpc>
                <a:spcPts val="5910"/>
              </a:lnSpc>
            </a:pPr>
            <a:r>
              <a:rPr lang="en-US" sz="5008">
                <a:solidFill>
                  <a:srgbClr val="2C291C"/>
                </a:solidFill>
                <a:latin typeface="Lato"/>
                <a:ea typeface="Lato"/>
                <a:cs typeface="Lato"/>
                <a:sym typeface="Lato"/>
              </a:rPr>
              <a:t>tin cans</a:t>
            </a:r>
          </a:p>
          <a:p>
            <a:pPr algn="ctr">
              <a:lnSpc>
                <a:spcPts val="5910"/>
              </a:lnSpc>
            </a:pPr>
            <a:r>
              <a:rPr lang="en-US" sz="5008">
                <a:solidFill>
                  <a:srgbClr val="2C291C"/>
                </a:solidFill>
                <a:latin typeface="Lato"/>
                <a:ea typeface="Lato"/>
                <a:cs typeface="Lato"/>
                <a:sym typeface="Lato"/>
              </a:rPr>
              <a:t>glass bottles </a:t>
            </a:r>
          </a:p>
          <a:p>
            <a:pPr algn="ctr">
              <a:lnSpc>
                <a:spcPts val="5910"/>
              </a:lnSpc>
            </a:pPr>
            <a:r>
              <a:rPr lang="en-US" sz="5008">
                <a:solidFill>
                  <a:srgbClr val="2C291C"/>
                </a:solidFill>
                <a:latin typeface="Lato"/>
                <a:ea typeface="Lato"/>
                <a:cs typeface="Lato"/>
                <a:sym typeface="Lato"/>
              </a:rPr>
              <a:t>glass jars</a:t>
            </a:r>
          </a:p>
        </p:txBody>
      </p:sp>
      <p:sp>
        <p:nvSpPr>
          <p:cNvPr id="17" name="Freeform 17"/>
          <p:cNvSpPr/>
          <p:nvPr/>
        </p:nvSpPr>
        <p:spPr>
          <a:xfrm>
            <a:off x="15507780" y="8294208"/>
            <a:ext cx="2780220" cy="1928185"/>
          </a:xfrm>
          <a:custGeom>
            <a:avLst/>
            <a:gdLst/>
            <a:ahLst/>
            <a:cxnLst/>
            <a:rect l="l" t="t" r="r" b="b"/>
            <a:pathLst>
              <a:path w="2780220" h="1928185">
                <a:moveTo>
                  <a:pt x="0" y="0"/>
                </a:moveTo>
                <a:lnTo>
                  <a:pt x="2780220" y="0"/>
                </a:lnTo>
                <a:lnTo>
                  <a:pt x="2780220" y="1928184"/>
                </a:lnTo>
                <a:lnTo>
                  <a:pt x="0" y="1928184"/>
                </a:lnTo>
                <a:lnTo>
                  <a:pt x="0" y="0"/>
                </a:lnTo>
                <a:close/>
              </a:path>
            </a:pathLst>
          </a:custGeom>
          <a:blipFill>
            <a:blip r:embed="rId23"/>
            <a:stretch>
              <a:fillRect/>
            </a:stretch>
          </a:blipFill>
        </p:spPr>
        <p:txBody>
          <a:bodyPr/>
          <a:lstStyle/>
          <a:p>
            <a:endParaRPr lang="en-GB"/>
          </a:p>
        </p:txBody>
      </p:sp>
      <p:sp>
        <p:nvSpPr>
          <p:cNvPr id="18" name="Freeform 18"/>
          <p:cNvSpPr/>
          <p:nvPr/>
        </p:nvSpPr>
        <p:spPr>
          <a:xfrm>
            <a:off x="14618739" y="8776934"/>
            <a:ext cx="1247940" cy="1091947"/>
          </a:xfrm>
          <a:custGeom>
            <a:avLst/>
            <a:gdLst/>
            <a:ahLst/>
            <a:cxnLst/>
            <a:rect l="l" t="t" r="r" b="b"/>
            <a:pathLst>
              <a:path w="1247940" h="1091947">
                <a:moveTo>
                  <a:pt x="0" y="0"/>
                </a:moveTo>
                <a:lnTo>
                  <a:pt x="1247939" y="0"/>
                </a:lnTo>
                <a:lnTo>
                  <a:pt x="1247939" y="1091947"/>
                </a:lnTo>
                <a:lnTo>
                  <a:pt x="0" y="1091947"/>
                </a:lnTo>
                <a:lnTo>
                  <a:pt x="0" y="0"/>
                </a:lnTo>
                <a:close/>
              </a:path>
            </a:pathLst>
          </a:custGeom>
          <a:blipFill>
            <a:blip r:embed="rId24"/>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1562</Words>
  <Application>Microsoft Office PowerPoint</Application>
  <PresentationFormat>Custom</PresentationFormat>
  <Paragraphs>278</Paragraphs>
  <Slides>42</Slides>
  <Notes>39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Lato</vt:lpstr>
      <vt:lpstr>Calibri</vt:lpstr>
      <vt:lpstr>Lato Bold</vt:lpstr>
      <vt:lpstr>Lato Italics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Recycling</dc:title>
  <cp:lastModifiedBy>Jessie Sullivan</cp:lastModifiedBy>
  <cp:revision>2</cp:revision>
  <dcterms:created xsi:type="dcterms:W3CDTF">2006-08-16T00:00:00Z</dcterms:created>
  <dcterms:modified xsi:type="dcterms:W3CDTF">2025-11-28T11:53:42Z</dcterms:modified>
  <dc:identifier>DAG4ZP6ZLv0</dc:identifier>
</cp:coreProperties>
</file>