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ato Bold" charset="1" panose="020F0502020204030203"/>
      <p:regular r:id="rId17"/>
    </p:embeddedFont>
    <p:embeddedFont>
      <p:font typeface="Lato" charset="1" panose="020F0502020204030203"/>
      <p:regular r:id="rId18"/>
    </p:embeddedFont>
    <p:embeddedFont>
      <p:font typeface="Lazydog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Masters/notesMaster1.xml" Type="http://schemas.openxmlformats.org/officeDocument/2006/relationships/notesMaster"/><Relationship Id="rId2" Target="presProps.xml" Type="http://schemas.openxmlformats.org/officeDocument/2006/relationships/presProps"/><Relationship Id="rId20" Target="theme/theme2.xml" Type="http://schemas.openxmlformats.org/officeDocument/2006/relationships/theme"/><Relationship Id="rId21" Target="notesSlides/notesSlide1.xml" Type="http://schemas.openxmlformats.org/officeDocument/2006/relationships/notesSlide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fonts/font25.fntdata" Type="http://schemas.openxmlformats.org/officeDocument/2006/relationships/font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 pairs, students take turns to convince each other of the why the statement is correct. Allow for 2 minutes.</a:t>
            </a:r>
          </a:p>
          <a:p>
            <a:r>
              <a:rPr lang="en-US"/>
              <a:t/>
            </a:r>
          </a:p>
          <a:p>
            <a:r>
              <a:rPr lang="en-US"/>
              <a:t>Answers may include: food can be stored correctly; creating a shopping list; and creating zero-waste recipes. </a:t>
            </a:r>
          </a:p>
          <a:p>
            <a:r>
              <a:rPr lang="en-US"/>
              <a:t/>
            </a:r>
          </a:p>
          <a:p>
            <a:r>
              <a:rPr lang="en-US"/>
              <a:t>Ask student to share ideas as a class.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Begin to discuss that agriculture relies on the reproduction of plants on a large scale. In the UK, 3.3 million tonnes of food are wasted before it even leaves the farm (WWF, 2022). This could be from changes in climate such as a very cold winter or problems with storing or moving the crops. Ask students to explain how plants reproduce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Sexual reproduction requires a male and female part of the flower.</a:t>
            </a:r>
          </a:p>
          <a:p>
            <a:r>
              <a:rPr lang="en-US"/>
              <a:t/>
            </a:r>
          </a:p>
          <a:p>
            <a:r>
              <a:rPr lang="en-US"/>
              <a:t>The male part is the stamen which holds the pollen. The female part is the stigma and ovule. </a:t>
            </a:r>
          </a:p>
          <a:p>
            <a:r>
              <a:rPr lang="en-US"/>
              <a:t/>
            </a:r>
          </a:p>
          <a:p>
            <a:r>
              <a:rPr lang="en-US"/>
              <a:t>Either in pairs or as a class, label the female and male parts of a flower.</a:t>
            </a:r>
          </a:p>
          <a:p>
            <a:r>
              <a:rPr lang="en-US"/>
              <a:t/>
            </a:r>
          </a:p>
          <a:p>
            <a:r>
              <a:rPr lang="en-US"/>
              <a:t>Cross-pollination occurs when pollen from one flower is transferred to another. Self-pollination occurs when the pollen from the stamen is transferred to the stamen on the same flower.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Asexual reproduction does not require a male and female part of a plant. Therefore, it does not require fertilisation to happen. </a:t>
            </a:r>
          </a:p>
          <a:p>
            <a:r>
              <a:rPr lang="en-US"/>
              <a:t/>
            </a:r>
          </a:p>
          <a:p>
            <a:r>
              <a:rPr lang="en-US"/>
              <a:t>Ask students if they have ever noticed what happens to potatoes after a while? Potatoes will grow tubers if left in a dark place. Other examples on the slide, include strawberry runners and daffodil bulbs.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It is important that you do not inform students what happens in propagation as the students will generate a hypothesis on the next slide.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students to create a hypothesis about what may happen if a basil cutting is placed in water. </a:t>
            </a:r>
          </a:p>
          <a:p>
            <a:r>
              <a:rPr lang="en-US"/>
              <a:t/>
            </a:r>
          </a:p>
          <a:p>
            <a:r>
              <a:rPr lang="en-US"/>
              <a:t>Extension question: </a:t>
            </a:r>
          </a:p>
          <a:p>
            <a:r>
              <a:rPr lang="en-US"/>
              <a:t/>
            </a:r>
          </a:p>
          <a:p>
            <a:r>
              <a:rPr lang="en-US"/>
              <a:t>What the cutting will look like in 2 days, 5 days, 10 days?</a:t>
            </a:r>
          </a:p>
          <a:p>
            <a:r>
              <a:rPr lang="en-US"/>
              <a:t/>
            </a:r>
          </a:p>
          <a:p>
            <a:r>
              <a:rPr lang="en-US"/>
              <a:t>Either note down in the investigation planner or create a mind map on the board. </a:t>
            </a:r>
          </a:p>
          <a:p>
            <a:r>
              <a:rPr lang="en-US"/>
              <a:t/>
            </a:r>
          </a:p>
          <a:p>
            <a:r>
              <a:rPr lang="en-US"/>
              <a:t>Optional: Use the resource 'Investigation Template' to structure your write-up.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Model propagating a basil plant and allow time for students to complete their own propagation. Ensure plants are labelled.  Student need to record their observation on day 1 and then at regular intervals.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Exit ticket: Ask students to explain how humans can encourage asexual reproduction of plants.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2.png" Type="http://schemas.openxmlformats.org/officeDocument/2006/relationships/image"/><Relationship Id="rId14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6.jpe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1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63990" y="8042975"/>
            <a:ext cx="3124010" cy="2166616"/>
          </a:xfrm>
          <a:custGeom>
            <a:avLst/>
            <a:gdLst/>
            <a:ahLst/>
            <a:cxnLst/>
            <a:rect r="r" b="b" t="t" l="l"/>
            <a:pathLst>
              <a:path h="2166616" w="3124010">
                <a:moveTo>
                  <a:pt x="0" y="0"/>
                </a:moveTo>
                <a:lnTo>
                  <a:pt x="3124010" y="0"/>
                </a:lnTo>
                <a:lnTo>
                  <a:pt x="3124010" y="2166616"/>
                </a:lnTo>
                <a:lnTo>
                  <a:pt x="0" y="2166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823138"/>
            <a:ext cx="15827604" cy="111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59"/>
              </a:lnSpc>
            </a:pPr>
            <a:r>
              <a:rPr lang="en-US" sz="6613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can we grow plants from our scraps?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2457" y="4172013"/>
            <a:ext cx="2505921" cy="497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8"/>
              </a:lnSpc>
            </a:pPr>
            <a:r>
              <a:rPr lang="en-US" sz="29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KS2 Lesson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883812" y="-153040"/>
            <a:ext cx="5404188" cy="4728665"/>
          </a:xfrm>
          <a:custGeom>
            <a:avLst/>
            <a:gdLst/>
            <a:ahLst/>
            <a:cxnLst/>
            <a:rect r="r" b="b" t="t" l="l"/>
            <a:pathLst>
              <a:path h="4728665" w="5404188">
                <a:moveTo>
                  <a:pt x="0" y="0"/>
                </a:moveTo>
                <a:lnTo>
                  <a:pt x="5404188" y="0"/>
                </a:lnTo>
                <a:lnTo>
                  <a:pt x="5404188" y="4728665"/>
                </a:lnTo>
                <a:lnTo>
                  <a:pt x="0" y="4728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5154" y="1127357"/>
            <a:ext cx="10284441" cy="740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Method: </a:t>
            </a:r>
          </a:p>
          <a:p>
            <a:pPr algn="ctr">
              <a:lnSpc>
                <a:spcPts val="5879"/>
              </a:lnSpc>
            </a:pP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a cutting from the top of the plant</a:t>
            </a:r>
            <a:r>
              <a:rPr lang="en-US" b="true" sz="4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. </a:t>
            </a: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Remove leaves at the bottom of the stem.</a:t>
            </a: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Fill the jar with clean water.</a:t>
            </a: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Place the cutting in the water.</a:t>
            </a: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Place in a sunny place.</a:t>
            </a:r>
          </a:p>
          <a:p>
            <a:pPr algn="l" marL="906723" indent="-453362" lvl="1">
              <a:lnSpc>
                <a:spcPts val="5879"/>
              </a:lnSpc>
              <a:buAutoNum type="arabicPeriod" startAt="1"/>
            </a:pPr>
            <a:r>
              <a:rPr lang="en-US" sz="4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Observe a record changes daily. Ensure water is changed on a regular basis.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33985" y="2313982"/>
            <a:ext cx="2567787" cy="5659036"/>
          </a:xfrm>
          <a:custGeom>
            <a:avLst/>
            <a:gdLst/>
            <a:ahLst/>
            <a:cxnLst/>
            <a:rect r="r" b="b" t="t" l="l"/>
            <a:pathLst>
              <a:path h="5659036" w="2567787">
                <a:moveTo>
                  <a:pt x="0" y="0"/>
                </a:moveTo>
                <a:lnTo>
                  <a:pt x="2567788" y="0"/>
                </a:lnTo>
                <a:lnTo>
                  <a:pt x="2567788" y="5659036"/>
                </a:lnTo>
                <a:lnTo>
                  <a:pt x="0" y="56590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1181" y="3682360"/>
            <a:ext cx="2275732" cy="2008333"/>
          </a:xfrm>
          <a:custGeom>
            <a:avLst/>
            <a:gdLst/>
            <a:ahLst/>
            <a:cxnLst/>
            <a:rect r="r" b="b" t="t" l="l"/>
            <a:pathLst>
              <a:path h="2008333" w="2275732">
                <a:moveTo>
                  <a:pt x="0" y="0"/>
                </a:moveTo>
                <a:lnTo>
                  <a:pt x="2275732" y="0"/>
                </a:lnTo>
                <a:lnTo>
                  <a:pt x="2275732" y="2008333"/>
                </a:lnTo>
                <a:lnTo>
                  <a:pt x="0" y="2008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91922" y="4153501"/>
            <a:ext cx="11437813" cy="1094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9"/>
              </a:lnSpc>
            </a:pPr>
            <a:r>
              <a:rPr lang="en-US" sz="642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do you propagate a plant?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41181" y="4196369"/>
            <a:ext cx="12837320" cy="3024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how different plants reproduce. 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how to propagate a basil plant. </a:t>
            </a:r>
          </a:p>
          <a:p>
            <a:pPr algn="just" marL="928353" indent="-464177" lvl="1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explain how growing our own food can help reduce food waste.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41181" y="2442490"/>
            <a:ext cx="14708939" cy="797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true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investigate how to propagate a basil plant.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2683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6307" y="837153"/>
            <a:ext cx="1827824" cy="1886786"/>
          </a:xfrm>
          <a:custGeom>
            <a:avLst/>
            <a:gdLst/>
            <a:ahLst/>
            <a:cxnLst/>
            <a:rect r="r" b="b" t="t" l="l"/>
            <a:pathLst>
              <a:path h="1886786" w="1827824">
                <a:moveTo>
                  <a:pt x="0" y="0"/>
                </a:moveTo>
                <a:lnTo>
                  <a:pt x="1827824" y="0"/>
                </a:lnTo>
                <a:lnTo>
                  <a:pt x="1827824" y="1886786"/>
                </a:lnTo>
                <a:lnTo>
                  <a:pt x="0" y="1886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87054" y="1430819"/>
            <a:ext cx="4118871" cy="83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80"/>
              </a:lnSpc>
            </a:pPr>
            <a:r>
              <a:rPr lang="en-US" sz="4914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Convince 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72473" y="4991100"/>
            <a:ext cx="13521633" cy="138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97"/>
              </a:lnSpc>
            </a:pPr>
            <a:r>
              <a:rPr lang="en-US" sz="8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All food waste is avoidable.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358815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5"/>
                </a:lnTo>
                <a:lnTo>
                  <a:pt x="0" y="1928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22877" y="5992546"/>
            <a:ext cx="1373750" cy="1351427"/>
          </a:xfrm>
          <a:custGeom>
            <a:avLst/>
            <a:gdLst/>
            <a:ahLst/>
            <a:cxnLst/>
            <a:rect r="r" b="b" t="t" l="l"/>
            <a:pathLst>
              <a:path h="1351427" w="1373750">
                <a:moveTo>
                  <a:pt x="0" y="0"/>
                </a:moveTo>
                <a:lnTo>
                  <a:pt x="1373750" y="0"/>
                </a:lnTo>
                <a:lnTo>
                  <a:pt x="1373750" y="1351427"/>
                </a:lnTo>
                <a:lnTo>
                  <a:pt x="0" y="1351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06931" y="5805789"/>
            <a:ext cx="874832" cy="1928004"/>
          </a:xfrm>
          <a:custGeom>
            <a:avLst/>
            <a:gdLst/>
            <a:ahLst/>
            <a:cxnLst/>
            <a:rect r="r" b="b" t="t" l="l"/>
            <a:pathLst>
              <a:path h="1928004" w="874832">
                <a:moveTo>
                  <a:pt x="0" y="0"/>
                </a:moveTo>
                <a:lnTo>
                  <a:pt x="874832" y="0"/>
                </a:lnTo>
                <a:lnTo>
                  <a:pt x="874832" y="1928004"/>
                </a:lnTo>
                <a:lnTo>
                  <a:pt x="0" y="1928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25067" y="5992546"/>
            <a:ext cx="1670937" cy="1455804"/>
          </a:xfrm>
          <a:custGeom>
            <a:avLst/>
            <a:gdLst/>
            <a:ahLst/>
            <a:cxnLst/>
            <a:rect r="r" b="b" t="t" l="l"/>
            <a:pathLst>
              <a:path h="1455804" w="1670937">
                <a:moveTo>
                  <a:pt x="0" y="0"/>
                </a:moveTo>
                <a:lnTo>
                  <a:pt x="1670937" y="0"/>
                </a:lnTo>
                <a:lnTo>
                  <a:pt x="1670937" y="1455805"/>
                </a:lnTo>
                <a:lnTo>
                  <a:pt x="0" y="1455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01322" y="2180901"/>
            <a:ext cx="1459155" cy="1981874"/>
          </a:xfrm>
          <a:custGeom>
            <a:avLst/>
            <a:gdLst/>
            <a:ahLst/>
            <a:cxnLst/>
            <a:rect r="r" b="b" t="t" l="l"/>
            <a:pathLst>
              <a:path h="1981874" w="1459155">
                <a:moveTo>
                  <a:pt x="0" y="0"/>
                </a:moveTo>
                <a:lnTo>
                  <a:pt x="1459155" y="0"/>
                </a:lnTo>
                <a:lnTo>
                  <a:pt x="1459155" y="1981874"/>
                </a:lnTo>
                <a:lnTo>
                  <a:pt x="0" y="1981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87421" y="1873196"/>
            <a:ext cx="2513853" cy="2158772"/>
          </a:xfrm>
          <a:custGeom>
            <a:avLst/>
            <a:gdLst/>
            <a:ahLst/>
            <a:cxnLst/>
            <a:rect r="r" b="b" t="t" l="l"/>
            <a:pathLst>
              <a:path h="2158772" w="2513853">
                <a:moveTo>
                  <a:pt x="0" y="0"/>
                </a:moveTo>
                <a:lnTo>
                  <a:pt x="2513853" y="0"/>
                </a:lnTo>
                <a:lnTo>
                  <a:pt x="2513853" y="2158772"/>
                </a:lnTo>
                <a:lnTo>
                  <a:pt x="0" y="21587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28726" y="2180901"/>
            <a:ext cx="3078079" cy="2650996"/>
          </a:xfrm>
          <a:custGeom>
            <a:avLst/>
            <a:gdLst/>
            <a:ahLst/>
            <a:cxnLst/>
            <a:rect r="r" b="b" t="t" l="l"/>
            <a:pathLst>
              <a:path h="2650996" w="3078079">
                <a:moveTo>
                  <a:pt x="0" y="0"/>
                </a:moveTo>
                <a:lnTo>
                  <a:pt x="3078079" y="0"/>
                </a:lnTo>
                <a:lnTo>
                  <a:pt x="3078079" y="2650995"/>
                </a:lnTo>
                <a:lnTo>
                  <a:pt x="0" y="26509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11471" y="60631"/>
            <a:ext cx="16747829" cy="99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true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22545" y="4755696"/>
            <a:ext cx="1275981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scraps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53804" y="7985321"/>
            <a:ext cx="1613462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observe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884016" y="4392042"/>
            <a:ext cx="2293766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fertilisation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57120" y="4568939"/>
            <a:ext cx="2574454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pollenisation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90472" y="7880944"/>
            <a:ext cx="2441102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propagation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01322" y="7880944"/>
            <a:ext cx="1416861" cy="62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7"/>
              </a:lnSpc>
              <a:spcBef>
                <a:spcPct val="0"/>
              </a:spcBef>
            </a:pPr>
            <a:r>
              <a:rPr lang="en-US" sz="3634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cutting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31375" y="2805848"/>
            <a:ext cx="8311653" cy="4675305"/>
          </a:xfrm>
          <a:custGeom>
            <a:avLst/>
            <a:gdLst/>
            <a:ahLst/>
            <a:cxnLst/>
            <a:rect r="r" b="b" t="t" l="l"/>
            <a:pathLst>
              <a:path h="4675305" w="8311653">
                <a:moveTo>
                  <a:pt x="0" y="0"/>
                </a:moveTo>
                <a:lnTo>
                  <a:pt x="8311653" y="0"/>
                </a:lnTo>
                <a:lnTo>
                  <a:pt x="8311653" y="4675304"/>
                </a:lnTo>
                <a:lnTo>
                  <a:pt x="0" y="4675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9271" y="6081260"/>
            <a:ext cx="1174525" cy="1174525"/>
          </a:xfrm>
          <a:custGeom>
            <a:avLst/>
            <a:gdLst/>
            <a:ahLst/>
            <a:cxnLst/>
            <a:rect r="r" b="b" t="t" l="l"/>
            <a:pathLst>
              <a:path h="1174525" w="1174525">
                <a:moveTo>
                  <a:pt x="0" y="0"/>
                </a:moveTo>
                <a:lnTo>
                  <a:pt x="1174525" y="0"/>
                </a:lnTo>
                <a:lnTo>
                  <a:pt x="1174525" y="1174525"/>
                </a:lnTo>
                <a:lnTo>
                  <a:pt x="0" y="1174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3796" y="2875283"/>
            <a:ext cx="8336130" cy="4258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93"/>
              </a:lnSpc>
            </a:pPr>
            <a:r>
              <a:rPr lang="en-US" sz="485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Agriculture relies on reproducing plants on a large scale. </a:t>
            </a:r>
          </a:p>
          <a:p>
            <a:pPr algn="l">
              <a:lnSpc>
                <a:spcPts val="6793"/>
              </a:lnSpc>
            </a:pPr>
          </a:p>
          <a:p>
            <a:pPr algn="l">
              <a:lnSpc>
                <a:spcPts val="6793"/>
              </a:lnSpc>
            </a:pPr>
            <a:r>
              <a:rPr lang="en-US" sz="4852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do plants reproduce?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96378" y="2777285"/>
            <a:ext cx="6913329" cy="5936821"/>
          </a:xfrm>
          <a:custGeom>
            <a:avLst/>
            <a:gdLst/>
            <a:ahLst/>
            <a:cxnLst/>
            <a:rect r="r" b="b" t="t" l="l"/>
            <a:pathLst>
              <a:path h="5936821" w="6913329">
                <a:moveTo>
                  <a:pt x="0" y="0"/>
                </a:moveTo>
                <a:lnTo>
                  <a:pt x="6913328" y="0"/>
                </a:lnTo>
                <a:lnTo>
                  <a:pt x="6913328" y="5936821"/>
                </a:lnTo>
                <a:lnTo>
                  <a:pt x="0" y="5936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99308" y="3707901"/>
            <a:ext cx="3512636" cy="4770982"/>
          </a:xfrm>
          <a:custGeom>
            <a:avLst/>
            <a:gdLst/>
            <a:ahLst/>
            <a:cxnLst/>
            <a:rect r="r" b="b" t="t" l="l"/>
            <a:pathLst>
              <a:path h="4770982" w="3512636">
                <a:moveTo>
                  <a:pt x="0" y="0"/>
                </a:moveTo>
                <a:lnTo>
                  <a:pt x="3512635" y="0"/>
                </a:lnTo>
                <a:lnTo>
                  <a:pt x="3512635" y="4770983"/>
                </a:lnTo>
                <a:lnTo>
                  <a:pt x="0" y="4770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08144" y="628189"/>
            <a:ext cx="10871711" cy="1086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86"/>
              </a:lnSpc>
            </a:pPr>
            <a:r>
              <a:rPr lang="en-US" sz="6347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Sexual reproduction of plants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03844" y="1028700"/>
            <a:ext cx="6356401" cy="7811245"/>
          </a:xfrm>
          <a:custGeom>
            <a:avLst/>
            <a:gdLst/>
            <a:ahLst/>
            <a:cxnLst/>
            <a:rect r="r" b="b" t="t" l="l"/>
            <a:pathLst>
              <a:path h="7811245" w="6356401">
                <a:moveTo>
                  <a:pt x="0" y="0"/>
                </a:moveTo>
                <a:lnTo>
                  <a:pt x="6356400" y="0"/>
                </a:lnTo>
                <a:lnTo>
                  <a:pt x="6356400" y="7811245"/>
                </a:lnTo>
                <a:lnTo>
                  <a:pt x="0" y="7811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50773" y="6142749"/>
            <a:ext cx="3306134" cy="2287643"/>
          </a:xfrm>
          <a:custGeom>
            <a:avLst/>
            <a:gdLst/>
            <a:ahLst/>
            <a:cxnLst/>
            <a:rect r="r" b="b" t="t" l="l"/>
            <a:pathLst>
              <a:path h="2287643" w="3306134">
                <a:moveTo>
                  <a:pt x="0" y="0"/>
                </a:moveTo>
                <a:lnTo>
                  <a:pt x="3306134" y="0"/>
                </a:lnTo>
                <a:lnTo>
                  <a:pt x="3306134" y="2287643"/>
                </a:lnTo>
                <a:lnTo>
                  <a:pt x="0" y="22876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4521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12537" y="3989162"/>
            <a:ext cx="2576707" cy="1392323"/>
          </a:xfrm>
          <a:custGeom>
            <a:avLst/>
            <a:gdLst/>
            <a:ahLst/>
            <a:cxnLst/>
            <a:rect r="r" b="b" t="t" l="l"/>
            <a:pathLst>
              <a:path h="1392323" w="2576707">
                <a:moveTo>
                  <a:pt x="0" y="0"/>
                </a:moveTo>
                <a:lnTo>
                  <a:pt x="2576707" y="0"/>
                </a:lnTo>
                <a:lnTo>
                  <a:pt x="2576707" y="1392322"/>
                </a:lnTo>
                <a:lnTo>
                  <a:pt x="0" y="13923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2306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25636" y="2094132"/>
            <a:ext cx="2556408" cy="1646030"/>
          </a:xfrm>
          <a:custGeom>
            <a:avLst/>
            <a:gdLst/>
            <a:ahLst/>
            <a:cxnLst/>
            <a:rect r="r" b="b" t="t" l="l"/>
            <a:pathLst>
              <a:path h="1646030" w="2556408">
                <a:moveTo>
                  <a:pt x="0" y="0"/>
                </a:moveTo>
                <a:lnTo>
                  <a:pt x="2556408" y="0"/>
                </a:lnTo>
                <a:lnTo>
                  <a:pt x="2556408" y="1646030"/>
                </a:lnTo>
                <a:lnTo>
                  <a:pt x="0" y="16460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84" t="0" r="-2384" b="-779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0112" y="2128156"/>
            <a:ext cx="9541078" cy="5916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55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Some plants produce </a:t>
            </a:r>
            <a:r>
              <a:rPr lang="en-US" sz="558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asexually</a:t>
            </a:r>
            <a:r>
              <a:rPr lang="en-US" sz="55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This means they do not need fertilisation to occur. </a:t>
            </a:r>
          </a:p>
          <a:p>
            <a:pPr algn="l">
              <a:lnSpc>
                <a:spcPts val="7812"/>
              </a:lnSpc>
            </a:pPr>
          </a:p>
          <a:p>
            <a:pPr algn="l">
              <a:lnSpc>
                <a:spcPts val="7812"/>
              </a:lnSpc>
            </a:pPr>
            <a:r>
              <a:rPr lang="en-US" sz="558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They reproduce through creating clones of themselves.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031324" y="6684850"/>
            <a:ext cx="1748329" cy="51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304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bulbs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17371" y="4637787"/>
            <a:ext cx="1980817" cy="409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runners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11229" y="2507561"/>
            <a:ext cx="1040070" cy="409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3"/>
              </a:lnSpc>
            </a:pPr>
            <a:r>
              <a:rPr lang="en-US" sz="240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tubers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341161" y="1630943"/>
            <a:ext cx="4896167" cy="3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Three ways plants reproduce asexually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000" y="2447077"/>
            <a:ext cx="8094329" cy="5392847"/>
          </a:xfrm>
          <a:custGeom>
            <a:avLst/>
            <a:gdLst/>
            <a:ahLst/>
            <a:cxnLst/>
            <a:rect r="r" b="b" t="t" l="l"/>
            <a:pathLst>
              <a:path h="5392847" w="8094329">
                <a:moveTo>
                  <a:pt x="0" y="0"/>
                </a:moveTo>
                <a:lnTo>
                  <a:pt x="8094329" y="0"/>
                </a:lnTo>
                <a:lnTo>
                  <a:pt x="8094329" y="5392846"/>
                </a:lnTo>
                <a:lnTo>
                  <a:pt x="0" y="53928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96061" y="2184336"/>
            <a:ext cx="8739376" cy="5831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1"/>
              </a:lnSpc>
            </a:pPr>
            <a:r>
              <a:rPr lang="en-US" sz="47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Humans can encourage the asexual reproduction of plants through a process called </a:t>
            </a:r>
            <a:r>
              <a:rPr lang="en-US" sz="4765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propagation.</a:t>
            </a:r>
          </a:p>
          <a:p>
            <a:pPr algn="l">
              <a:lnSpc>
                <a:spcPts val="6671"/>
              </a:lnSpc>
            </a:pPr>
          </a:p>
          <a:p>
            <a:pPr algn="l">
              <a:lnSpc>
                <a:spcPts val="6671"/>
              </a:lnSpc>
            </a:pPr>
            <a:r>
              <a:rPr lang="en-US" sz="47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is where we take </a:t>
            </a:r>
            <a:r>
              <a:rPr lang="en-US" sz="4765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cutting</a:t>
            </a:r>
            <a:r>
              <a:rPr lang="en-US" sz="4765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from a plant to grow new ones.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07780" y="8294208"/>
            <a:ext cx="2780220" cy="1928185"/>
          </a:xfrm>
          <a:custGeom>
            <a:avLst/>
            <a:gdLst/>
            <a:ahLst/>
            <a:cxnLst/>
            <a:rect r="r" b="b" t="t" l="l"/>
            <a:pathLst>
              <a:path h="1928185" w="2780220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1230" y="3895825"/>
            <a:ext cx="2192788" cy="2495349"/>
          </a:xfrm>
          <a:custGeom>
            <a:avLst/>
            <a:gdLst/>
            <a:ahLst/>
            <a:cxnLst/>
            <a:rect r="r" b="b" t="t" l="l"/>
            <a:pathLst>
              <a:path h="2495349" w="2192788">
                <a:moveTo>
                  <a:pt x="0" y="0"/>
                </a:moveTo>
                <a:lnTo>
                  <a:pt x="2192788" y="0"/>
                </a:lnTo>
                <a:lnTo>
                  <a:pt x="2192788" y="2495350"/>
                </a:lnTo>
                <a:lnTo>
                  <a:pt x="0" y="249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98318" y="2907259"/>
            <a:ext cx="7678651" cy="434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5"/>
              </a:lnSpc>
            </a:pPr>
            <a:r>
              <a:rPr lang="en-US" sz="616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will happen to a basil cutting if it is placed and left in water?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7167760">
            <a:off x="11511851" y="3034319"/>
            <a:ext cx="5065361" cy="3685050"/>
          </a:xfrm>
          <a:custGeom>
            <a:avLst/>
            <a:gdLst/>
            <a:ahLst/>
            <a:cxnLst/>
            <a:rect r="r" b="b" t="t" l="l"/>
            <a:pathLst>
              <a:path h="3685050" w="5065361">
                <a:moveTo>
                  <a:pt x="0" y="0"/>
                </a:moveTo>
                <a:lnTo>
                  <a:pt x="5065361" y="0"/>
                </a:lnTo>
                <a:lnTo>
                  <a:pt x="5065361" y="3685050"/>
                </a:lnTo>
                <a:lnTo>
                  <a:pt x="0" y="3685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20828" y="8894443"/>
            <a:ext cx="979349" cy="856930"/>
          </a:xfrm>
          <a:custGeom>
            <a:avLst/>
            <a:gdLst/>
            <a:ahLst/>
            <a:cxnLst/>
            <a:rect r="r" b="b" t="t" l="l"/>
            <a:pathLst>
              <a:path h="856930" w="979349">
                <a:moveTo>
                  <a:pt x="0" y="0"/>
                </a:moveTo>
                <a:lnTo>
                  <a:pt x="979348" y="0"/>
                </a:lnTo>
                <a:lnTo>
                  <a:pt x="979348" y="856930"/>
                </a:lnTo>
                <a:lnTo>
                  <a:pt x="0" y="8569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DAGbCF_J75I</dc:identifier>
  <dcterms:modified xsi:type="dcterms:W3CDTF">2011-08-01T06:04:30Z</dcterms:modified>
  <cp:revision>1</cp:revision>
  <dc:title>KS2 How can we grow plants from our scraps?</dc:title>
</cp:coreProperties>
</file>