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7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Lato Bold" charset="1" panose="020F0502020204030203"/>
      <p:regular r:id="rId15"/>
    </p:embeddedFont>
    <p:embeddedFont>
      <p:font typeface="Lato" charset="1" panose="020F0502020204030203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notesMasters/notesMaster1.xml" Type="http://schemas.openxmlformats.org/officeDocument/2006/relationships/notesMaster"/><Relationship Id="rId18" Target="theme/theme2.xml" Type="http://schemas.openxmlformats.org/officeDocument/2006/relationships/theme"/><Relationship Id="rId19" Target="notesSlides/notesSlide1.xml" Type="http://schemas.openxmlformats.org/officeDocument/2006/relationships/notesSlide"/><Relationship Id="rId2" Target="presProps.xml" Type="http://schemas.openxmlformats.org/officeDocument/2006/relationships/presProps"/><Relationship Id="rId20" Target="notesSlides/notesSlide2.xml" Type="http://schemas.openxmlformats.org/officeDocument/2006/relationships/notesSlide"/><Relationship Id="rId21" Target="notesSlides/notesSlide3.xml" Type="http://schemas.openxmlformats.org/officeDocument/2006/relationships/notesSlide"/><Relationship Id="rId22" Target="notesSlides/notesSlide4.xml" Type="http://schemas.openxmlformats.org/officeDocument/2006/relationships/notesSlide"/><Relationship Id="rId23" Target="notesSlides/notesSlide5.xml" Type="http://schemas.openxmlformats.org/officeDocument/2006/relationships/notesSlide"/><Relationship Id="rId24" Target="notesSlides/notesSlide6.xml" Type="http://schemas.openxmlformats.org/officeDocument/2006/relationships/notes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 tonne = 1000 kg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Ask students to tell their partner why food waste is harmful to the environment. Answers (on slide 5) could include: the loss of natural resources; carbon emissions due to production/transportation; methane released from livestock and from decomposition of food.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The United Nations set goals that they wanted all the world governments to work towards and achieve by 2030. They wanted to reduce our food waste by half! </a:t>
            </a:r>
          </a:p>
          <a:p>
            <a:r>
              <a:rPr lang="en-US"/>
              <a:t/>
            </a:r>
          </a:p>
          <a:p>
            <a:r>
              <a:rPr lang="en-US"/>
              <a:t>Allow time for students to discuss how food waste could be reduced. </a:t>
            </a:r>
          </a:p>
          <a:p>
            <a:r>
              <a:rPr lang="en-US"/>
              <a:t/>
            </a:r>
          </a:p>
          <a:p>
            <a:r>
              <a:rPr lang="en-US"/>
              <a:t>There may be a discussion why people waste food and often it is because they buy too much, they store it incorrectly, food going mouldy, confusion over use by/best before or imperfect fruit/veg.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Please note that NLWA are not responsible for the content of the external links. We encourage you to check the content of the links ahead of the lesson.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Please note that NLWA are not responsible for the content of the external links. We encourage you to check the content of the links ahead of the lesson.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Ask students to tell their partner one way they are going to try and reduce their own food waste.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.png" Type="http://schemas.openxmlformats.org/officeDocument/2006/relationships/image"/><Relationship Id="rId11" Target="../media/image9.png" Type="http://schemas.openxmlformats.org/officeDocument/2006/relationships/image"/><Relationship Id="rId12" Target="../media/image10.svg" Type="http://schemas.openxmlformats.org/officeDocument/2006/relationships/image"/><Relationship Id="rId13" Target="../media/image11.jpeg" Type="http://schemas.openxmlformats.org/officeDocument/2006/relationships/image"/><Relationship Id="rId14" Target="../media/image12.png" Type="http://schemas.openxmlformats.org/officeDocument/2006/relationships/image"/><Relationship Id="rId15" Target="../media/image13.svg" Type="http://schemas.openxmlformats.org/officeDocument/2006/relationships/image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11" Target="../media/image23.svg" Type="http://schemas.openxmlformats.org/officeDocument/2006/relationships/image"/><Relationship Id="rId12" Target="../media/image24.png" Type="http://schemas.openxmlformats.org/officeDocument/2006/relationships/image"/><Relationship Id="rId13" Target="../media/image25.svg" Type="http://schemas.openxmlformats.org/officeDocument/2006/relationships/image"/><Relationship Id="rId14" Target="../media/image26.png" Type="http://schemas.openxmlformats.org/officeDocument/2006/relationships/image"/><Relationship Id="rId15" Target="../media/image27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eatlikealondoner.com" TargetMode="External" Type="http://schemas.openxmlformats.org/officeDocument/2006/relationships/hyperlink"/><Relationship Id="rId11" Target="https://friendsoftheearth.uk/food-waste" TargetMode="External" Type="http://schemas.openxmlformats.org/officeDocument/2006/relationships/hyperlink"/><Relationship Id="rId12" Target="https://www.bbc.co.uk/bitesize/articles/zxhkbqt#z6sq7yc" TargetMode="External" Type="http://schemas.openxmlformats.org/officeDocument/2006/relationships/hyperlink"/><Relationship Id="rId2" Target="../notesSlides/notesSlide4.xml" Type="http://schemas.openxmlformats.org/officeDocument/2006/relationships/notesSlide"/><Relationship Id="rId3" Target="../media/image1.pn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2.png" Type="http://schemas.openxmlformats.org/officeDocument/2006/relationships/image"/><Relationship Id="rId7" Target="../media/image30.png" Type="http://schemas.openxmlformats.org/officeDocument/2006/relationships/image"/><Relationship Id="rId8" Target="../media/image31.svg" Type="http://schemas.openxmlformats.org/officeDocument/2006/relationships/image"/><Relationship Id="rId9" Target="https://www.nlwa.gov.uk/reducereuserecycle/reduceandreuse/food-waste" TargetMode="External" Type="http://schemas.openxmlformats.org/officeDocument/2006/relationships/hyperlink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eatlikealondoner.com" TargetMode="External" Type="http://schemas.openxmlformats.org/officeDocument/2006/relationships/hyperlink"/><Relationship Id="rId11" Target="https://friendsoftheearth.uk/food-waste" TargetMode="External" Type="http://schemas.openxmlformats.org/officeDocument/2006/relationships/hyperlink"/><Relationship Id="rId12" Target="https://www.bbc.co.uk/bitesize/articles/zxhkbqt#z6sq7yc" TargetMode="External" Type="http://schemas.openxmlformats.org/officeDocument/2006/relationships/hyperlink"/><Relationship Id="rId2" Target="../notesSlides/notesSlide5.xml" Type="http://schemas.openxmlformats.org/officeDocument/2006/relationships/notesSlide"/><Relationship Id="rId3" Target="../media/image1.pn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2.png" Type="http://schemas.openxmlformats.org/officeDocument/2006/relationships/image"/><Relationship Id="rId7" Target="../media/image30.png" Type="http://schemas.openxmlformats.org/officeDocument/2006/relationships/image"/><Relationship Id="rId8" Target="../media/image31.svg" Type="http://schemas.openxmlformats.org/officeDocument/2006/relationships/image"/><Relationship Id="rId9" Target="https://www.nlwa.gov.uk/reducereuserecycle/reduceandreuse/food-waste" TargetMode="External" Type="http://schemas.openxmlformats.org/officeDocument/2006/relationships/hyperlink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.pn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32.png" Type="http://schemas.openxmlformats.org/officeDocument/2006/relationships/image"/><Relationship Id="rId7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295718" y="8420313"/>
            <a:ext cx="3496099" cy="2424673"/>
          </a:xfrm>
          <a:custGeom>
            <a:avLst/>
            <a:gdLst/>
            <a:ahLst/>
            <a:cxnLst/>
            <a:rect r="r" b="b" t="t" l="l"/>
            <a:pathLst>
              <a:path h="2424673" w="3496099">
                <a:moveTo>
                  <a:pt x="0" y="0"/>
                </a:moveTo>
                <a:lnTo>
                  <a:pt x="3496099" y="0"/>
                </a:lnTo>
                <a:lnTo>
                  <a:pt x="3496099" y="2424673"/>
                </a:lnTo>
                <a:lnTo>
                  <a:pt x="0" y="24246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30198" y="4789768"/>
            <a:ext cx="15827604" cy="1127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59"/>
              </a:lnSpc>
            </a:pPr>
            <a:r>
              <a:rPr lang="en-US" sz="6613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How can we reduce our food waste?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4074735"/>
            <a:ext cx="2505921" cy="500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88"/>
              </a:lnSpc>
            </a:pPr>
            <a:r>
              <a:rPr lang="en-US" sz="292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KS2 Lesson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2883812" y="-153040"/>
            <a:ext cx="5404188" cy="4728665"/>
          </a:xfrm>
          <a:custGeom>
            <a:avLst/>
            <a:gdLst/>
            <a:ahLst/>
            <a:cxnLst/>
            <a:rect r="r" b="b" t="t" l="l"/>
            <a:pathLst>
              <a:path h="4728665" w="5404188">
                <a:moveTo>
                  <a:pt x="0" y="0"/>
                </a:moveTo>
                <a:lnTo>
                  <a:pt x="5404188" y="0"/>
                </a:lnTo>
                <a:lnTo>
                  <a:pt x="5404188" y="4728665"/>
                </a:lnTo>
                <a:lnTo>
                  <a:pt x="0" y="47286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358815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5"/>
                </a:lnTo>
                <a:lnTo>
                  <a:pt x="0" y="19281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47520" y="1643891"/>
            <a:ext cx="14708939" cy="797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52"/>
              </a:lnSpc>
            </a:pPr>
            <a:r>
              <a:rPr lang="en-US" sz="4608" b="true">
                <a:solidFill>
                  <a:srgbClr val="31401C"/>
                </a:solidFill>
                <a:latin typeface="Lato Bold"/>
                <a:ea typeface="Lato Bold"/>
                <a:cs typeface="Lato Bold"/>
                <a:sym typeface="Lato Bold"/>
              </a:rPr>
              <a:t>LO: To explain how food waste can be reduced.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47520" y="4324211"/>
            <a:ext cx="12837320" cy="30245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928353" indent="-464177" lvl="1">
              <a:lnSpc>
                <a:spcPts val="6019"/>
              </a:lnSpc>
              <a:buFont typeface="Arial"/>
              <a:buChar char="•"/>
            </a:pPr>
            <a:r>
              <a:rPr lang="en-US" sz="4299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I can explain what food waste is. </a:t>
            </a:r>
          </a:p>
          <a:p>
            <a:pPr algn="just" marL="928353" indent="-464177" lvl="1">
              <a:lnSpc>
                <a:spcPts val="6019"/>
              </a:lnSpc>
              <a:buFont typeface="Arial"/>
              <a:buChar char="•"/>
            </a:pPr>
            <a:r>
              <a:rPr lang="en-US" sz="4299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I can explain the impact food waste has on the environment. </a:t>
            </a:r>
          </a:p>
          <a:p>
            <a:pPr algn="just" marL="928353" indent="-464177" lvl="1">
              <a:lnSpc>
                <a:spcPts val="6019"/>
              </a:lnSpc>
              <a:buFont typeface="Arial"/>
              <a:buChar char="•"/>
            </a:pPr>
            <a:r>
              <a:rPr lang="en-US" sz="4299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I can explain how food waste can be reduced. 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358815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5"/>
                </a:lnTo>
                <a:lnTo>
                  <a:pt x="0" y="19281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004900" y="2233251"/>
            <a:ext cx="1921083" cy="1977949"/>
          </a:xfrm>
          <a:custGeom>
            <a:avLst/>
            <a:gdLst/>
            <a:ahLst/>
            <a:cxnLst/>
            <a:rect r="r" b="b" t="t" l="l"/>
            <a:pathLst>
              <a:path h="1977949" w="1921083">
                <a:moveTo>
                  <a:pt x="0" y="0"/>
                </a:moveTo>
                <a:lnTo>
                  <a:pt x="1921084" y="0"/>
                </a:lnTo>
                <a:lnTo>
                  <a:pt x="1921084" y="1977950"/>
                </a:lnTo>
                <a:lnTo>
                  <a:pt x="0" y="1977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227900" y="5437490"/>
            <a:ext cx="1874051" cy="1874051"/>
          </a:xfrm>
          <a:custGeom>
            <a:avLst/>
            <a:gdLst/>
            <a:ahLst/>
            <a:cxnLst/>
            <a:rect r="r" b="b" t="t" l="l"/>
            <a:pathLst>
              <a:path h="1874051" w="1874051">
                <a:moveTo>
                  <a:pt x="0" y="0"/>
                </a:moveTo>
                <a:lnTo>
                  <a:pt x="1874050" y="0"/>
                </a:lnTo>
                <a:lnTo>
                  <a:pt x="1874050" y="1874051"/>
                </a:lnTo>
                <a:lnTo>
                  <a:pt x="0" y="1874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082359" y="6758371"/>
            <a:ext cx="1606052" cy="1339046"/>
          </a:xfrm>
          <a:custGeom>
            <a:avLst/>
            <a:gdLst/>
            <a:ahLst/>
            <a:cxnLst/>
            <a:rect r="r" b="b" t="t" l="l"/>
            <a:pathLst>
              <a:path h="1339046" w="1606052">
                <a:moveTo>
                  <a:pt x="0" y="0"/>
                </a:moveTo>
                <a:lnTo>
                  <a:pt x="1606053" y="0"/>
                </a:lnTo>
                <a:lnTo>
                  <a:pt x="1606053" y="1339046"/>
                </a:lnTo>
                <a:lnTo>
                  <a:pt x="0" y="13390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585187" y="1889294"/>
            <a:ext cx="1922592" cy="2513193"/>
          </a:xfrm>
          <a:custGeom>
            <a:avLst/>
            <a:gdLst/>
            <a:ahLst/>
            <a:cxnLst/>
            <a:rect r="r" b="b" t="t" l="l"/>
            <a:pathLst>
              <a:path h="2513193" w="1922592">
                <a:moveTo>
                  <a:pt x="0" y="0"/>
                </a:moveTo>
                <a:lnTo>
                  <a:pt x="1922593" y="0"/>
                </a:lnTo>
                <a:lnTo>
                  <a:pt x="1922593" y="2513193"/>
                </a:lnTo>
                <a:lnTo>
                  <a:pt x="0" y="251319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131751" y="2237223"/>
            <a:ext cx="2552473" cy="1700585"/>
          </a:xfrm>
          <a:custGeom>
            <a:avLst/>
            <a:gdLst/>
            <a:ahLst/>
            <a:cxnLst/>
            <a:rect r="r" b="b" t="t" l="l"/>
            <a:pathLst>
              <a:path h="1700585" w="2552473">
                <a:moveTo>
                  <a:pt x="0" y="0"/>
                </a:moveTo>
                <a:lnTo>
                  <a:pt x="2552473" y="0"/>
                </a:lnTo>
                <a:lnTo>
                  <a:pt x="2552473" y="1700585"/>
                </a:lnTo>
                <a:lnTo>
                  <a:pt x="0" y="170058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191802" y="5812119"/>
            <a:ext cx="3371361" cy="1373830"/>
          </a:xfrm>
          <a:custGeom>
            <a:avLst/>
            <a:gdLst/>
            <a:ahLst/>
            <a:cxnLst/>
            <a:rect r="r" b="b" t="t" l="l"/>
            <a:pathLst>
              <a:path h="1373830" w="3371361">
                <a:moveTo>
                  <a:pt x="0" y="0"/>
                </a:moveTo>
                <a:lnTo>
                  <a:pt x="3371362" y="0"/>
                </a:lnTo>
                <a:lnTo>
                  <a:pt x="3371362" y="1373829"/>
                </a:lnTo>
                <a:lnTo>
                  <a:pt x="0" y="137382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511471" y="212309"/>
            <a:ext cx="16747829" cy="995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32"/>
              </a:lnSpc>
            </a:pPr>
            <a:r>
              <a:rPr lang="en-US" sz="5808" b="true">
                <a:solidFill>
                  <a:srgbClr val="2C291C"/>
                </a:solidFill>
                <a:latin typeface="Lato Bold"/>
                <a:ea typeface="Lato Bold"/>
                <a:cs typeface="Lato Bold"/>
                <a:sym typeface="Lato Bold"/>
              </a:rPr>
              <a:t>Key Words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255004" y="3861608"/>
            <a:ext cx="2305968" cy="622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decompose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33000" y="7235341"/>
            <a:ext cx="3463850" cy="622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natural resources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070595" y="4135001"/>
            <a:ext cx="3885158" cy="622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green house gasses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680986" y="4408393"/>
            <a:ext cx="1730995" cy="622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compost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781630" y="7097606"/>
            <a:ext cx="6191707" cy="1261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Sustainable Development Goals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399460" y="8128885"/>
            <a:ext cx="4971851" cy="622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The United Nations (UN)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276953" y="3604303"/>
            <a:ext cx="13795505" cy="22041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47"/>
              </a:lnSpc>
            </a:pPr>
            <a:r>
              <a:rPr lang="en-US" sz="631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Why is throwing food away harmful for the environment?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99691" y="3495693"/>
            <a:ext cx="2316479" cy="2391204"/>
          </a:xfrm>
          <a:custGeom>
            <a:avLst/>
            <a:gdLst/>
            <a:ahLst/>
            <a:cxnLst/>
            <a:rect r="r" b="b" t="t" l="l"/>
            <a:pathLst>
              <a:path h="2391204" w="2316479">
                <a:moveTo>
                  <a:pt x="0" y="0"/>
                </a:moveTo>
                <a:lnTo>
                  <a:pt x="2316478" y="0"/>
                </a:lnTo>
                <a:lnTo>
                  <a:pt x="2316478" y="2391204"/>
                </a:lnTo>
                <a:lnTo>
                  <a:pt x="0" y="23912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36118" y="3908977"/>
            <a:ext cx="4493299" cy="1960202"/>
          </a:xfrm>
          <a:custGeom>
            <a:avLst/>
            <a:gdLst/>
            <a:ahLst/>
            <a:cxnLst/>
            <a:rect r="r" b="b" t="t" l="l"/>
            <a:pathLst>
              <a:path h="1960202" w="4493299">
                <a:moveTo>
                  <a:pt x="0" y="0"/>
                </a:moveTo>
                <a:lnTo>
                  <a:pt x="4493299" y="0"/>
                </a:lnTo>
                <a:lnTo>
                  <a:pt x="4493299" y="1960202"/>
                </a:lnTo>
                <a:lnTo>
                  <a:pt x="0" y="19602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725293" y="3287180"/>
            <a:ext cx="1846633" cy="1114905"/>
          </a:xfrm>
          <a:custGeom>
            <a:avLst/>
            <a:gdLst/>
            <a:ahLst/>
            <a:cxnLst/>
            <a:rect r="r" b="b" t="t" l="l"/>
            <a:pathLst>
              <a:path h="1114905" w="1846633">
                <a:moveTo>
                  <a:pt x="0" y="0"/>
                </a:moveTo>
                <a:lnTo>
                  <a:pt x="1846633" y="0"/>
                </a:lnTo>
                <a:lnTo>
                  <a:pt x="1846633" y="1114905"/>
                </a:lnTo>
                <a:lnTo>
                  <a:pt x="0" y="11149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233102" y="4694962"/>
            <a:ext cx="3774959" cy="3358141"/>
          </a:xfrm>
          <a:custGeom>
            <a:avLst/>
            <a:gdLst/>
            <a:ahLst/>
            <a:cxnLst/>
            <a:rect r="r" b="b" t="t" l="l"/>
            <a:pathLst>
              <a:path h="3358141" w="3774959">
                <a:moveTo>
                  <a:pt x="0" y="0"/>
                </a:moveTo>
                <a:lnTo>
                  <a:pt x="3774959" y="0"/>
                </a:lnTo>
                <a:lnTo>
                  <a:pt x="3774959" y="3358141"/>
                </a:lnTo>
                <a:lnTo>
                  <a:pt x="0" y="33581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081082" y="2993795"/>
            <a:ext cx="3397750" cy="3292729"/>
          </a:xfrm>
          <a:custGeom>
            <a:avLst/>
            <a:gdLst/>
            <a:ahLst/>
            <a:cxnLst/>
            <a:rect r="r" b="b" t="t" l="l"/>
            <a:pathLst>
              <a:path h="3292729" w="3397750">
                <a:moveTo>
                  <a:pt x="0" y="0"/>
                </a:moveTo>
                <a:lnTo>
                  <a:pt x="3397750" y="0"/>
                </a:lnTo>
                <a:lnTo>
                  <a:pt x="3397750" y="3292728"/>
                </a:lnTo>
                <a:lnTo>
                  <a:pt x="0" y="32927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730168" y="7538517"/>
            <a:ext cx="3130510" cy="1784391"/>
          </a:xfrm>
          <a:custGeom>
            <a:avLst/>
            <a:gdLst/>
            <a:ahLst/>
            <a:cxnLst/>
            <a:rect r="r" b="b" t="t" l="l"/>
            <a:pathLst>
              <a:path h="1784391" w="3130510">
                <a:moveTo>
                  <a:pt x="0" y="0"/>
                </a:moveTo>
                <a:lnTo>
                  <a:pt x="3130510" y="0"/>
                </a:lnTo>
                <a:lnTo>
                  <a:pt x="3130510" y="1784391"/>
                </a:lnTo>
                <a:lnTo>
                  <a:pt x="0" y="178439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567051" y="7049480"/>
            <a:ext cx="1846633" cy="1114905"/>
          </a:xfrm>
          <a:custGeom>
            <a:avLst/>
            <a:gdLst/>
            <a:ahLst/>
            <a:cxnLst/>
            <a:rect r="r" b="b" t="t" l="l"/>
            <a:pathLst>
              <a:path h="1114905" w="1846633">
                <a:moveTo>
                  <a:pt x="0" y="0"/>
                </a:moveTo>
                <a:lnTo>
                  <a:pt x="1846633" y="0"/>
                </a:lnTo>
                <a:lnTo>
                  <a:pt x="1846633" y="1114904"/>
                </a:lnTo>
                <a:lnTo>
                  <a:pt x="0" y="11149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31097" y="758147"/>
            <a:ext cx="1629553" cy="1629553"/>
          </a:xfrm>
          <a:custGeom>
            <a:avLst/>
            <a:gdLst/>
            <a:ahLst/>
            <a:cxnLst/>
            <a:rect r="r" b="b" t="t" l="l"/>
            <a:pathLst>
              <a:path h="1629553" w="1629553">
                <a:moveTo>
                  <a:pt x="0" y="0"/>
                </a:moveTo>
                <a:lnTo>
                  <a:pt x="1629553" y="0"/>
                </a:lnTo>
                <a:lnTo>
                  <a:pt x="1629553" y="1629553"/>
                </a:lnTo>
                <a:lnTo>
                  <a:pt x="0" y="162955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600053" y="409093"/>
            <a:ext cx="14566246" cy="2203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47"/>
              </a:lnSpc>
            </a:pPr>
            <a:r>
              <a:rPr lang="en-US" sz="631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Why is throwing food away harmful for the environment?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20436" y="6691335"/>
            <a:ext cx="2316479" cy="2391204"/>
          </a:xfrm>
          <a:custGeom>
            <a:avLst/>
            <a:gdLst/>
            <a:ahLst/>
            <a:cxnLst/>
            <a:rect r="r" b="b" t="t" l="l"/>
            <a:pathLst>
              <a:path h="2391204" w="2316479">
                <a:moveTo>
                  <a:pt x="0" y="0"/>
                </a:moveTo>
                <a:lnTo>
                  <a:pt x="2316479" y="0"/>
                </a:lnTo>
                <a:lnTo>
                  <a:pt x="2316479" y="2391204"/>
                </a:lnTo>
                <a:lnTo>
                  <a:pt x="0" y="23912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018922" y="3254163"/>
            <a:ext cx="8434778" cy="3437172"/>
          </a:xfrm>
          <a:custGeom>
            <a:avLst/>
            <a:gdLst/>
            <a:ahLst/>
            <a:cxnLst/>
            <a:rect r="r" b="b" t="t" l="l"/>
            <a:pathLst>
              <a:path h="3437172" w="8434778">
                <a:moveTo>
                  <a:pt x="0" y="0"/>
                </a:moveTo>
                <a:lnTo>
                  <a:pt x="8434779" y="0"/>
                </a:lnTo>
                <a:lnTo>
                  <a:pt x="8434779" y="3437172"/>
                </a:lnTo>
                <a:lnTo>
                  <a:pt x="0" y="34371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78868" y="714104"/>
            <a:ext cx="17114886" cy="17152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80"/>
              </a:lnSpc>
            </a:pPr>
            <a:r>
              <a:rPr lang="en-US" sz="4914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The United Nations set a goal of reducing our food waste by half globally by 2030 in the Sustainable Development Goals.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024219" y="7848093"/>
            <a:ext cx="13577334" cy="928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41"/>
              </a:lnSpc>
            </a:pPr>
            <a:r>
              <a:rPr lang="en-US" sz="545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How could we reduce our food waste?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358815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5"/>
                </a:lnTo>
                <a:lnTo>
                  <a:pt x="0" y="19281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042138" y="4907769"/>
            <a:ext cx="2849695" cy="2279756"/>
          </a:xfrm>
          <a:custGeom>
            <a:avLst/>
            <a:gdLst/>
            <a:ahLst/>
            <a:cxnLst/>
            <a:rect r="r" b="b" t="t" l="l"/>
            <a:pathLst>
              <a:path h="2279756" w="2849695">
                <a:moveTo>
                  <a:pt x="0" y="0"/>
                </a:moveTo>
                <a:lnTo>
                  <a:pt x="2849695" y="0"/>
                </a:lnTo>
                <a:lnTo>
                  <a:pt x="2849695" y="2279755"/>
                </a:lnTo>
                <a:lnTo>
                  <a:pt x="0" y="22797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21209" y="506499"/>
            <a:ext cx="1331710" cy="1141942"/>
          </a:xfrm>
          <a:custGeom>
            <a:avLst/>
            <a:gdLst/>
            <a:ahLst/>
            <a:cxnLst/>
            <a:rect r="r" b="b" t="t" l="l"/>
            <a:pathLst>
              <a:path h="1141942" w="1331710">
                <a:moveTo>
                  <a:pt x="0" y="0"/>
                </a:moveTo>
                <a:lnTo>
                  <a:pt x="1331711" y="0"/>
                </a:lnTo>
                <a:lnTo>
                  <a:pt x="1331711" y="1141941"/>
                </a:lnTo>
                <a:lnTo>
                  <a:pt x="0" y="11419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62368" y="1957631"/>
            <a:ext cx="15797014" cy="762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75"/>
              </a:lnSpc>
            </a:pPr>
            <a:r>
              <a:rPr lang="en-US" sz="448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Create a guide to tell people how to reduce their food waste.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46891" y="3711461"/>
            <a:ext cx="5260889" cy="4566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30"/>
              </a:lnSpc>
            </a:pPr>
            <a:r>
              <a:rPr lang="en-US" sz="3236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Use these website to help you with your research:</a:t>
            </a:r>
          </a:p>
          <a:p>
            <a:pPr algn="l">
              <a:lnSpc>
                <a:spcPts val="4530"/>
              </a:lnSpc>
            </a:pPr>
          </a:p>
          <a:p>
            <a:pPr algn="l">
              <a:lnSpc>
                <a:spcPts val="4530"/>
              </a:lnSpc>
            </a:pPr>
            <a:r>
              <a:rPr lang="en-US" sz="3236" u="sng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  <a:hlinkClick r:id="rId9" tooltip="https://www.nlwa.gov.uk/reducereuserecycle/reduceandreuse/food-waste"/>
              </a:rPr>
              <a:t>NLWA - Food Waste</a:t>
            </a:r>
          </a:p>
          <a:p>
            <a:pPr algn="l">
              <a:lnSpc>
                <a:spcPts val="4530"/>
              </a:lnSpc>
            </a:pPr>
            <a:r>
              <a:rPr lang="en-US" sz="3236" u="sng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  <a:hlinkClick r:id="rId10" tooltip="https://eatlikealondoner.com"/>
              </a:rPr>
              <a:t>Eat Like a Londoner </a:t>
            </a:r>
          </a:p>
          <a:p>
            <a:pPr algn="l">
              <a:lnSpc>
                <a:spcPts val="4530"/>
              </a:lnSpc>
            </a:pPr>
            <a:r>
              <a:rPr lang="en-US" sz="3236" u="sng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  <a:hlinkClick r:id="rId11" tooltip="https://friendsoftheearth.uk/food-waste"/>
              </a:rPr>
              <a:t>Friends of the Earth</a:t>
            </a:r>
          </a:p>
          <a:p>
            <a:pPr algn="l">
              <a:lnSpc>
                <a:spcPts val="4530"/>
              </a:lnSpc>
            </a:pPr>
            <a:r>
              <a:rPr lang="en-US" sz="3236" u="sng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  <a:hlinkClick r:id="rId12" tooltip="https://www.bbc.co.uk/bitesize/articles/zxhkbqt#z6sq7yc"/>
              </a:rPr>
              <a:t>BBC Bitesize - Food Waste </a:t>
            </a:r>
          </a:p>
          <a:p>
            <a:pPr algn="l">
              <a:lnSpc>
                <a:spcPts val="453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50235" y="54460"/>
            <a:ext cx="2563174" cy="4520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61"/>
              </a:lnSpc>
            </a:pPr>
            <a:r>
              <a:rPr lang="en-US" sz="2615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Year 3 - 4 task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62368" y="3730511"/>
            <a:ext cx="9202351" cy="3824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21"/>
              </a:lnSpc>
            </a:pPr>
            <a:r>
              <a:rPr lang="en-US" sz="265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Find out the answers to these questions:</a:t>
            </a:r>
          </a:p>
          <a:p>
            <a:pPr algn="l">
              <a:lnSpc>
                <a:spcPts val="3721"/>
              </a:lnSpc>
            </a:pPr>
          </a:p>
          <a:p>
            <a:pPr algn="l" marL="573912" indent="-286956" lvl="1">
              <a:lnSpc>
                <a:spcPts val="6034"/>
              </a:lnSpc>
              <a:buAutoNum type="arabicPeriod" startAt="1"/>
            </a:pPr>
            <a:r>
              <a:rPr lang="en-US" sz="265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How can you store items correctly? </a:t>
            </a:r>
          </a:p>
          <a:p>
            <a:pPr algn="l" marL="573912" indent="-286956" lvl="1">
              <a:lnSpc>
                <a:spcPts val="6034"/>
              </a:lnSpc>
              <a:buAutoNum type="arabicPeriod" startAt="1"/>
            </a:pPr>
            <a:r>
              <a:rPr lang="en-US" sz="265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examples of low-waste recipes can you find?</a:t>
            </a:r>
          </a:p>
          <a:p>
            <a:pPr algn="l" marL="573912" indent="-286956" lvl="1">
              <a:lnSpc>
                <a:spcPts val="6034"/>
              </a:lnSpc>
              <a:buAutoNum type="arabicPeriod" startAt="1"/>
            </a:pPr>
            <a:r>
              <a:rPr lang="en-US" sz="265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What can you do with leftovers?</a:t>
            </a:r>
          </a:p>
          <a:p>
            <a:pPr algn="l" marL="573912" indent="-286956" lvl="1">
              <a:lnSpc>
                <a:spcPts val="6034"/>
              </a:lnSpc>
              <a:buAutoNum type="arabicPeriod" startAt="1"/>
            </a:pPr>
            <a:r>
              <a:rPr lang="en-US" sz="265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Where is the best place to put any food waste?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358815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5"/>
                </a:lnTo>
                <a:lnTo>
                  <a:pt x="0" y="19281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712202" y="4033954"/>
            <a:ext cx="5547098" cy="4437678"/>
          </a:xfrm>
          <a:custGeom>
            <a:avLst/>
            <a:gdLst/>
            <a:ahLst/>
            <a:cxnLst/>
            <a:rect r="r" b="b" t="t" l="l"/>
            <a:pathLst>
              <a:path h="4437678" w="5547098">
                <a:moveTo>
                  <a:pt x="0" y="0"/>
                </a:moveTo>
                <a:lnTo>
                  <a:pt x="5547098" y="0"/>
                </a:lnTo>
                <a:lnTo>
                  <a:pt x="5547098" y="4437678"/>
                </a:lnTo>
                <a:lnTo>
                  <a:pt x="0" y="44376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21209" y="506499"/>
            <a:ext cx="1331710" cy="1141942"/>
          </a:xfrm>
          <a:custGeom>
            <a:avLst/>
            <a:gdLst/>
            <a:ahLst/>
            <a:cxnLst/>
            <a:rect r="r" b="b" t="t" l="l"/>
            <a:pathLst>
              <a:path h="1141942" w="1331710">
                <a:moveTo>
                  <a:pt x="0" y="0"/>
                </a:moveTo>
                <a:lnTo>
                  <a:pt x="1331711" y="0"/>
                </a:lnTo>
                <a:lnTo>
                  <a:pt x="1331711" y="1141941"/>
                </a:lnTo>
                <a:lnTo>
                  <a:pt x="0" y="11419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20999" y="1897362"/>
            <a:ext cx="17320079" cy="17924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57"/>
              </a:lnSpc>
            </a:pPr>
            <a:r>
              <a:rPr lang="en-US" sz="518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Create a guide to tell people how to reduce their food waste.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20999" y="4331975"/>
            <a:ext cx="13657596" cy="4706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51"/>
              </a:lnSpc>
            </a:pPr>
            <a:r>
              <a:rPr lang="en-US" sz="332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Use these website to help you with your research:</a:t>
            </a:r>
          </a:p>
          <a:p>
            <a:pPr algn="ctr">
              <a:lnSpc>
                <a:spcPts val="4651"/>
              </a:lnSpc>
            </a:pPr>
          </a:p>
          <a:p>
            <a:pPr algn="l">
              <a:lnSpc>
                <a:spcPts val="4651"/>
              </a:lnSpc>
            </a:pPr>
            <a:r>
              <a:rPr lang="en-US" sz="3322" u="sng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  <a:hlinkClick r:id="rId9" tooltip="https://www.nlwa.gov.uk/reducereuserecycle/reduceandreuse/food-waste"/>
              </a:rPr>
              <a:t>NLWA - Food Waste</a:t>
            </a:r>
          </a:p>
          <a:p>
            <a:pPr algn="just">
              <a:lnSpc>
                <a:spcPts val="4651"/>
              </a:lnSpc>
            </a:pPr>
            <a:r>
              <a:rPr lang="en-US" sz="3322" u="sng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  <a:hlinkClick r:id="rId10" tooltip="https://eatlikealondoner.com"/>
              </a:rPr>
              <a:t>Eat Like a Londoner </a:t>
            </a:r>
          </a:p>
          <a:p>
            <a:pPr algn="just">
              <a:lnSpc>
                <a:spcPts val="4651"/>
              </a:lnSpc>
            </a:pPr>
            <a:r>
              <a:rPr lang="en-US" sz="3322" u="sng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  <a:hlinkClick r:id="rId11" tooltip="https://friendsoftheearth.uk/food-waste"/>
              </a:rPr>
              <a:t>Friends of the Earth</a:t>
            </a:r>
          </a:p>
          <a:p>
            <a:pPr algn="just">
              <a:lnSpc>
                <a:spcPts val="4651"/>
              </a:lnSpc>
            </a:pPr>
            <a:r>
              <a:rPr lang="en-US" sz="3322" u="sng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  <a:hlinkClick r:id="rId12" tooltip="https://www.bbc.co.uk/bitesize/articles/zxhkbqt#z6sq7yc"/>
              </a:rPr>
              <a:t>BBC Bitesize - Food Waste </a:t>
            </a:r>
          </a:p>
          <a:p>
            <a:pPr algn="just">
              <a:lnSpc>
                <a:spcPts val="4651"/>
              </a:lnSpc>
            </a:pPr>
          </a:p>
          <a:p>
            <a:pPr algn="ctr">
              <a:lnSpc>
                <a:spcPts val="4651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58076" y="54555"/>
            <a:ext cx="2562552" cy="451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60"/>
              </a:lnSpc>
            </a:pPr>
            <a:r>
              <a:rPr lang="en-US" sz="2614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Year 5-6 task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358815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5"/>
                </a:lnTo>
                <a:lnTo>
                  <a:pt x="0" y="19281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79031" y="395331"/>
            <a:ext cx="2316479" cy="2391204"/>
          </a:xfrm>
          <a:custGeom>
            <a:avLst/>
            <a:gdLst/>
            <a:ahLst/>
            <a:cxnLst/>
            <a:rect r="r" b="b" t="t" l="l"/>
            <a:pathLst>
              <a:path h="2391204" w="2316479">
                <a:moveTo>
                  <a:pt x="0" y="0"/>
                </a:moveTo>
                <a:lnTo>
                  <a:pt x="2316479" y="0"/>
                </a:lnTo>
                <a:lnTo>
                  <a:pt x="2316479" y="2391203"/>
                </a:lnTo>
                <a:lnTo>
                  <a:pt x="0" y="2391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788356" y="4525662"/>
            <a:ext cx="4454273" cy="4437570"/>
          </a:xfrm>
          <a:custGeom>
            <a:avLst/>
            <a:gdLst/>
            <a:ahLst/>
            <a:cxnLst/>
            <a:rect r="r" b="b" t="t" l="l"/>
            <a:pathLst>
              <a:path h="4437570" w="4454273">
                <a:moveTo>
                  <a:pt x="0" y="0"/>
                </a:moveTo>
                <a:lnTo>
                  <a:pt x="4454273" y="0"/>
                </a:lnTo>
                <a:lnTo>
                  <a:pt x="4454273" y="4437570"/>
                </a:lnTo>
                <a:lnTo>
                  <a:pt x="0" y="44375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404014" y="1055092"/>
            <a:ext cx="3010670" cy="957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09"/>
              </a:lnSpc>
            </a:pPr>
            <a:r>
              <a:rPr lang="en-US" sz="564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Summary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94336" y="3229045"/>
            <a:ext cx="15842313" cy="630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96"/>
              </a:lnSpc>
            </a:pPr>
            <a:r>
              <a:rPr lang="en-US" sz="3783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Tell your partner one way you are going to try and reduce your food waste.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DAGcXlXvn98</dc:identifier>
  <dcterms:modified xsi:type="dcterms:W3CDTF">2011-08-01T06:04:30Z</dcterms:modified>
  <cp:revision>1</cp:revision>
  <dc:title>KS2 How can we reduce our food waste?</dc:title>
</cp:coreProperties>
</file>