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Lato Bold" charset="1" panose="020F0502020204030203"/>
      <p:regular r:id="rId19"/>
    </p:embeddedFont>
    <p:embeddedFont>
      <p:font typeface="Lato" charset="1" panose="020F05020202040302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notesSlides/notesSlide2.xml" Type="http://schemas.openxmlformats.org/officeDocument/2006/relationships/notesSlide"/><Relationship Id="rId25" Target="notesSlides/notesSlide3.xml" Type="http://schemas.openxmlformats.org/officeDocument/2006/relationships/notesSlide"/><Relationship Id="rId26" Target="notesSlides/notesSlide4.xml" Type="http://schemas.openxmlformats.org/officeDocument/2006/relationships/notesSlide"/><Relationship Id="rId27" Target="notesSlides/notesSlide5.xml" Type="http://schemas.openxmlformats.org/officeDocument/2006/relationships/notesSlide"/><Relationship Id="rId28" Target="notesSlides/notesSlide6.xml" Type="http://schemas.openxmlformats.org/officeDocument/2006/relationships/notesSlide"/><Relationship Id="rId29" Target="notesSlides/notesSlide7.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Either on whiteboards or as partner talk, ask students to consider how much food was thrown away in the UK in 2021.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this is the same weight as more than 2 million elephants. Most of the food waste originates from homes.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Allow students time to discuss what the impact may be on the environment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due to the amount of water used in the production of milk.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Harmful gases include carbon dioxide as a result of transporting food from farm to the production line. </a:t>
            </a:r>
          </a:p>
          <a:p>
            <a:r>
              <a:rPr lang="en-US"/>
              <a:t/>
            </a:r>
          </a:p>
          <a:p>
            <a:r>
              <a:rPr lang="en-US"/>
              <a:t>Please note that when food waste decomposes in landfill, it produces methane. However, when it is composted it produces carbon dioxide. This is due to the presence of oxygen in composting.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Answers in order of most wasted: bread, milk, lettuce and banana.</a:t>
            </a:r>
          </a:p>
          <a:p>
            <a:r>
              <a:rPr lang="en-US"/>
              <a:t> Around 1 million bananas, 2.7 million glasses of milk, 170,000 whole lettuces and 25 million slices of bread are wasted.</a:t>
            </a:r>
          </a:p>
          <a:p>
            <a:r>
              <a:rPr lang="en-US"/>
              <a:t/>
            </a:r>
          </a:p>
          <a:p>
            <a:r>
              <a:rPr lang="en-US"/>
              <a:t>Ask, why might people throw away lots of food?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 B</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png" Type="http://schemas.openxmlformats.org/officeDocument/2006/relationships/image"/><Relationship Id="rId11" Target="../media/image47.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png" Type="http://schemas.openxmlformats.org/officeDocument/2006/relationships/image"/><Relationship Id="rId8" Target="../media/image44.svg" Type="http://schemas.openxmlformats.org/officeDocument/2006/relationships/image"/><Relationship Id="rId9" Target="../media/image4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2.pn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 Id="rId8" Target="../media/image45.png" Type="http://schemas.openxmlformats.org/officeDocument/2006/relationships/image"/><Relationship Id="rId9" Target="../media/image4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4.png" Type="http://schemas.openxmlformats.org/officeDocument/2006/relationships/image"/><Relationship Id="rId2" Target="../media/image1.pn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pn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5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https://commonslibrary.parliament.uk/research-briefings/cbp-7552/" TargetMode="External" Type="http://schemas.openxmlformats.org/officeDocument/2006/relationships/hyperlink"/><Relationship Id="rId4" Target="../media/image17.png" Type="http://schemas.openxmlformats.org/officeDocument/2006/relationships/image"/><Relationship Id="rId5" Target="../media/image18.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https://earth.org/how-does-food-waste-affect-the-environment/#:~:text=How%20Does%20Food%20Waste%20Affect%20the%20Environment%3F%201,Land%20...%204%204.%20Harm%20to%20Biodiversity%20" TargetMode="External" Type="http://schemas.openxmlformats.org/officeDocument/2006/relationships/hyperlink"/><Relationship Id="rId12" Target="https://earth.org/how-does-food-waste-affect-the-environment/#:~:text=How%20Does%20Food%20Waste%20Affect%20the%20Environment%3F%201,Land%20...%204%204.%20Harm%20to%20Biodiversity%20" TargetMode="External" Type="http://schemas.openxmlformats.org/officeDocument/2006/relationships/hyperlink"/><Relationship Id="rId2" Target="../notesSlides/notesSlide4.xml" Type="http://schemas.openxmlformats.org/officeDocument/2006/relationships/notesSlide"/><Relationship Id="rId3" Target="../media/image1.pn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png" Type="http://schemas.openxmlformats.org/officeDocument/2006/relationships/image"/><Relationship Id="rId9" Target="../media/image2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png" Type="http://schemas.openxmlformats.org/officeDocument/2006/relationships/image"/><Relationship Id="rId12" Target="../media/image32.svg" Type="http://schemas.openxmlformats.org/officeDocument/2006/relationships/image"/><Relationship Id="rId13" Target="https://www.sofea.uk.com/blog/the-environmental-impact-of-food-waste/" TargetMode="External" Type="http://schemas.openxmlformats.org/officeDocument/2006/relationships/hyperlink"/><Relationship Id="rId2" Target="../notesSlides/notesSlide5.xml" Type="http://schemas.openxmlformats.org/officeDocument/2006/relationships/notesSlide"/><Relationship Id="rId3" Target="../media/image1.pn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png" Type="http://schemas.openxmlformats.org/officeDocument/2006/relationships/image"/><Relationship Id="rId9" Target="../media/image2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svg" Type="http://schemas.openxmlformats.org/officeDocument/2006/relationships/image"/><Relationship Id="rId11" Target="../media/image38.png" Type="http://schemas.openxmlformats.org/officeDocument/2006/relationships/image"/><Relationship Id="rId12" Target="../media/image39.svg" Type="http://schemas.openxmlformats.org/officeDocument/2006/relationships/image"/><Relationship Id="rId2" Target="../media/image1.pn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3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295718" y="8420313"/>
            <a:ext cx="3496099" cy="2424673"/>
          </a:xfrm>
          <a:custGeom>
            <a:avLst/>
            <a:gdLst/>
            <a:ahLst/>
            <a:cxnLst/>
            <a:rect r="r" b="b" t="t" l="l"/>
            <a:pathLst>
              <a:path h="2424673" w="3496099">
                <a:moveTo>
                  <a:pt x="0" y="0"/>
                </a:moveTo>
                <a:lnTo>
                  <a:pt x="3496099" y="0"/>
                </a:lnTo>
                <a:lnTo>
                  <a:pt x="3496099" y="2424673"/>
                </a:lnTo>
                <a:lnTo>
                  <a:pt x="0" y="2424673"/>
                </a:lnTo>
                <a:lnTo>
                  <a:pt x="0" y="0"/>
                </a:lnTo>
                <a:close/>
              </a:path>
            </a:pathLst>
          </a:custGeom>
          <a:blipFill>
            <a:blip r:embed="rId2"/>
            <a:stretch>
              <a:fillRect l="0" t="0" r="0" b="0"/>
            </a:stretch>
          </a:blipFill>
        </p:spPr>
      </p:sp>
      <p:sp>
        <p:nvSpPr>
          <p:cNvPr name="TextBox 3" id="3"/>
          <p:cNvSpPr txBox="true"/>
          <p:nvPr/>
        </p:nvSpPr>
        <p:spPr>
          <a:xfrm rot="0">
            <a:off x="1230198" y="5019675"/>
            <a:ext cx="15827604" cy="1127364"/>
          </a:xfrm>
          <a:prstGeom prst="rect">
            <a:avLst/>
          </a:prstGeom>
        </p:spPr>
        <p:txBody>
          <a:bodyPr anchor="t" rtlCol="false" tIns="0" lIns="0" bIns="0" rIns="0">
            <a:spAutoFit/>
          </a:bodyPr>
          <a:lstStyle/>
          <a:p>
            <a:pPr algn="l">
              <a:lnSpc>
                <a:spcPts val="9259"/>
              </a:lnSpc>
            </a:pPr>
            <a:r>
              <a:rPr lang="en-US" sz="6613" b="true">
                <a:solidFill>
                  <a:srgbClr val="000000"/>
                </a:solidFill>
                <a:latin typeface="Lato Bold"/>
                <a:ea typeface="Lato Bold"/>
                <a:cs typeface="Lato Bold"/>
                <a:sym typeface="Lato Bold"/>
              </a:rPr>
              <a:t>What is the problem with food waste?</a:t>
            </a:r>
          </a:p>
        </p:txBody>
      </p:sp>
      <p:sp>
        <p:nvSpPr>
          <p:cNvPr name="TextBox 4" id="4"/>
          <p:cNvSpPr txBox="true"/>
          <p:nvPr/>
        </p:nvSpPr>
        <p:spPr>
          <a:xfrm rot="0">
            <a:off x="1230198" y="4298366"/>
            <a:ext cx="2505921" cy="497369"/>
          </a:xfrm>
          <a:prstGeom prst="rect">
            <a:avLst/>
          </a:prstGeom>
        </p:spPr>
        <p:txBody>
          <a:bodyPr anchor="t" rtlCol="false" tIns="0" lIns="0" bIns="0" rIns="0">
            <a:spAutoFit/>
          </a:bodyPr>
          <a:lstStyle/>
          <a:p>
            <a:pPr algn="l">
              <a:lnSpc>
                <a:spcPts val="4088"/>
              </a:lnSpc>
            </a:pPr>
            <a:r>
              <a:rPr lang="en-US" sz="2920">
                <a:solidFill>
                  <a:srgbClr val="000000"/>
                </a:solidFill>
                <a:latin typeface="Lato"/>
                <a:ea typeface="Lato"/>
                <a:cs typeface="Lato"/>
                <a:sym typeface="Lato"/>
              </a:rPr>
              <a:t>KS2 Lesson</a:t>
            </a:r>
          </a:p>
        </p:txBody>
      </p:sp>
      <p:sp>
        <p:nvSpPr>
          <p:cNvPr name="Freeform 5" id="5"/>
          <p:cNvSpPr/>
          <p:nvPr/>
        </p:nvSpPr>
        <p:spPr>
          <a:xfrm flipH="false" flipV="false" rot="0">
            <a:off x="12883812" y="-153040"/>
            <a:ext cx="5404188" cy="4728665"/>
          </a:xfrm>
          <a:custGeom>
            <a:avLst/>
            <a:gdLst/>
            <a:ahLst/>
            <a:cxnLst/>
            <a:rect r="r" b="b" t="t" l="l"/>
            <a:pathLst>
              <a:path h="4728665" w="5404188">
                <a:moveTo>
                  <a:pt x="0" y="0"/>
                </a:moveTo>
                <a:lnTo>
                  <a:pt x="5404188" y="0"/>
                </a:lnTo>
                <a:lnTo>
                  <a:pt x="5404188" y="4728665"/>
                </a:lnTo>
                <a:lnTo>
                  <a:pt x="0" y="4728665"/>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2"/>
            <a:stretch>
              <a:fillRect l="0" t="0" r="0" b="0"/>
            </a:stretch>
          </a:blipFill>
        </p:spPr>
      </p:sp>
      <p:sp>
        <p:nvSpPr>
          <p:cNvPr name="Freeform 3" id="3"/>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3"/>
            <a:stretch>
              <a:fillRect l="0" t="0" r="0" b="0"/>
            </a:stretch>
          </a:blipFill>
        </p:spPr>
      </p:sp>
      <p:sp>
        <p:nvSpPr>
          <p:cNvPr name="Freeform 4" id="4"/>
          <p:cNvSpPr/>
          <p:nvPr/>
        </p:nvSpPr>
        <p:spPr>
          <a:xfrm flipH="false" flipV="false" rot="0">
            <a:off x="2281084" y="543936"/>
            <a:ext cx="1989528" cy="825654"/>
          </a:xfrm>
          <a:custGeom>
            <a:avLst/>
            <a:gdLst/>
            <a:ahLst/>
            <a:cxnLst/>
            <a:rect r="r" b="b" t="t" l="l"/>
            <a:pathLst>
              <a:path h="825654" w="1989528">
                <a:moveTo>
                  <a:pt x="0" y="0"/>
                </a:moveTo>
                <a:lnTo>
                  <a:pt x="1989529" y="0"/>
                </a:lnTo>
                <a:lnTo>
                  <a:pt x="1989529" y="825654"/>
                </a:lnTo>
                <a:lnTo>
                  <a:pt x="0" y="8256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144638" y="6460756"/>
            <a:ext cx="2376330" cy="1957502"/>
          </a:xfrm>
          <a:custGeom>
            <a:avLst/>
            <a:gdLst/>
            <a:ahLst/>
            <a:cxnLst/>
            <a:rect r="r" b="b" t="t" l="l"/>
            <a:pathLst>
              <a:path h="1957502" w="2376330">
                <a:moveTo>
                  <a:pt x="0" y="0"/>
                </a:moveTo>
                <a:lnTo>
                  <a:pt x="2376329" y="0"/>
                </a:lnTo>
                <a:lnTo>
                  <a:pt x="2376329" y="1957501"/>
                </a:lnTo>
                <a:lnTo>
                  <a:pt x="0" y="1957501"/>
                </a:lnTo>
                <a:lnTo>
                  <a:pt x="0" y="0"/>
                </a:lnTo>
                <a:close/>
              </a:path>
            </a:pathLst>
          </a:custGeom>
          <a:blipFill>
            <a:blip r:embed="rId6"/>
            <a:stretch>
              <a:fillRect l="0" t="0" r="0" b="0"/>
            </a:stretch>
          </a:blipFill>
        </p:spPr>
      </p:sp>
      <p:sp>
        <p:nvSpPr>
          <p:cNvPr name="Freeform 6" id="6"/>
          <p:cNvSpPr/>
          <p:nvPr/>
        </p:nvSpPr>
        <p:spPr>
          <a:xfrm flipH="false" flipV="false" rot="0">
            <a:off x="12931015" y="298223"/>
            <a:ext cx="2935663" cy="3393830"/>
          </a:xfrm>
          <a:custGeom>
            <a:avLst/>
            <a:gdLst/>
            <a:ahLst/>
            <a:cxnLst/>
            <a:rect r="r" b="b" t="t" l="l"/>
            <a:pathLst>
              <a:path h="3393830" w="2935663">
                <a:moveTo>
                  <a:pt x="0" y="0"/>
                </a:moveTo>
                <a:lnTo>
                  <a:pt x="2935663" y="0"/>
                </a:lnTo>
                <a:lnTo>
                  <a:pt x="2935663" y="3393831"/>
                </a:lnTo>
                <a:lnTo>
                  <a:pt x="0" y="339383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2092897" y="4118912"/>
            <a:ext cx="3507478" cy="2424544"/>
          </a:xfrm>
          <a:custGeom>
            <a:avLst/>
            <a:gdLst/>
            <a:ahLst/>
            <a:cxnLst/>
            <a:rect r="r" b="b" t="t" l="l"/>
            <a:pathLst>
              <a:path h="2424544" w="3507478">
                <a:moveTo>
                  <a:pt x="0" y="0"/>
                </a:moveTo>
                <a:lnTo>
                  <a:pt x="3507478" y="0"/>
                </a:lnTo>
                <a:lnTo>
                  <a:pt x="3507478" y="2424544"/>
                </a:lnTo>
                <a:lnTo>
                  <a:pt x="0" y="2424544"/>
                </a:lnTo>
                <a:lnTo>
                  <a:pt x="0" y="0"/>
                </a:lnTo>
                <a:close/>
              </a:path>
            </a:pathLst>
          </a:custGeom>
          <a:blipFill>
            <a:blip r:embed="rId9"/>
            <a:stretch>
              <a:fillRect l="0" t="0" r="0" b="0"/>
            </a:stretch>
          </a:blipFill>
        </p:spPr>
      </p:sp>
      <p:sp>
        <p:nvSpPr>
          <p:cNvPr name="Freeform 8" id="8"/>
          <p:cNvSpPr/>
          <p:nvPr/>
        </p:nvSpPr>
        <p:spPr>
          <a:xfrm flipH="false" flipV="false" rot="0">
            <a:off x="15918701" y="2135746"/>
            <a:ext cx="1958377" cy="3966333"/>
          </a:xfrm>
          <a:custGeom>
            <a:avLst/>
            <a:gdLst/>
            <a:ahLst/>
            <a:cxnLst/>
            <a:rect r="r" b="b" t="t" l="l"/>
            <a:pathLst>
              <a:path h="3966333" w="1958377">
                <a:moveTo>
                  <a:pt x="0" y="0"/>
                </a:moveTo>
                <a:lnTo>
                  <a:pt x="1958377" y="0"/>
                </a:lnTo>
                <a:lnTo>
                  <a:pt x="1958377" y="3966333"/>
                </a:lnTo>
                <a:lnTo>
                  <a:pt x="0" y="396633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286985" y="0"/>
            <a:ext cx="1863883" cy="1640217"/>
          </a:xfrm>
          <a:custGeom>
            <a:avLst/>
            <a:gdLst/>
            <a:ahLst/>
            <a:cxnLst/>
            <a:rect r="r" b="b" t="t" l="l"/>
            <a:pathLst>
              <a:path h="1640217" w="1863883">
                <a:moveTo>
                  <a:pt x="0" y="0"/>
                </a:moveTo>
                <a:lnTo>
                  <a:pt x="1863884" y="0"/>
                </a:lnTo>
                <a:lnTo>
                  <a:pt x="1863884" y="1640217"/>
                </a:lnTo>
                <a:lnTo>
                  <a:pt x="0" y="16402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0" id="10"/>
          <p:cNvSpPr txBox="true"/>
          <p:nvPr/>
        </p:nvSpPr>
        <p:spPr>
          <a:xfrm rot="0">
            <a:off x="684007" y="2059546"/>
            <a:ext cx="10733377" cy="7003868"/>
          </a:xfrm>
          <a:prstGeom prst="rect">
            <a:avLst/>
          </a:prstGeom>
        </p:spPr>
        <p:txBody>
          <a:bodyPr anchor="t" rtlCol="false" tIns="0" lIns="0" bIns="0" rIns="0">
            <a:spAutoFit/>
          </a:bodyPr>
          <a:lstStyle/>
          <a:p>
            <a:pPr algn="l">
              <a:lnSpc>
                <a:spcPts val="5039"/>
              </a:lnSpc>
            </a:pPr>
            <a:r>
              <a:rPr lang="en-US" sz="3599">
                <a:solidFill>
                  <a:srgbClr val="000000"/>
                </a:solidFill>
                <a:latin typeface="Lato"/>
                <a:ea typeface="Lato"/>
                <a:cs typeface="Lato"/>
                <a:sym typeface="Lato"/>
              </a:rPr>
              <a:t>In pairs, use the food fact files to find out the answers to these questions:</a:t>
            </a:r>
          </a:p>
          <a:p>
            <a:pPr algn="l">
              <a:lnSpc>
                <a:spcPts val="5039"/>
              </a:lnSpc>
            </a:pPr>
          </a:p>
          <a:p>
            <a:pPr algn="l">
              <a:lnSpc>
                <a:spcPts val="5039"/>
              </a:lnSpc>
            </a:pPr>
            <a:r>
              <a:rPr lang="en-US" sz="3599">
                <a:solidFill>
                  <a:srgbClr val="000000"/>
                </a:solidFill>
                <a:latin typeface="Lato"/>
                <a:ea typeface="Lato"/>
                <a:cs typeface="Lato"/>
                <a:sym typeface="Lato"/>
              </a:rPr>
              <a:t>1) Where is your item of food produced and why?</a:t>
            </a:r>
          </a:p>
          <a:p>
            <a:pPr algn="l">
              <a:lnSpc>
                <a:spcPts val="5039"/>
              </a:lnSpc>
            </a:pPr>
            <a:r>
              <a:rPr lang="en-US" sz="3599">
                <a:solidFill>
                  <a:srgbClr val="000000"/>
                </a:solidFill>
                <a:latin typeface="Lato"/>
                <a:ea typeface="Lato"/>
                <a:cs typeface="Lato"/>
                <a:sym typeface="Lato"/>
              </a:rPr>
              <a:t>2) What natural resources are needed to produce this food?</a:t>
            </a:r>
          </a:p>
          <a:p>
            <a:pPr algn="l">
              <a:lnSpc>
                <a:spcPts val="5039"/>
              </a:lnSpc>
            </a:pPr>
            <a:r>
              <a:rPr lang="en-US" sz="3599">
                <a:solidFill>
                  <a:srgbClr val="000000"/>
                </a:solidFill>
                <a:latin typeface="Lato"/>
                <a:ea typeface="Lato"/>
                <a:cs typeface="Lato"/>
                <a:sym typeface="Lato"/>
              </a:rPr>
              <a:t>3) What other resources do you need?</a:t>
            </a:r>
          </a:p>
          <a:p>
            <a:pPr algn="l">
              <a:lnSpc>
                <a:spcPts val="5039"/>
              </a:lnSpc>
            </a:pPr>
          </a:p>
          <a:p>
            <a:pPr algn="l">
              <a:lnSpc>
                <a:spcPts val="5039"/>
              </a:lnSpc>
            </a:pPr>
          </a:p>
          <a:p>
            <a:pPr algn="l">
              <a:lnSpc>
                <a:spcPts val="5039"/>
              </a:lnSpc>
            </a:pPr>
            <a:r>
              <a:rPr lang="en-US" sz="3599" b="true">
                <a:solidFill>
                  <a:srgbClr val="000000"/>
                </a:solidFill>
                <a:latin typeface="Lato Bold"/>
                <a:ea typeface="Lato Bold"/>
                <a:cs typeface="Lato Bold"/>
                <a:sym typeface="Lato Bold"/>
              </a:rPr>
              <a:t>Bonus question: </a:t>
            </a:r>
            <a:r>
              <a:rPr lang="en-US" sz="3599">
                <a:solidFill>
                  <a:srgbClr val="000000"/>
                </a:solidFill>
                <a:latin typeface="Lato"/>
                <a:ea typeface="Lato"/>
                <a:cs typeface="Lato"/>
                <a:sym typeface="Lato"/>
              </a:rPr>
              <a:t>How many miles/kilometres would this item of food have to travel to reach your school?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4"/>
            <a:stretch>
              <a:fillRect l="0" t="0" r="0" b="0"/>
            </a:stretch>
          </a:blipFill>
        </p:spPr>
      </p:sp>
      <p:sp>
        <p:nvSpPr>
          <p:cNvPr name="Freeform 4" id="4"/>
          <p:cNvSpPr/>
          <p:nvPr/>
        </p:nvSpPr>
        <p:spPr>
          <a:xfrm flipH="false" flipV="false" rot="0">
            <a:off x="15144638" y="6460756"/>
            <a:ext cx="2376330" cy="1957502"/>
          </a:xfrm>
          <a:custGeom>
            <a:avLst/>
            <a:gdLst/>
            <a:ahLst/>
            <a:cxnLst/>
            <a:rect r="r" b="b" t="t" l="l"/>
            <a:pathLst>
              <a:path h="1957502" w="2376330">
                <a:moveTo>
                  <a:pt x="0" y="0"/>
                </a:moveTo>
                <a:lnTo>
                  <a:pt x="2376329" y="0"/>
                </a:lnTo>
                <a:lnTo>
                  <a:pt x="2376329" y="1957501"/>
                </a:lnTo>
                <a:lnTo>
                  <a:pt x="0" y="1957501"/>
                </a:lnTo>
                <a:lnTo>
                  <a:pt x="0" y="0"/>
                </a:lnTo>
                <a:close/>
              </a:path>
            </a:pathLst>
          </a:custGeom>
          <a:blipFill>
            <a:blip r:embed="rId5"/>
            <a:stretch>
              <a:fillRect l="0" t="0" r="0" b="0"/>
            </a:stretch>
          </a:blipFill>
        </p:spPr>
      </p:sp>
      <p:sp>
        <p:nvSpPr>
          <p:cNvPr name="Freeform 5" id="5"/>
          <p:cNvSpPr/>
          <p:nvPr/>
        </p:nvSpPr>
        <p:spPr>
          <a:xfrm flipH="false" flipV="false" rot="0">
            <a:off x="12931015" y="298223"/>
            <a:ext cx="2935663" cy="3393830"/>
          </a:xfrm>
          <a:custGeom>
            <a:avLst/>
            <a:gdLst/>
            <a:ahLst/>
            <a:cxnLst/>
            <a:rect r="r" b="b" t="t" l="l"/>
            <a:pathLst>
              <a:path h="3393830" w="2935663">
                <a:moveTo>
                  <a:pt x="0" y="0"/>
                </a:moveTo>
                <a:lnTo>
                  <a:pt x="2935663" y="0"/>
                </a:lnTo>
                <a:lnTo>
                  <a:pt x="2935663" y="3393831"/>
                </a:lnTo>
                <a:lnTo>
                  <a:pt x="0" y="33938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092897" y="4118912"/>
            <a:ext cx="3507478" cy="2424544"/>
          </a:xfrm>
          <a:custGeom>
            <a:avLst/>
            <a:gdLst/>
            <a:ahLst/>
            <a:cxnLst/>
            <a:rect r="r" b="b" t="t" l="l"/>
            <a:pathLst>
              <a:path h="2424544" w="3507478">
                <a:moveTo>
                  <a:pt x="0" y="0"/>
                </a:moveTo>
                <a:lnTo>
                  <a:pt x="3507478" y="0"/>
                </a:lnTo>
                <a:lnTo>
                  <a:pt x="3507478" y="2424544"/>
                </a:lnTo>
                <a:lnTo>
                  <a:pt x="0" y="2424544"/>
                </a:lnTo>
                <a:lnTo>
                  <a:pt x="0" y="0"/>
                </a:lnTo>
                <a:close/>
              </a:path>
            </a:pathLst>
          </a:custGeom>
          <a:blipFill>
            <a:blip r:embed="rId8"/>
            <a:stretch>
              <a:fillRect l="0" t="0" r="0" b="0"/>
            </a:stretch>
          </a:blipFill>
        </p:spPr>
      </p:sp>
      <p:sp>
        <p:nvSpPr>
          <p:cNvPr name="Freeform 7" id="7"/>
          <p:cNvSpPr/>
          <p:nvPr/>
        </p:nvSpPr>
        <p:spPr>
          <a:xfrm flipH="false" flipV="false" rot="0">
            <a:off x="15918701" y="2135746"/>
            <a:ext cx="1958377" cy="3966333"/>
          </a:xfrm>
          <a:custGeom>
            <a:avLst/>
            <a:gdLst/>
            <a:ahLst/>
            <a:cxnLst/>
            <a:rect r="r" b="b" t="t" l="l"/>
            <a:pathLst>
              <a:path h="3966333" w="1958377">
                <a:moveTo>
                  <a:pt x="0" y="0"/>
                </a:moveTo>
                <a:lnTo>
                  <a:pt x="1958377" y="0"/>
                </a:lnTo>
                <a:lnTo>
                  <a:pt x="1958377" y="3966333"/>
                </a:lnTo>
                <a:lnTo>
                  <a:pt x="0" y="39663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875381" y="3702586"/>
            <a:ext cx="10733377" cy="4109350"/>
          </a:xfrm>
          <a:prstGeom prst="rect">
            <a:avLst/>
          </a:prstGeom>
        </p:spPr>
        <p:txBody>
          <a:bodyPr anchor="t" rtlCol="false" tIns="0" lIns="0" bIns="0" rIns="0">
            <a:spAutoFit/>
          </a:bodyPr>
          <a:lstStyle/>
          <a:p>
            <a:pPr algn="l">
              <a:lnSpc>
                <a:spcPts val="6579"/>
              </a:lnSpc>
            </a:pPr>
            <a:r>
              <a:rPr lang="en-US" sz="4699">
                <a:solidFill>
                  <a:srgbClr val="000000"/>
                </a:solidFill>
                <a:latin typeface="Lato"/>
                <a:ea typeface="Lato"/>
                <a:cs typeface="Lato"/>
                <a:sym typeface="Lato"/>
              </a:rPr>
              <a:t>Which item of food would need to travel the furthest?</a:t>
            </a:r>
          </a:p>
          <a:p>
            <a:pPr algn="l">
              <a:lnSpc>
                <a:spcPts val="6579"/>
              </a:lnSpc>
            </a:pPr>
          </a:p>
          <a:p>
            <a:pPr algn="l">
              <a:lnSpc>
                <a:spcPts val="6579"/>
              </a:lnSpc>
            </a:pPr>
            <a:r>
              <a:rPr lang="en-US" sz="4699">
                <a:solidFill>
                  <a:srgbClr val="000000"/>
                </a:solidFill>
                <a:latin typeface="Lato"/>
                <a:ea typeface="Lato"/>
                <a:cs typeface="Lato"/>
                <a:sym typeface="Lato"/>
              </a:rPr>
              <a:t>Which item is the </a:t>
            </a:r>
            <a:r>
              <a:rPr lang="en-US" sz="4699" b="true">
                <a:solidFill>
                  <a:srgbClr val="000000"/>
                </a:solidFill>
                <a:latin typeface="Lato Bold"/>
                <a:ea typeface="Lato Bold"/>
                <a:cs typeface="Lato Bold"/>
                <a:sym typeface="Lato Bold"/>
              </a:rPr>
              <a:t>most</a:t>
            </a:r>
            <a:r>
              <a:rPr lang="en-US" sz="4699">
                <a:solidFill>
                  <a:srgbClr val="000000"/>
                </a:solidFill>
                <a:latin typeface="Lato"/>
                <a:ea typeface="Lato"/>
                <a:cs typeface="Lato"/>
                <a:sym typeface="Lato"/>
              </a:rPr>
              <a:t> wasted in the UK?</a:t>
            </a:r>
          </a:p>
        </p:txBody>
      </p:sp>
      <p:sp>
        <p:nvSpPr>
          <p:cNvPr name="Freeform 9" id="9"/>
          <p:cNvSpPr/>
          <p:nvPr/>
        </p:nvSpPr>
        <p:spPr>
          <a:xfrm flipH="false" flipV="false" rot="0">
            <a:off x="720198" y="298223"/>
            <a:ext cx="2113650" cy="1907569"/>
          </a:xfrm>
          <a:custGeom>
            <a:avLst/>
            <a:gdLst/>
            <a:ahLst/>
            <a:cxnLst/>
            <a:rect r="r" b="b" t="t" l="l"/>
            <a:pathLst>
              <a:path h="1907569" w="2113650">
                <a:moveTo>
                  <a:pt x="0" y="0"/>
                </a:moveTo>
                <a:lnTo>
                  <a:pt x="2113650" y="0"/>
                </a:lnTo>
                <a:lnTo>
                  <a:pt x="2113650" y="1907569"/>
                </a:lnTo>
                <a:lnTo>
                  <a:pt x="0" y="190756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2"/>
            <a:stretch>
              <a:fillRect l="0" t="0" r="0" b="0"/>
            </a:stretch>
          </a:blipFill>
        </p:spPr>
      </p:sp>
      <p:sp>
        <p:nvSpPr>
          <p:cNvPr name="Freeform 3" id="3"/>
          <p:cNvSpPr/>
          <p:nvPr/>
        </p:nvSpPr>
        <p:spPr>
          <a:xfrm flipH="false" flipV="false" rot="0">
            <a:off x="333887" y="280028"/>
            <a:ext cx="1627910" cy="1627910"/>
          </a:xfrm>
          <a:custGeom>
            <a:avLst/>
            <a:gdLst/>
            <a:ahLst/>
            <a:cxnLst/>
            <a:rect r="r" b="b" t="t" l="l"/>
            <a:pathLst>
              <a:path h="1627910" w="1627910">
                <a:moveTo>
                  <a:pt x="0" y="0"/>
                </a:moveTo>
                <a:lnTo>
                  <a:pt x="1627910" y="0"/>
                </a:lnTo>
                <a:lnTo>
                  <a:pt x="1627910" y="1627910"/>
                </a:lnTo>
                <a:lnTo>
                  <a:pt x="0" y="1627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5"/>
            <a:stretch>
              <a:fillRect l="0" t="0" r="0" b="0"/>
            </a:stretch>
          </a:blipFill>
        </p:spPr>
      </p:sp>
      <p:sp>
        <p:nvSpPr>
          <p:cNvPr name="Freeform 5" id="5"/>
          <p:cNvSpPr/>
          <p:nvPr/>
        </p:nvSpPr>
        <p:spPr>
          <a:xfrm flipH="false" flipV="false" rot="0">
            <a:off x="13751877" y="2291765"/>
            <a:ext cx="2981664" cy="2336879"/>
          </a:xfrm>
          <a:custGeom>
            <a:avLst/>
            <a:gdLst/>
            <a:ahLst/>
            <a:cxnLst/>
            <a:rect r="r" b="b" t="t" l="l"/>
            <a:pathLst>
              <a:path h="2336879" w="2981664">
                <a:moveTo>
                  <a:pt x="0" y="0"/>
                </a:moveTo>
                <a:lnTo>
                  <a:pt x="2981664" y="0"/>
                </a:lnTo>
                <a:lnTo>
                  <a:pt x="2981664" y="2336879"/>
                </a:lnTo>
                <a:lnTo>
                  <a:pt x="0" y="23368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0909011" y="2035583"/>
            <a:ext cx="2561724" cy="2661531"/>
          </a:xfrm>
          <a:custGeom>
            <a:avLst/>
            <a:gdLst/>
            <a:ahLst/>
            <a:cxnLst/>
            <a:rect r="r" b="b" t="t" l="l"/>
            <a:pathLst>
              <a:path h="2661531" w="2561724">
                <a:moveTo>
                  <a:pt x="0" y="0"/>
                </a:moveTo>
                <a:lnTo>
                  <a:pt x="2561723" y="0"/>
                </a:lnTo>
                <a:lnTo>
                  <a:pt x="2561723" y="2661531"/>
                </a:lnTo>
                <a:lnTo>
                  <a:pt x="0" y="2661531"/>
                </a:lnTo>
                <a:lnTo>
                  <a:pt x="0" y="0"/>
                </a:lnTo>
                <a:close/>
              </a:path>
            </a:pathLst>
          </a:custGeom>
          <a:blipFill>
            <a:blip r:embed="rId8"/>
            <a:stretch>
              <a:fillRect l="0" t="0" r="0" b="0"/>
            </a:stretch>
          </a:blipFill>
        </p:spPr>
      </p:sp>
      <p:sp>
        <p:nvSpPr>
          <p:cNvPr name="Freeform 7" id="7"/>
          <p:cNvSpPr/>
          <p:nvPr/>
        </p:nvSpPr>
        <p:spPr>
          <a:xfrm flipH="false" flipV="false" rot="0">
            <a:off x="10194314" y="7383601"/>
            <a:ext cx="3468201" cy="2310689"/>
          </a:xfrm>
          <a:custGeom>
            <a:avLst/>
            <a:gdLst/>
            <a:ahLst/>
            <a:cxnLst/>
            <a:rect r="r" b="b" t="t" l="l"/>
            <a:pathLst>
              <a:path h="2310689" w="3468201">
                <a:moveTo>
                  <a:pt x="0" y="0"/>
                </a:moveTo>
                <a:lnTo>
                  <a:pt x="3468201" y="0"/>
                </a:lnTo>
                <a:lnTo>
                  <a:pt x="3468201" y="2310688"/>
                </a:lnTo>
                <a:lnTo>
                  <a:pt x="0" y="2310688"/>
                </a:lnTo>
                <a:lnTo>
                  <a:pt x="0" y="0"/>
                </a:lnTo>
                <a:close/>
              </a:path>
            </a:pathLst>
          </a:custGeom>
          <a:blipFill>
            <a:blip r:embed="rId9"/>
            <a:stretch>
              <a:fillRect l="0" t="0" r="0" b="0"/>
            </a:stretch>
          </a:blipFill>
        </p:spPr>
      </p:sp>
      <p:sp>
        <p:nvSpPr>
          <p:cNvPr name="Freeform 8" id="8"/>
          <p:cNvSpPr/>
          <p:nvPr/>
        </p:nvSpPr>
        <p:spPr>
          <a:xfrm flipH="false" flipV="false" rot="0">
            <a:off x="3355959" y="5196994"/>
            <a:ext cx="2399493" cy="2051567"/>
          </a:xfrm>
          <a:custGeom>
            <a:avLst/>
            <a:gdLst/>
            <a:ahLst/>
            <a:cxnLst/>
            <a:rect r="r" b="b" t="t" l="l"/>
            <a:pathLst>
              <a:path h="2051567" w="2399493">
                <a:moveTo>
                  <a:pt x="0" y="0"/>
                </a:moveTo>
                <a:lnTo>
                  <a:pt x="2399493" y="0"/>
                </a:lnTo>
                <a:lnTo>
                  <a:pt x="2399493" y="2051567"/>
                </a:lnTo>
                <a:lnTo>
                  <a:pt x="0" y="2051567"/>
                </a:lnTo>
                <a:lnTo>
                  <a:pt x="0" y="0"/>
                </a:lnTo>
                <a:close/>
              </a:path>
            </a:pathLst>
          </a:custGeom>
          <a:blipFill>
            <a:blip r:embed="rId10"/>
            <a:stretch>
              <a:fillRect l="0" t="0" r="0" b="0"/>
            </a:stretch>
          </a:blipFill>
        </p:spPr>
      </p:sp>
      <p:sp>
        <p:nvSpPr>
          <p:cNvPr name="TextBox 9" id="9"/>
          <p:cNvSpPr txBox="true"/>
          <p:nvPr/>
        </p:nvSpPr>
        <p:spPr>
          <a:xfrm rot="0">
            <a:off x="2316139" y="559644"/>
            <a:ext cx="14211048" cy="842847"/>
          </a:xfrm>
          <a:prstGeom prst="rect">
            <a:avLst/>
          </a:prstGeom>
        </p:spPr>
        <p:txBody>
          <a:bodyPr anchor="t" rtlCol="false" tIns="0" lIns="0" bIns="0" rIns="0">
            <a:spAutoFit/>
          </a:bodyPr>
          <a:lstStyle/>
          <a:p>
            <a:pPr algn="l">
              <a:lnSpc>
                <a:spcPts val="6880"/>
              </a:lnSpc>
            </a:pPr>
            <a:r>
              <a:rPr lang="en-US" sz="4914" b="true">
                <a:solidFill>
                  <a:srgbClr val="000000"/>
                </a:solidFill>
                <a:latin typeface="Lato Bold"/>
                <a:ea typeface="Lato Bold"/>
                <a:cs typeface="Lato Bold"/>
                <a:sym typeface="Lato Bold"/>
              </a:rPr>
              <a:t>So why does food waste happen?</a:t>
            </a:r>
          </a:p>
        </p:txBody>
      </p:sp>
      <p:sp>
        <p:nvSpPr>
          <p:cNvPr name="TextBox 10" id="10"/>
          <p:cNvSpPr txBox="true"/>
          <p:nvPr/>
        </p:nvSpPr>
        <p:spPr>
          <a:xfrm rot="0">
            <a:off x="1028700" y="2607148"/>
            <a:ext cx="9165614" cy="2089965"/>
          </a:xfrm>
          <a:prstGeom prst="rect">
            <a:avLst/>
          </a:prstGeom>
        </p:spPr>
        <p:txBody>
          <a:bodyPr anchor="t" rtlCol="false" tIns="0" lIns="0" bIns="0" rIns="0">
            <a:spAutoFit/>
          </a:bodyPr>
          <a:lstStyle/>
          <a:p>
            <a:pPr algn="l">
              <a:lnSpc>
                <a:spcPts val="5550"/>
              </a:lnSpc>
            </a:pPr>
            <a:r>
              <a:rPr lang="en-US" sz="3964">
                <a:solidFill>
                  <a:srgbClr val="000000"/>
                </a:solidFill>
                <a:latin typeface="Lato"/>
                <a:ea typeface="Lato"/>
                <a:cs typeface="Lato"/>
                <a:sym typeface="Lato"/>
              </a:rPr>
              <a:t>Often people might buy too much food so the food goes mouldy or is no longer able to be eaten. </a:t>
            </a:r>
          </a:p>
        </p:txBody>
      </p:sp>
      <p:sp>
        <p:nvSpPr>
          <p:cNvPr name="TextBox 11" id="11"/>
          <p:cNvSpPr txBox="true"/>
          <p:nvPr/>
        </p:nvSpPr>
        <p:spPr>
          <a:xfrm rot="0">
            <a:off x="1097937" y="7808275"/>
            <a:ext cx="9679640" cy="1385140"/>
          </a:xfrm>
          <a:prstGeom prst="rect">
            <a:avLst/>
          </a:prstGeom>
        </p:spPr>
        <p:txBody>
          <a:bodyPr anchor="t" rtlCol="false" tIns="0" lIns="0" bIns="0" rIns="0">
            <a:spAutoFit/>
          </a:bodyPr>
          <a:lstStyle/>
          <a:p>
            <a:pPr algn="l">
              <a:lnSpc>
                <a:spcPts val="5550"/>
              </a:lnSpc>
            </a:pPr>
            <a:r>
              <a:rPr lang="en-US" sz="3964">
                <a:solidFill>
                  <a:srgbClr val="000000"/>
                </a:solidFill>
                <a:latin typeface="Lato"/>
                <a:ea typeface="Lato"/>
                <a:cs typeface="Lato"/>
                <a:sym typeface="Lato"/>
              </a:rPr>
              <a:t>Food might not look ‘perfect’ so supermarkets or factories throw it away.</a:t>
            </a:r>
          </a:p>
        </p:txBody>
      </p:sp>
      <p:sp>
        <p:nvSpPr>
          <p:cNvPr name="TextBox 12" id="12"/>
          <p:cNvSpPr txBox="true"/>
          <p:nvPr/>
        </p:nvSpPr>
        <p:spPr>
          <a:xfrm rot="0">
            <a:off x="6631217" y="5067300"/>
            <a:ext cx="9165614" cy="2089965"/>
          </a:xfrm>
          <a:prstGeom prst="rect">
            <a:avLst/>
          </a:prstGeom>
        </p:spPr>
        <p:txBody>
          <a:bodyPr anchor="t" rtlCol="false" tIns="0" lIns="0" bIns="0" rIns="0">
            <a:spAutoFit/>
          </a:bodyPr>
          <a:lstStyle/>
          <a:p>
            <a:pPr algn="l">
              <a:lnSpc>
                <a:spcPts val="5550"/>
              </a:lnSpc>
            </a:pPr>
            <a:r>
              <a:rPr lang="en-US" sz="3964">
                <a:solidFill>
                  <a:srgbClr val="000000"/>
                </a:solidFill>
                <a:latin typeface="Lato"/>
                <a:ea typeface="Lato"/>
                <a:cs typeface="Lato"/>
                <a:sym typeface="Lato"/>
              </a:rPr>
              <a:t>Sometimes food can be stored incorrectly, which means it becomes inedible quickly.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358815"/>
            <a:ext cx="2780220" cy="1928185"/>
          </a:xfrm>
          <a:custGeom>
            <a:avLst/>
            <a:gdLst/>
            <a:ahLst/>
            <a:cxnLst/>
            <a:rect r="r" b="b" t="t" l="l"/>
            <a:pathLst>
              <a:path h="1928185" w="2780220">
                <a:moveTo>
                  <a:pt x="0" y="0"/>
                </a:moveTo>
                <a:lnTo>
                  <a:pt x="2780220" y="0"/>
                </a:lnTo>
                <a:lnTo>
                  <a:pt x="2780220" y="1928185"/>
                </a:lnTo>
                <a:lnTo>
                  <a:pt x="0" y="1928185"/>
                </a:lnTo>
                <a:lnTo>
                  <a:pt x="0" y="0"/>
                </a:lnTo>
                <a:close/>
              </a:path>
            </a:pathLst>
          </a:custGeom>
          <a:blipFill>
            <a:blip r:embed="rId3"/>
            <a:stretch>
              <a:fillRect l="0" t="0" r="0" b="0"/>
            </a:stretch>
          </a:blipFill>
        </p:spPr>
      </p:sp>
      <p:sp>
        <p:nvSpPr>
          <p:cNvPr name="Freeform 3" id="3"/>
          <p:cNvSpPr/>
          <p:nvPr/>
        </p:nvSpPr>
        <p:spPr>
          <a:xfrm flipH="false" flipV="false" rot="0">
            <a:off x="479031" y="395331"/>
            <a:ext cx="2316479" cy="2391204"/>
          </a:xfrm>
          <a:custGeom>
            <a:avLst/>
            <a:gdLst/>
            <a:ahLst/>
            <a:cxnLst/>
            <a:rect r="r" b="b" t="t" l="l"/>
            <a:pathLst>
              <a:path h="2391204" w="2316479">
                <a:moveTo>
                  <a:pt x="0" y="0"/>
                </a:moveTo>
                <a:lnTo>
                  <a:pt x="2316479" y="0"/>
                </a:lnTo>
                <a:lnTo>
                  <a:pt x="2316479" y="2391203"/>
                </a:lnTo>
                <a:lnTo>
                  <a:pt x="0" y="23912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227599" y="1495682"/>
            <a:ext cx="8776022" cy="878006"/>
          </a:xfrm>
          <a:prstGeom prst="rect">
            <a:avLst/>
          </a:prstGeom>
        </p:spPr>
        <p:txBody>
          <a:bodyPr anchor="t" rtlCol="false" tIns="0" lIns="0" bIns="0" rIns="0">
            <a:spAutoFit/>
          </a:bodyPr>
          <a:lstStyle/>
          <a:p>
            <a:pPr algn="ctr">
              <a:lnSpc>
                <a:spcPts val="7253"/>
              </a:lnSpc>
            </a:pPr>
            <a:r>
              <a:rPr lang="en-US" sz="5181" b="true">
                <a:solidFill>
                  <a:srgbClr val="000000"/>
                </a:solidFill>
                <a:latin typeface="Lato Bold"/>
                <a:ea typeface="Lato Bold"/>
                <a:cs typeface="Lato Bold"/>
                <a:sym typeface="Lato Bold"/>
              </a:rPr>
              <a:t>Which statement is incorrect?</a:t>
            </a:r>
          </a:p>
        </p:txBody>
      </p:sp>
      <p:sp>
        <p:nvSpPr>
          <p:cNvPr name="Freeform 5" id="5"/>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6"/>
            <a:stretch>
              <a:fillRect l="0" t="0" r="0" b="0"/>
            </a:stretch>
          </a:blipFill>
        </p:spPr>
      </p:sp>
      <p:sp>
        <p:nvSpPr>
          <p:cNvPr name="TextBox 6" id="6"/>
          <p:cNvSpPr txBox="true"/>
          <p:nvPr/>
        </p:nvSpPr>
        <p:spPr>
          <a:xfrm rot="0">
            <a:off x="1548163" y="3795662"/>
            <a:ext cx="17496185" cy="762547"/>
          </a:xfrm>
          <a:prstGeom prst="rect">
            <a:avLst/>
          </a:prstGeom>
        </p:spPr>
        <p:txBody>
          <a:bodyPr anchor="t" rtlCol="false" tIns="0" lIns="0" bIns="0" rIns="0">
            <a:spAutoFit/>
          </a:bodyPr>
          <a:lstStyle/>
          <a:p>
            <a:pPr algn="l">
              <a:lnSpc>
                <a:spcPts val="6273"/>
              </a:lnSpc>
            </a:pPr>
            <a:r>
              <a:rPr lang="en-US" sz="4481">
                <a:solidFill>
                  <a:srgbClr val="000000"/>
                </a:solidFill>
                <a:latin typeface="Lato"/>
                <a:ea typeface="Lato"/>
                <a:cs typeface="Lato"/>
                <a:sym typeface="Lato"/>
              </a:rPr>
              <a:t>A) Food waste creates green house gases when it decomposes. </a:t>
            </a:r>
          </a:p>
        </p:txBody>
      </p:sp>
      <p:sp>
        <p:nvSpPr>
          <p:cNvPr name="TextBox 7" id="7"/>
          <p:cNvSpPr txBox="true"/>
          <p:nvPr/>
        </p:nvSpPr>
        <p:spPr>
          <a:xfrm rot="0">
            <a:off x="1548163" y="5148538"/>
            <a:ext cx="15297043" cy="762547"/>
          </a:xfrm>
          <a:prstGeom prst="rect">
            <a:avLst/>
          </a:prstGeom>
        </p:spPr>
        <p:txBody>
          <a:bodyPr anchor="t" rtlCol="false" tIns="0" lIns="0" bIns="0" rIns="0">
            <a:spAutoFit/>
          </a:bodyPr>
          <a:lstStyle/>
          <a:p>
            <a:pPr algn="l">
              <a:lnSpc>
                <a:spcPts val="6273"/>
              </a:lnSpc>
            </a:pPr>
            <a:r>
              <a:rPr lang="en-US" sz="4481">
                <a:solidFill>
                  <a:srgbClr val="000000"/>
                </a:solidFill>
                <a:latin typeface="Lato"/>
                <a:ea typeface="Lato"/>
                <a:cs typeface="Lato"/>
                <a:sym typeface="Lato"/>
              </a:rPr>
              <a:t>B) Farming only requires a small amount of natural resources.</a:t>
            </a:r>
          </a:p>
        </p:txBody>
      </p:sp>
      <p:sp>
        <p:nvSpPr>
          <p:cNvPr name="TextBox 8" id="8"/>
          <p:cNvSpPr txBox="true"/>
          <p:nvPr/>
        </p:nvSpPr>
        <p:spPr>
          <a:xfrm rot="0">
            <a:off x="1548163" y="6501636"/>
            <a:ext cx="15297043" cy="762547"/>
          </a:xfrm>
          <a:prstGeom prst="rect">
            <a:avLst/>
          </a:prstGeom>
        </p:spPr>
        <p:txBody>
          <a:bodyPr anchor="t" rtlCol="false" tIns="0" lIns="0" bIns="0" rIns="0">
            <a:spAutoFit/>
          </a:bodyPr>
          <a:lstStyle/>
          <a:p>
            <a:pPr algn="l">
              <a:lnSpc>
                <a:spcPts val="6273"/>
              </a:lnSpc>
            </a:pPr>
            <a:r>
              <a:rPr lang="en-US" sz="4481">
                <a:solidFill>
                  <a:srgbClr val="000000"/>
                </a:solidFill>
                <a:latin typeface="Lato"/>
                <a:ea typeface="Lato"/>
                <a:cs typeface="Lato"/>
                <a:sym typeface="Lato"/>
              </a:rPr>
              <a:t>C) One of the most wasted foods in the UK is bread.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358815"/>
            <a:ext cx="2780220" cy="1928185"/>
          </a:xfrm>
          <a:custGeom>
            <a:avLst/>
            <a:gdLst/>
            <a:ahLst/>
            <a:cxnLst/>
            <a:rect r="r" b="b" t="t" l="l"/>
            <a:pathLst>
              <a:path h="1928185" w="2780220">
                <a:moveTo>
                  <a:pt x="0" y="0"/>
                </a:moveTo>
                <a:lnTo>
                  <a:pt x="2780220" y="0"/>
                </a:lnTo>
                <a:lnTo>
                  <a:pt x="2780220" y="1928185"/>
                </a:lnTo>
                <a:lnTo>
                  <a:pt x="0" y="1928185"/>
                </a:lnTo>
                <a:lnTo>
                  <a:pt x="0" y="0"/>
                </a:lnTo>
                <a:close/>
              </a:path>
            </a:pathLst>
          </a:custGeom>
          <a:blipFill>
            <a:blip r:embed="rId2"/>
            <a:stretch>
              <a:fillRect l="0" t="0" r="0" b="0"/>
            </a:stretch>
          </a:blipFill>
        </p:spPr>
      </p:sp>
      <p:sp>
        <p:nvSpPr>
          <p:cNvPr name="TextBox 3" id="3"/>
          <p:cNvSpPr txBox="true"/>
          <p:nvPr/>
        </p:nvSpPr>
        <p:spPr>
          <a:xfrm rot="0">
            <a:off x="1447520" y="1643891"/>
            <a:ext cx="14708939" cy="1616540"/>
          </a:xfrm>
          <a:prstGeom prst="rect">
            <a:avLst/>
          </a:prstGeom>
        </p:spPr>
        <p:txBody>
          <a:bodyPr anchor="t" rtlCol="false" tIns="0" lIns="0" bIns="0" rIns="0">
            <a:spAutoFit/>
          </a:bodyPr>
          <a:lstStyle/>
          <a:p>
            <a:pPr algn="l">
              <a:lnSpc>
                <a:spcPts val="6452"/>
              </a:lnSpc>
            </a:pPr>
            <a:r>
              <a:rPr lang="en-US" sz="4608" b="true">
                <a:solidFill>
                  <a:srgbClr val="000000"/>
                </a:solidFill>
                <a:latin typeface="Lato Bold"/>
                <a:ea typeface="Lato Bold"/>
                <a:cs typeface="Lato Bold"/>
                <a:sym typeface="Lato Bold"/>
              </a:rPr>
              <a:t>LO: To understand and explain the impact of food waste. </a:t>
            </a:r>
          </a:p>
        </p:txBody>
      </p:sp>
      <p:sp>
        <p:nvSpPr>
          <p:cNvPr name="TextBox 4" id="4"/>
          <p:cNvSpPr txBox="true"/>
          <p:nvPr/>
        </p:nvSpPr>
        <p:spPr>
          <a:xfrm rot="0">
            <a:off x="1447520" y="4324211"/>
            <a:ext cx="12837320" cy="3024507"/>
          </a:xfrm>
          <a:prstGeom prst="rect">
            <a:avLst/>
          </a:prstGeom>
        </p:spPr>
        <p:txBody>
          <a:bodyPr anchor="t" rtlCol="false" tIns="0" lIns="0" bIns="0" rIns="0">
            <a:spAutoFit/>
          </a:bodyPr>
          <a:lstStyle/>
          <a:p>
            <a:pPr algn="just" marL="928353" indent="-464177" lvl="1">
              <a:lnSpc>
                <a:spcPts val="6019"/>
              </a:lnSpc>
              <a:buFont typeface="Arial"/>
              <a:buChar char="•"/>
            </a:pPr>
            <a:r>
              <a:rPr lang="en-US" sz="4299">
                <a:solidFill>
                  <a:srgbClr val="000000"/>
                </a:solidFill>
                <a:latin typeface="Lato"/>
                <a:ea typeface="Lato"/>
                <a:cs typeface="Lato"/>
                <a:sym typeface="Lato"/>
              </a:rPr>
              <a:t>I can explain what food waste is. </a:t>
            </a:r>
          </a:p>
          <a:p>
            <a:pPr algn="just" marL="928353" indent="-464177" lvl="1">
              <a:lnSpc>
                <a:spcPts val="6019"/>
              </a:lnSpc>
              <a:buFont typeface="Arial"/>
              <a:buChar char="•"/>
            </a:pPr>
            <a:r>
              <a:rPr lang="en-US" sz="4299">
                <a:solidFill>
                  <a:srgbClr val="000000"/>
                </a:solidFill>
                <a:latin typeface="Lato"/>
                <a:ea typeface="Lato"/>
                <a:cs typeface="Lato"/>
                <a:sym typeface="Lato"/>
              </a:rPr>
              <a:t>I can explain the impact food waste has on the environment. </a:t>
            </a:r>
          </a:p>
          <a:p>
            <a:pPr algn="just" marL="928353" indent="-464177" lvl="1">
              <a:lnSpc>
                <a:spcPts val="6019"/>
              </a:lnSpc>
              <a:buFont typeface="Arial"/>
              <a:buChar char="•"/>
            </a:pPr>
            <a:r>
              <a:rPr lang="en-US" sz="4299">
                <a:solidFill>
                  <a:srgbClr val="000000"/>
                </a:solidFill>
                <a:latin typeface="Lato"/>
                <a:ea typeface="Lato"/>
                <a:cs typeface="Lato"/>
                <a:sym typeface="Lato"/>
              </a:rPr>
              <a:t>I can explain why food waste happens.  </a:t>
            </a:r>
          </a:p>
        </p:txBody>
      </p:sp>
      <p:sp>
        <p:nvSpPr>
          <p:cNvPr name="Freeform 5" id="5"/>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358815"/>
            <a:ext cx="2780220" cy="1928185"/>
          </a:xfrm>
          <a:custGeom>
            <a:avLst/>
            <a:gdLst/>
            <a:ahLst/>
            <a:cxnLst/>
            <a:rect r="r" b="b" t="t" l="l"/>
            <a:pathLst>
              <a:path h="1928185" w="2780220">
                <a:moveTo>
                  <a:pt x="0" y="0"/>
                </a:moveTo>
                <a:lnTo>
                  <a:pt x="2780220" y="0"/>
                </a:lnTo>
                <a:lnTo>
                  <a:pt x="2780220" y="1928185"/>
                </a:lnTo>
                <a:lnTo>
                  <a:pt x="0" y="1928185"/>
                </a:lnTo>
                <a:lnTo>
                  <a:pt x="0" y="0"/>
                </a:lnTo>
                <a:close/>
              </a:path>
            </a:pathLst>
          </a:custGeom>
          <a:blipFill>
            <a:blip r:embed="rId2"/>
            <a:stretch>
              <a:fillRect l="0" t="0" r="0" b="0"/>
            </a:stretch>
          </a:blipFill>
        </p:spPr>
      </p:sp>
      <p:sp>
        <p:nvSpPr>
          <p:cNvPr name="Freeform 3" id="3"/>
          <p:cNvSpPr/>
          <p:nvPr/>
        </p:nvSpPr>
        <p:spPr>
          <a:xfrm flipH="false" flipV="false" rot="0">
            <a:off x="7762915" y="3269449"/>
            <a:ext cx="2244941" cy="2311393"/>
          </a:xfrm>
          <a:custGeom>
            <a:avLst/>
            <a:gdLst/>
            <a:ahLst/>
            <a:cxnLst/>
            <a:rect r="r" b="b" t="t" l="l"/>
            <a:pathLst>
              <a:path h="2311393" w="2244941">
                <a:moveTo>
                  <a:pt x="0" y="0"/>
                </a:moveTo>
                <a:lnTo>
                  <a:pt x="2244941" y="0"/>
                </a:lnTo>
                <a:lnTo>
                  <a:pt x="2244941" y="2311394"/>
                </a:lnTo>
                <a:lnTo>
                  <a:pt x="0" y="23113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975519" y="5471350"/>
            <a:ext cx="1874051" cy="1874051"/>
          </a:xfrm>
          <a:custGeom>
            <a:avLst/>
            <a:gdLst/>
            <a:ahLst/>
            <a:cxnLst/>
            <a:rect r="r" b="b" t="t" l="l"/>
            <a:pathLst>
              <a:path h="1874051" w="1874051">
                <a:moveTo>
                  <a:pt x="0" y="0"/>
                </a:moveTo>
                <a:lnTo>
                  <a:pt x="1874051" y="0"/>
                </a:lnTo>
                <a:lnTo>
                  <a:pt x="1874051" y="1874051"/>
                </a:lnTo>
                <a:lnTo>
                  <a:pt x="0" y="18740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3800922" y="6082346"/>
            <a:ext cx="1238512" cy="1557876"/>
          </a:xfrm>
          <a:custGeom>
            <a:avLst/>
            <a:gdLst/>
            <a:ahLst/>
            <a:cxnLst/>
            <a:rect r="r" b="b" t="t" l="l"/>
            <a:pathLst>
              <a:path h="1557876" w="1238512">
                <a:moveTo>
                  <a:pt x="0" y="0"/>
                </a:moveTo>
                <a:lnTo>
                  <a:pt x="1238512" y="0"/>
                </a:lnTo>
                <a:lnTo>
                  <a:pt x="1238512" y="1557876"/>
                </a:lnTo>
                <a:lnTo>
                  <a:pt x="0" y="15578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9"/>
            <a:stretch>
              <a:fillRect l="0" t="0" r="0" b="0"/>
            </a:stretch>
          </a:blipFill>
        </p:spPr>
      </p:sp>
      <p:sp>
        <p:nvSpPr>
          <p:cNvPr name="Freeform 7" id="7"/>
          <p:cNvSpPr/>
          <p:nvPr/>
        </p:nvSpPr>
        <p:spPr>
          <a:xfrm flipH="false" flipV="false" rot="0">
            <a:off x="13205817" y="2078739"/>
            <a:ext cx="2147109" cy="2147109"/>
          </a:xfrm>
          <a:custGeom>
            <a:avLst/>
            <a:gdLst/>
            <a:ahLst/>
            <a:cxnLst/>
            <a:rect r="r" b="b" t="t" l="l"/>
            <a:pathLst>
              <a:path h="2147109" w="2147109">
                <a:moveTo>
                  <a:pt x="0" y="0"/>
                </a:moveTo>
                <a:lnTo>
                  <a:pt x="2147110" y="0"/>
                </a:lnTo>
                <a:lnTo>
                  <a:pt x="2147110" y="2147110"/>
                </a:lnTo>
                <a:lnTo>
                  <a:pt x="0" y="21471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2999434" y="1988695"/>
            <a:ext cx="3130510" cy="1784391"/>
          </a:xfrm>
          <a:custGeom>
            <a:avLst/>
            <a:gdLst/>
            <a:ahLst/>
            <a:cxnLst/>
            <a:rect r="r" b="b" t="t" l="l"/>
            <a:pathLst>
              <a:path h="1784391" w="3130510">
                <a:moveTo>
                  <a:pt x="0" y="0"/>
                </a:moveTo>
                <a:lnTo>
                  <a:pt x="3130510" y="0"/>
                </a:lnTo>
                <a:lnTo>
                  <a:pt x="3130510" y="1784391"/>
                </a:lnTo>
                <a:lnTo>
                  <a:pt x="0" y="178439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7669142" y="7193926"/>
            <a:ext cx="2432487" cy="1613299"/>
          </a:xfrm>
          <a:custGeom>
            <a:avLst/>
            <a:gdLst/>
            <a:ahLst/>
            <a:cxnLst/>
            <a:rect r="r" b="b" t="t" l="l"/>
            <a:pathLst>
              <a:path h="1613299" w="2432487">
                <a:moveTo>
                  <a:pt x="0" y="0"/>
                </a:moveTo>
                <a:lnTo>
                  <a:pt x="2432487" y="0"/>
                </a:lnTo>
                <a:lnTo>
                  <a:pt x="2432487" y="1613299"/>
                </a:lnTo>
                <a:lnTo>
                  <a:pt x="0" y="16132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511471" y="212309"/>
            <a:ext cx="16747829" cy="995461"/>
          </a:xfrm>
          <a:prstGeom prst="rect">
            <a:avLst/>
          </a:prstGeom>
        </p:spPr>
        <p:txBody>
          <a:bodyPr anchor="t" rtlCol="false" tIns="0" lIns="0" bIns="0" rIns="0">
            <a:spAutoFit/>
          </a:bodyPr>
          <a:lstStyle/>
          <a:p>
            <a:pPr algn="ctr">
              <a:lnSpc>
                <a:spcPts val="8132"/>
              </a:lnSpc>
            </a:pPr>
            <a:r>
              <a:rPr lang="en-US" sz="5808" b="true">
                <a:solidFill>
                  <a:srgbClr val="2C291C"/>
                </a:solidFill>
                <a:latin typeface="Lato Bold"/>
                <a:ea typeface="Lato Bold"/>
                <a:cs typeface="Lato Bold"/>
                <a:sym typeface="Lato Bold"/>
              </a:rPr>
              <a:t>Key Words</a:t>
            </a:r>
          </a:p>
        </p:txBody>
      </p:sp>
      <p:sp>
        <p:nvSpPr>
          <p:cNvPr name="TextBox 11" id="11"/>
          <p:cNvSpPr txBox="true"/>
          <p:nvPr/>
        </p:nvSpPr>
        <p:spPr>
          <a:xfrm rot="0">
            <a:off x="3059757" y="3687361"/>
            <a:ext cx="3009863" cy="737785"/>
          </a:xfrm>
          <a:prstGeom prst="rect">
            <a:avLst/>
          </a:prstGeom>
        </p:spPr>
        <p:txBody>
          <a:bodyPr anchor="t" rtlCol="false" tIns="0" lIns="0" bIns="0" rIns="0">
            <a:spAutoFit/>
          </a:bodyPr>
          <a:lstStyle/>
          <a:p>
            <a:pPr algn="ctr">
              <a:lnSpc>
                <a:spcPts val="6059"/>
              </a:lnSpc>
            </a:pPr>
            <a:r>
              <a:rPr lang="en-US" sz="4328">
                <a:solidFill>
                  <a:srgbClr val="31401C"/>
                </a:solidFill>
                <a:latin typeface="Lato"/>
                <a:ea typeface="Lato"/>
                <a:cs typeface="Lato"/>
                <a:sym typeface="Lato"/>
              </a:rPr>
              <a:t>decomposes</a:t>
            </a:r>
          </a:p>
        </p:txBody>
      </p:sp>
      <p:sp>
        <p:nvSpPr>
          <p:cNvPr name="TextBox 12" id="12"/>
          <p:cNvSpPr txBox="true"/>
          <p:nvPr/>
        </p:nvSpPr>
        <p:spPr>
          <a:xfrm rot="0">
            <a:off x="1082820" y="7554497"/>
            <a:ext cx="4164211" cy="737785"/>
          </a:xfrm>
          <a:prstGeom prst="rect">
            <a:avLst/>
          </a:prstGeom>
        </p:spPr>
        <p:txBody>
          <a:bodyPr anchor="t" rtlCol="false" tIns="0" lIns="0" bIns="0" rIns="0">
            <a:spAutoFit/>
          </a:bodyPr>
          <a:lstStyle/>
          <a:p>
            <a:pPr algn="ctr">
              <a:lnSpc>
                <a:spcPts val="6059"/>
              </a:lnSpc>
            </a:pPr>
            <a:r>
              <a:rPr lang="en-US" sz="4328">
                <a:solidFill>
                  <a:srgbClr val="31401C"/>
                </a:solidFill>
                <a:latin typeface="Lato"/>
                <a:ea typeface="Lato"/>
                <a:cs typeface="Lato"/>
                <a:sym typeface="Lato"/>
              </a:rPr>
              <a:t>natural resources</a:t>
            </a:r>
          </a:p>
        </p:txBody>
      </p:sp>
      <p:sp>
        <p:nvSpPr>
          <p:cNvPr name="TextBox 13" id="13"/>
          <p:cNvSpPr txBox="true"/>
          <p:nvPr/>
        </p:nvSpPr>
        <p:spPr>
          <a:xfrm rot="0">
            <a:off x="6550024" y="5670591"/>
            <a:ext cx="4670723" cy="737785"/>
          </a:xfrm>
          <a:prstGeom prst="rect">
            <a:avLst/>
          </a:prstGeom>
        </p:spPr>
        <p:txBody>
          <a:bodyPr anchor="t" rtlCol="false" tIns="0" lIns="0" bIns="0" rIns="0">
            <a:spAutoFit/>
          </a:bodyPr>
          <a:lstStyle/>
          <a:p>
            <a:pPr algn="ctr">
              <a:lnSpc>
                <a:spcPts val="6059"/>
              </a:lnSpc>
            </a:pPr>
            <a:r>
              <a:rPr lang="en-US" sz="4328">
                <a:solidFill>
                  <a:srgbClr val="31401C"/>
                </a:solidFill>
                <a:latin typeface="Lato"/>
                <a:ea typeface="Lato"/>
                <a:cs typeface="Lato"/>
                <a:sym typeface="Lato"/>
              </a:rPr>
              <a:t>green house gasses</a:t>
            </a:r>
          </a:p>
        </p:txBody>
      </p:sp>
      <p:sp>
        <p:nvSpPr>
          <p:cNvPr name="TextBox 14" id="14"/>
          <p:cNvSpPr txBox="true"/>
          <p:nvPr/>
        </p:nvSpPr>
        <p:spPr>
          <a:xfrm rot="0">
            <a:off x="12987823" y="4277683"/>
            <a:ext cx="2583098" cy="737785"/>
          </a:xfrm>
          <a:prstGeom prst="rect">
            <a:avLst/>
          </a:prstGeom>
        </p:spPr>
        <p:txBody>
          <a:bodyPr anchor="t" rtlCol="false" tIns="0" lIns="0" bIns="0" rIns="0">
            <a:spAutoFit/>
          </a:bodyPr>
          <a:lstStyle/>
          <a:p>
            <a:pPr algn="ctr">
              <a:lnSpc>
                <a:spcPts val="6059"/>
              </a:lnSpc>
            </a:pPr>
            <a:r>
              <a:rPr lang="en-US" sz="4328">
                <a:solidFill>
                  <a:srgbClr val="31401C"/>
                </a:solidFill>
                <a:latin typeface="Lato"/>
                <a:ea typeface="Lato"/>
                <a:cs typeface="Lato"/>
                <a:sym typeface="Lato"/>
              </a:rPr>
              <a:t>agriculture</a:t>
            </a:r>
          </a:p>
        </p:txBody>
      </p:sp>
      <p:sp>
        <p:nvSpPr>
          <p:cNvPr name="TextBox 15" id="15"/>
          <p:cNvSpPr txBox="true"/>
          <p:nvPr/>
        </p:nvSpPr>
        <p:spPr>
          <a:xfrm rot="0">
            <a:off x="13592304" y="7554497"/>
            <a:ext cx="1650405" cy="737785"/>
          </a:xfrm>
          <a:prstGeom prst="rect">
            <a:avLst/>
          </a:prstGeom>
        </p:spPr>
        <p:txBody>
          <a:bodyPr anchor="t" rtlCol="false" tIns="0" lIns="0" bIns="0" rIns="0">
            <a:spAutoFit/>
          </a:bodyPr>
          <a:lstStyle/>
          <a:p>
            <a:pPr algn="ctr">
              <a:lnSpc>
                <a:spcPts val="6059"/>
              </a:lnSpc>
            </a:pPr>
            <a:r>
              <a:rPr lang="en-US" sz="4328">
                <a:solidFill>
                  <a:srgbClr val="31401C"/>
                </a:solidFill>
                <a:latin typeface="Lato"/>
                <a:ea typeface="Lato"/>
                <a:cs typeface="Lato"/>
                <a:sym typeface="Lato"/>
              </a:rPr>
              <a:t>tonnes</a:t>
            </a:r>
          </a:p>
        </p:txBody>
      </p:sp>
      <p:sp>
        <p:nvSpPr>
          <p:cNvPr name="TextBox 16" id="16"/>
          <p:cNvSpPr txBox="true"/>
          <p:nvPr/>
        </p:nvSpPr>
        <p:spPr>
          <a:xfrm rot="0">
            <a:off x="7632129" y="8721500"/>
            <a:ext cx="2506514" cy="737785"/>
          </a:xfrm>
          <a:prstGeom prst="rect">
            <a:avLst/>
          </a:prstGeom>
        </p:spPr>
        <p:txBody>
          <a:bodyPr anchor="t" rtlCol="false" tIns="0" lIns="0" bIns="0" rIns="0">
            <a:spAutoFit/>
          </a:bodyPr>
          <a:lstStyle/>
          <a:p>
            <a:pPr algn="ctr">
              <a:lnSpc>
                <a:spcPts val="6059"/>
              </a:lnSpc>
              <a:spcBef>
                <a:spcPct val="0"/>
              </a:spcBef>
            </a:pPr>
            <a:r>
              <a:rPr lang="en-US" sz="4328">
                <a:solidFill>
                  <a:srgbClr val="31401C"/>
                </a:solidFill>
                <a:latin typeface="Lato"/>
                <a:ea typeface="Lato"/>
                <a:cs typeface="Lato"/>
                <a:sym typeface="Lato"/>
              </a:rPr>
              <a:t>food miles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504100" y="208591"/>
            <a:ext cx="1863883" cy="1640217"/>
          </a:xfrm>
          <a:custGeom>
            <a:avLst/>
            <a:gdLst/>
            <a:ahLst/>
            <a:cxnLst/>
            <a:rect r="r" b="b" t="t" l="l"/>
            <a:pathLst>
              <a:path h="1640217" w="1863883">
                <a:moveTo>
                  <a:pt x="0" y="0"/>
                </a:moveTo>
                <a:lnTo>
                  <a:pt x="1863883" y="0"/>
                </a:lnTo>
                <a:lnTo>
                  <a:pt x="1863883" y="1640218"/>
                </a:lnTo>
                <a:lnTo>
                  <a:pt x="0" y="16402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2855107" y="265676"/>
            <a:ext cx="13593564" cy="763024"/>
          </a:xfrm>
          <a:prstGeom prst="rect">
            <a:avLst/>
          </a:prstGeom>
        </p:spPr>
        <p:txBody>
          <a:bodyPr anchor="t" rtlCol="false" tIns="0" lIns="0" bIns="0" rIns="0">
            <a:spAutoFit/>
          </a:bodyPr>
          <a:lstStyle/>
          <a:p>
            <a:pPr algn="ctr">
              <a:lnSpc>
                <a:spcPts val="6243"/>
              </a:lnSpc>
            </a:pPr>
            <a:r>
              <a:rPr lang="en-US" sz="4459" b="true">
                <a:solidFill>
                  <a:srgbClr val="000000"/>
                </a:solidFill>
                <a:latin typeface="Lato Bold"/>
                <a:ea typeface="Lato Bold"/>
                <a:cs typeface="Lato Bold"/>
                <a:sym typeface="Lato Bold"/>
              </a:rPr>
              <a:t>How much food was thrown away in the UK in 2021? </a:t>
            </a:r>
          </a:p>
        </p:txBody>
      </p:sp>
      <p:sp>
        <p:nvSpPr>
          <p:cNvPr name="TextBox 4" id="4"/>
          <p:cNvSpPr txBox="true"/>
          <p:nvPr/>
        </p:nvSpPr>
        <p:spPr>
          <a:xfrm rot="0">
            <a:off x="1028700" y="3873818"/>
            <a:ext cx="4820464" cy="2396489"/>
          </a:xfrm>
          <a:prstGeom prst="rect">
            <a:avLst/>
          </a:prstGeom>
        </p:spPr>
        <p:txBody>
          <a:bodyPr anchor="t" rtlCol="false" tIns="0" lIns="0" bIns="0" rIns="0">
            <a:spAutoFit/>
          </a:bodyPr>
          <a:lstStyle/>
          <a:p>
            <a:pPr algn="ctr">
              <a:lnSpc>
                <a:spcPts val="9742"/>
              </a:lnSpc>
            </a:pPr>
            <a:r>
              <a:rPr lang="en-US" sz="6958">
                <a:solidFill>
                  <a:srgbClr val="000000"/>
                </a:solidFill>
                <a:latin typeface="Lato"/>
                <a:ea typeface="Lato"/>
                <a:cs typeface="Lato"/>
                <a:sym typeface="Lato"/>
              </a:rPr>
              <a:t>10.7 million tonnes</a:t>
            </a:r>
          </a:p>
        </p:txBody>
      </p:sp>
      <p:sp>
        <p:nvSpPr>
          <p:cNvPr name="TextBox 5" id="5"/>
          <p:cNvSpPr txBox="true"/>
          <p:nvPr/>
        </p:nvSpPr>
        <p:spPr>
          <a:xfrm rot="0">
            <a:off x="7241657" y="3873818"/>
            <a:ext cx="4820464" cy="2396489"/>
          </a:xfrm>
          <a:prstGeom prst="rect">
            <a:avLst/>
          </a:prstGeom>
        </p:spPr>
        <p:txBody>
          <a:bodyPr anchor="t" rtlCol="false" tIns="0" lIns="0" bIns="0" rIns="0">
            <a:spAutoFit/>
          </a:bodyPr>
          <a:lstStyle/>
          <a:p>
            <a:pPr algn="ctr">
              <a:lnSpc>
                <a:spcPts val="9742"/>
              </a:lnSpc>
            </a:pPr>
            <a:r>
              <a:rPr lang="en-US" sz="6958">
                <a:solidFill>
                  <a:srgbClr val="000000"/>
                </a:solidFill>
                <a:latin typeface="Lato"/>
                <a:ea typeface="Lato"/>
                <a:cs typeface="Lato"/>
                <a:sym typeface="Lato"/>
              </a:rPr>
              <a:t>8.5 million tonnes</a:t>
            </a:r>
          </a:p>
        </p:txBody>
      </p:sp>
      <p:sp>
        <p:nvSpPr>
          <p:cNvPr name="TextBox 6" id="6"/>
          <p:cNvSpPr txBox="true"/>
          <p:nvPr/>
        </p:nvSpPr>
        <p:spPr>
          <a:xfrm rot="0">
            <a:off x="12800139" y="3873818"/>
            <a:ext cx="4820464" cy="2396489"/>
          </a:xfrm>
          <a:prstGeom prst="rect">
            <a:avLst/>
          </a:prstGeom>
        </p:spPr>
        <p:txBody>
          <a:bodyPr anchor="t" rtlCol="false" tIns="0" lIns="0" bIns="0" rIns="0">
            <a:spAutoFit/>
          </a:bodyPr>
          <a:lstStyle/>
          <a:p>
            <a:pPr algn="ctr">
              <a:lnSpc>
                <a:spcPts val="9742"/>
              </a:lnSpc>
            </a:pPr>
            <a:r>
              <a:rPr lang="en-US" sz="6958">
                <a:solidFill>
                  <a:srgbClr val="000000"/>
                </a:solidFill>
                <a:latin typeface="Lato"/>
                <a:ea typeface="Lato"/>
                <a:cs typeface="Lato"/>
                <a:sym typeface="Lato"/>
              </a:rPr>
              <a:t>3.4 million tonnes</a:t>
            </a:r>
          </a:p>
        </p:txBody>
      </p:sp>
      <p:sp>
        <p:nvSpPr>
          <p:cNvPr name="Freeform 7" id="7"/>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5"/>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TextBox 2" id="2"/>
          <p:cNvSpPr txBox="true"/>
          <p:nvPr/>
        </p:nvSpPr>
        <p:spPr>
          <a:xfrm rot="0">
            <a:off x="803189" y="2636212"/>
            <a:ext cx="10596241" cy="4444653"/>
          </a:xfrm>
          <a:prstGeom prst="rect">
            <a:avLst/>
          </a:prstGeom>
        </p:spPr>
        <p:txBody>
          <a:bodyPr anchor="t" rtlCol="false" tIns="0" lIns="0" bIns="0" rIns="0">
            <a:spAutoFit/>
          </a:bodyPr>
          <a:lstStyle/>
          <a:p>
            <a:pPr algn="l">
              <a:lnSpc>
                <a:spcPts val="8847"/>
              </a:lnSpc>
            </a:pPr>
            <a:r>
              <a:rPr lang="en-US" sz="6319" b="true">
                <a:solidFill>
                  <a:srgbClr val="000000"/>
                </a:solidFill>
                <a:latin typeface="Lato Bold"/>
                <a:ea typeface="Lato Bold"/>
                <a:cs typeface="Lato Bold"/>
                <a:sym typeface="Lato Bold"/>
              </a:rPr>
              <a:t>10.7 million tonnes of food was thrown away in 2021.  This would weigh more than 2 million elephants!</a:t>
            </a:r>
          </a:p>
        </p:txBody>
      </p:sp>
      <p:sp>
        <p:nvSpPr>
          <p:cNvPr name="TextBox 3" id="3"/>
          <p:cNvSpPr txBox="true"/>
          <p:nvPr/>
        </p:nvSpPr>
        <p:spPr>
          <a:xfrm rot="0">
            <a:off x="5313297" y="9265758"/>
            <a:ext cx="13945787" cy="398966"/>
          </a:xfrm>
          <a:prstGeom prst="rect">
            <a:avLst/>
          </a:prstGeom>
        </p:spPr>
        <p:txBody>
          <a:bodyPr anchor="t" rtlCol="false" tIns="0" lIns="0" bIns="0" rIns="0">
            <a:spAutoFit/>
          </a:bodyPr>
          <a:lstStyle/>
          <a:p>
            <a:pPr algn="ctr">
              <a:lnSpc>
                <a:spcPts val="3209"/>
              </a:lnSpc>
            </a:pPr>
            <a:r>
              <a:rPr lang="en-US" sz="2292" u="sng">
                <a:solidFill>
                  <a:srgbClr val="000000"/>
                </a:solidFill>
                <a:latin typeface="Lato"/>
                <a:ea typeface="Lato"/>
                <a:cs typeface="Lato"/>
                <a:sym typeface="Lato"/>
                <a:hlinkClick r:id="rId3" tooltip="https://commonslibrary.parliament.uk/research-briefings/cbp-7552/"/>
              </a:rPr>
              <a:t>Source: House of Commons, 2024</a:t>
            </a:r>
          </a:p>
        </p:txBody>
      </p:sp>
      <p:sp>
        <p:nvSpPr>
          <p:cNvPr name="Freeform 4" id="4"/>
          <p:cNvSpPr/>
          <p:nvPr/>
        </p:nvSpPr>
        <p:spPr>
          <a:xfrm flipH="false" flipV="false" rot="0">
            <a:off x="11040224" y="2673094"/>
            <a:ext cx="6219076" cy="4407770"/>
          </a:xfrm>
          <a:custGeom>
            <a:avLst/>
            <a:gdLst/>
            <a:ahLst/>
            <a:cxnLst/>
            <a:rect r="r" b="b" t="t" l="l"/>
            <a:pathLst>
              <a:path h="4407770" w="6219076">
                <a:moveTo>
                  <a:pt x="0" y="0"/>
                </a:moveTo>
                <a:lnTo>
                  <a:pt x="6219076" y="0"/>
                </a:lnTo>
                <a:lnTo>
                  <a:pt x="6219076" y="4407770"/>
                </a:lnTo>
                <a:lnTo>
                  <a:pt x="0" y="44077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6"/>
            <a:stretch>
              <a:fillRect l="0" t="0" r="0" b="0"/>
            </a:stretch>
          </a:blipFill>
        </p:spPr>
      </p:sp>
      <p:sp>
        <p:nvSpPr>
          <p:cNvPr name="Freeform 6" id="6"/>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7"/>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TextBox 2" id="2"/>
          <p:cNvSpPr txBox="true"/>
          <p:nvPr/>
        </p:nvSpPr>
        <p:spPr>
          <a:xfrm rot="0">
            <a:off x="2908439" y="3557258"/>
            <a:ext cx="13795505" cy="2204187"/>
          </a:xfrm>
          <a:prstGeom prst="rect">
            <a:avLst/>
          </a:prstGeom>
        </p:spPr>
        <p:txBody>
          <a:bodyPr anchor="t" rtlCol="false" tIns="0" lIns="0" bIns="0" rIns="0">
            <a:spAutoFit/>
          </a:bodyPr>
          <a:lstStyle/>
          <a:p>
            <a:pPr algn="l">
              <a:lnSpc>
                <a:spcPts val="8847"/>
              </a:lnSpc>
            </a:pPr>
            <a:r>
              <a:rPr lang="en-US" sz="6319" b="true">
                <a:solidFill>
                  <a:srgbClr val="000000"/>
                </a:solidFill>
                <a:latin typeface="Lato Bold"/>
                <a:ea typeface="Lato Bold"/>
                <a:cs typeface="Lato Bold"/>
                <a:sym typeface="Lato Bold"/>
              </a:rPr>
              <a:t>Why is throwing food away harmful for the environment?</a:t>
            </a:r>
          </a:p>
        </p:txBody>
      </p:sp>
      <p:sp>
        <p:nvSpPr>
          <p:cNvPr name="Freeform 3" id="3"/>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4" id="4"/>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4"/>
            <a:stretch>
              <a:fillRect l="0" t="0" r="0" b="0"/>
            </a:stretch>
          </a:blipFill>
        </p:spPr>
      </p:sp>
      <p:sp>
        <p:nvSpPr>
          <p:cNvPr name="Freeform 5" id="5"/>
          <p:cNvSpPr/>
          <p:nvPr/>
        </p:nvSpPr>
        <p:spPr>
          <a:xfrm flipH="false" flipV="false" rot="0">
            <a:off x="336965" y="3370242"/>
            <a:ext cx="2316479" cy="2391204"/>
          </a:xfrm>
          <a:custGeom>
            <a:avLst/>
            <a:gdLst/>
            <a:ahLst/>
            <a:cxnLst/>
            <a:rect r="r" b="b" t="t" l="l"/>
            <a:pathLst>
              <a:path h="2391204" w="2316479">
                <a:moveTo>
                  <a:pt x="0" y="0"/>
                </a:moveTo>
                <a:lnTo>
                  <a:pt x="2316478" y="0"/>
                </a:lnTo>
                <a:lnTo>
                  <a:pt x="2316478" y="2391203"/>
                </a:lnTo>
                <a:lnTo>
                  <a:pt x="0" y="23912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333887" y="280028"/>
            <a:ext cx="1627910" cy="1627910"/>
          </a:xfrm>
          <a:custGeom>
            <a:avLst/>
            <a:gdLst/>
            <a:ahLst/>
            <a:cxnLst/>
            <a:rect r="r" b="b" t="t" l="l"/>
            <a:pathLst>
              <a:path h="1627910" w="1627910">
                <a:moveTo>
                  <a:pt x="0" y="0"/>
                </a:moveTo>
                <a:lnTo>
                  <a:pt x="1627910" y="0"/>
                </a:lnTo>
                <a:lnTo>
                  <a:pt x="1627910" y="1627910"/>
                </a:lnTo>
                <a:lnTo>
                  <a:pt x="0" y="16279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86180" y="6935873"/>
            <a:ext cx="1259917" cy="2322427"/>
          </a:xfrm>
          <a:custGeom>
            <a:avLst/>
            <a:gdLst/>
            <a:ahLst/>
            <a:cxnLst/>
            <a:rect r="r" b="b" t="t" l="l"/>
            <a:pathLst>
              <a:path h="2322427" w="1259917">
                <a:moveTo>
                  <a:pt x="0" y="0"/>
                </a:moveTo>
                <a:lnTo>
                  <a:pt x="1259917" y="0"/>
                </a:lnTo>
                <a:lnTo>
                  <a:pt x="1259917" y="2322427"/>
                </a:lnTo>
                <a:lnTo>
                  <a:pt x="0" y="23224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396475" y="7360623"/>
            <a:ext cx="12111304" cy="1590737"/>
          </a:xfrm>
          <a:prstGeom prst="rect">
            <a:avLst/>
          </a:prstGeom>
        </p:spPr>
        <p:txBody>
          <a:bodyPr anchor="t" rtlCol="false" tIns="0" lIns="0" bIns="0" rIns="0">
            <a:spAutoFit/>
          </a:bodyPr>
          <a:lstStyle/>
          <a:p>
            <a:pPr algn="just">
              <a:lnSpc>
                <a:spcPts val="6341"/>
              </a:lnSpc>
            </a:pPr>
            <a:r>
              <a:rPr lang="en-US" sz="4529">
                <a:solidFill>
                  <a:srgbClr val="000000"/>
                </a:solidFill>
                <a:latin typeface="Lato"/>
                <a:ea typeface="Lato"/>
                <a:cs typeface="Lato"/>
                <a:sym typeface="Lato"/>
              </a:rPr>
              <a:t>One glass of milk thrown away is the same as wasting 1,000 litres of water!*  </a:t>
            </a:r>
          </a:p>
        </p:txBody>
      </p:sp>
      <p:sp>
        <p:nvSpPr>
          <p:cNvPr name="Freeform 6" id="6"/>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8"/>
            <a:stretch>
              <a:fillRect l="0" t="0" r="0" b="0"/>
            </a:stretch>
          </a:blipFill>
        </p:spPr>
      </p:sp>
      <p:sp>
        <p:nvSpPr>
          <p:cNvPr name="Freeform 7" id="7"/>
          <p:cNvSpPr/>
          <p:nvPr/>
        </p:nvSpPr>
        <p:spPr>
          <a:xfrm flipH="false" flipV="false" rot="0">
            <a:off x="12526366" y="1907938"/>
            <a:ext cx="3924491" cy="4114800"/>
          </a:xfrm>
          <a:custGeom>
            <a:avLst/>
            <a:gdLst/>
            <a:ahLst/>
            <a:cxnLst/>
            <a:rect r="r" b="b" t="t" l="l"/>
            <a:pathLst>
              <a:path h="4114800" w="3924491">
                <a:moveTo>
                  <a:pt x="0" y="0"/>
                </a:moveTo>
                <a:lnTo>
                  <a:pt x="3924491" y="0"/>
                </a:lnTo>
                <a:lnTo>
                  <a:pt x="392449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316139" y="559644"/>
            <a:ext cx="14211048" cy="842861"/>
          </a:xfrm>
          <a:prstGeom prst="rect">
            <a:avLst/>
          </a:prstGeom>
        </p:spPr>
        <p:txBody>
          <a:bodyPr anchor="t" rtlCol="false" tIns="0" lIns="0" bIns="0" rIns="0">
            <a:spAutoFit/>
          </a:bodyPr>
          <a:lstStyle/>
          <a:p>
            <a:pPr algn="l">
              <a:lnSpc>
                <a:spcPts val="6880"/>
              </a:lnSpc>
            </a:pPr>
            <a:r>
              <a:rPr lang="en-US" sz="4914" b="true">
                <a:solidFill>
                  <a:srgbClr val="000000"/>
                </a:solidFill>
                <a:latin typeface="Lato Bold"/>
                <a:ea typeface="Lato Bold"/>
                <a:cs typeface="Lato Bold"/>
                <a:sym typeface="Lato Bold"/>
              </a:rPr>
              <a:t>Why is food waste harmful to the environment?  </a:t>
            </a:r>
          </a:p>
        </p:txBody>
      </p:sp>
      <p:sp>
        <p:nvSpPr>
          <p:cNvPr name="TextBox 9" id="9"/>
          <p:cNvSpPr txBox="true"/>
          <p:nvPr/>
        </p:nvSpPr>
        <p:spPr>
          <a:xfrm rot="0">
            <a:off x="1028700" y="2406129"/>
            <a:ext cx="10230844" cy="1385190"/>
          </a:xfrm>
          <a:prstGeom prst="rect">
            <a:avLst/>
          </a:prstGeom>
        </p:spPr>
        <p:txBody>
          <a:bodyPr anchor="t" rtlCol="false" tIns="0" lIns="0" bIns="0" rIns="0">
            <a:spAutoFit/>
          </a:bodyPr>
          <a:lstStyle/>
          <a:p>
            <a:pPr algn="l">
              <a:lnSpc>
                <a:spcPts val="5550"/>
              </a:lnSpc>
            </a:pPr>
            <a:r>
              <a:rPr lang="en-US" sz="3964">
                <a:solidFill>
                  <a:srgbClr val="000000"/>
                </a:solidFill>
                <a:latin typeface="Lato"/>
                <a:ea typeface="Lato"/>
                <a:cs typeface="Lato"/>
                <a:sym typeface="Lato"/>
              </a:rPr>
              <a:t>Wasting food means wasting all the natural resources that were used in the production. </a:t>
            </a:r>
          </a:p>
        </p:txBody>
      </p:sp>
      <p:sp>
        <p:nvSpPr>
          <p:cNvPr name="TextBox 10" id="10"/>
          <p:cNvSpPr txBox="true"/>
          <p:nvPr/>
        </p:nvSpPr>
        <p:spPr>
          <a:xfrm rot="0">
            <a:off x="1028700" y="4060324"/>
            <a:ext cx="10230844" cy="2090151"/>
          </a:xfrm>
          <a:prstGeom prst="rect">
            <a:avLst/>
          </a:prstGeom>
        </p:spPr>
        <p:txBody>
          <a:bodyPr anchor="t" rtlCol="false" tIns="0" lIns="0" bIns="0" rIns="0">
            <a:spAutoFit/>
          </a:bodyPr>
          <a:lstStyle/>
          <a:p>
            <a:pPr algn="just">
              <a:lnSpc>
                <a:spcPts val="5550"/>
              </a:lnSpc>
            </a:pPr>
            <a:r>
              <a:rPr lang="en-US" sz="3964">
                <a:solidFill>
                  <a:srgbClr val="000000"/>
                </a:solidFill>
                <a:latin typeface="Lato"/>
                <a:ea typeface="Lato"/>
                <a:cs typeface="Lato"/>
                <a:sym typeface="Lato"/>
              </a:rPr>
              <a:t>Agriculture requires a lot of water. It is estimated that farming accounts for 70% of water usage globally. </a:t>
            </a:r>
          </a:p>
        </p:txBody>
      </p:sp>
      <p:sp>
        <p:nvSpPr>
          <p:cNvPr name="TextBox 11" id="11"/>
          <p:cNvSpPr txBox="true"/>
          <p:nvPr/>
        </p:nvSpPr>
        <p:spPr>
          <a:xfrm rot="0">
            <a:off x="612245" y="9508259"/>
            <a:ext cx="7309446" cy="322601"/>
          </a:xfrm>
          <a:prstGeom prst="rect">
            <a:avLst/>
          </a:prstGeom>
        </p:spPr>
        <p:txBody>
          <a:bodyPr anchor="t" rtlCol="false" tIns="0" lIns="0" bIns="0" rIns="0">
            <a:spAutoFit/>
          </a:bodyPr>
          <a:lstStyle/>
          <a:p>
            <a:pPr algn="ctr">
              <a:lnSpc>
                <a:spcPts val="2693"/>
              </a:lnSpc>
              <a:spcBef>
                <a:spcPct val="0"/>
              </a:spcBef>
            </a:pPr>
            <a:r>
              <a:rPr lang="en-US" sz="1924" u="sng">
                <a:solidFill>
                  <a:srgbClr val="000000"/>
                </a:solidFill>
                <a:latin typeface="Lato"/>
                <a:ea typeface="Lato"/>
                <a:cs typeface="Lato"/>
                <a:sym typeface="Lato"/>
                <a:hlinkClick r:id="rId11" tooltip="https://earth.org/how-does-food-waste-affect-the-environment/#:~:text=How%20Does%20Food%20Waste%20Affect%20the%20Environment%3F%201,Land%20...%204%204.%20Harm%20to%20Biodiversity%20"/>
              </a:rPr>
              <a:t>Source: </a:t>
            </a:r>
            <a:r>
              <a:rPr lang="en-US" sz="1924" u="sng">
                <a:solidFill>
                  <a:srgbClr val="000000"/>
                </a:solidFill>
                <a:latin typeface="Lato"/>
                <a:ea typeface="Lato"/>
                <a:cs typeface="Lato"/>
                <a:sym typeface="Lato"/>
                <a:hlinkClick r:id="rId12" tooltip="https://earth.org/how-does-food-waste-affect-the-environment/#:~:text=How%20Does%20Food%20Waste%20Affect%20the%20Environment%3F%201,Land%20...%204%204.%20Harm%20to%20Biodiversity%20"/>
              </a:rPr>
              <a:t>How Does Food Waste Affect the Environment? | Earth.Org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3"/>
            <a:stretch>
              <a:fillRect l="0" t="0" r="0" b="0"/>
            </a:stretch>
          </a:blipFill>
        </p:spPr>
      </p:sp>
      <p:sp>
        <p:nvSpPr>
          <p:cNvPr name="Freeform 3" id="3"/>
          <p:cNvSpPr/>
          <p:nvPr/>
        </p:nvSpPr>
        <p:spPr>
          <a:xfrm flipH="false" flipV="false" rot="0">
            <a:off x="333887" y="280028"/>
            <a:ext cx="1627910" cy="1627910"/>
          </a:xfrm>
          <a:custGeom>
            <a:avLst/>
            <a:gdLst/>
            <a:ahLst/>
            <a:cxnLst/>
            <a:rect r="r" b="b" t="t" l="l"/>
            <a:pathLst>
              <a:path h="1627910" w="1627910">
                <a:moveTo>
                  <a:pt x="0" y="0"/>
                </a:moveTo>
                <a:lnTo>
                  <a:pt x="1627910" y="0"/>
                </a:lnTo>
                <a:lnTo>
                  <a:pt x="1627910" y="1627910"/>
                </a:lnTo>
                <a:lnTo>
                  <a:pt x="0" y="16279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765697" y="6145695"/>
            <a:ext cx="3337915" cy="3112605"/>
          </a:xfrm>
          <a:custGeom>
            <a:avLst/>
            <a:gdLst/>
            <a:ahLst/>
            <a:cxnLst/>
            <a:rect r="r" b="b" t="t" l="l"/>
            <a:pathLst>
              <a:path h="3112605" w="3337915">
                <a:moveTo>
                  <a:pt x="0" y="0"/>
                </a:moveTo>
                <a:lnTo>
                  <a:pt x="3337915" y="0"/>
                </a:lnTo>
                <a:lnTo>
                  <a:pt x="3337915" y="3112605"/>
                </a:lnTo>
                <a:lnTo>
                  <a:pt x="0" y="31126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8"/>
            <a:stretch>
              <a:fillRect l="0" t="0" r="0" b="0"/>
            </a:stretch>
          </a:blipFill>
        </p:spPr>
      </p:sp>
      <p:sp>
        <p:nvSpPr>
          <p:cNvPr name="Freeform 6" id="6"/>
          <p:cNvSpPr/>
          <p:nvPr/>
        </p:nvSpPr>
        <p:spPr>
          <a:xfrm flipH="false" flipV="false" rot="0">
            <a:off x="5507211" y="2656802"/>
            <a:ext cx="2529524" cy="1527200"/>
          </a:xfrm>
          <a:custGeom>
            <a:avLst/>
            <a:gdLst/>
            <a:ahLst/>
            <a:cxnLst/>
            <a:rect r="r" b="b" t="t" l="l"/>
            <a:pathLst>
              <a:path h="1527200" w="2529524">
                <a:moveTo>
                  <a:pt x="0" y="0"/>
                </a:moveTo>
                <a:lnTo>
                  <a:pt x="2529524" y="0"/>
                </a:lnTo>
                <a:lnTo>
                  <a:pt x="2529524" y="1527200"/>
                </a:lnTo>
                <a:lnTo>
                  <a:pt x="0" y="15272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01782" y="3800711"/>
            <a:ext cx="3610154" cy="1574930"/>
          </a:xfrm>
          <a:custGeom>
            <a:avLst/>
            <a:gdLst/>
            <a:ahLst/>
            <a:cxnLst/>
            <a:rect r="r" b="b" t="t" l="l"/>
            <a:pathLst>
              <a:path h="1574930" w="3610154">
                <a:moveTo>
                  <a:pt x="0" y="0"/>
                </a:moveTo>
                <a:lnTo>
                  <a:pt x="3610154" y="0"/>
                </a:lnTo>
                <a:lnTo>
                  <a:pt x="3610154" y="1574929"/>
                </a:lnTo>
                <a:lnTo>
                  <a:pt x="0" y="157492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2316139" y="559644"/>
            <a:ext cx="14211048" cy="842861"/>
          </a:xfrm>
          <a:prstGeom prst="rect">
            <a:avLst/>
          </a:prstGeom>
        </p:spPr>
        <p:txBody>
          <a:bodyPr anchor="t" rtlCol="false" tIns="0" lIns="0" bIns="0" rIns="0">
            <a:spAutoFit/>
          </a:bodyPr>
          <a:lstStyle/>
          <a:p>
            <a:pPr algn="l">
              <a:lnSpc>
                <a:spcPts val="6880"/>
              </a:lnSpc>
            </a:pPr>
            <a:r>
              <a:rPr lang="en-US" sz="4914" b="true">
                <a:solidFill>
                  <a:srgbClr val="000000"/>
                </a:solidFill>
                <a:latin typeface="Lato Bold"/>
                <a:ea typeface="Lato Bold"/>
                <a:cs typeface="Lato Bold"/>
                <a:sym typeface="Lato Bold"/>
              </a:rPr>
              <a:t>Why is food waste harmful to the environment?  </a:t>
            </a:r>
          </a:p>
        </p:txBody>
      </p:sp>
      <p:sp>
        <p:nvSpPr>
          <p:cNvPr name="TextBox 9" id="9"/>
          <p:cNvSpPr txBox="true"/>
          <p:nvPr/>
        </p:nvSpPr>
        <p:spPr>
          <a:xfrm rot="0">
            <a:off x="8569591" y="2338481"/>
            <a:ext cx="9165614" cy="2089965"/>
          </a:xfrm>
          <a:prstGeom prst="rect">
            <a:avLst/>
          </a:prstGeom>
        </p:spPr>
        <p:txBody>
          <a:bodyPr anchor="t" rtlCol="false" tIns="0" lIns="0" bIns="0" rIns="0">
            <a:spAutoFit/>
          </a:bodyPr>
          <a:lstStyle/>
          <a:p>
            <a:pPr algn="l">
              <a:lnSpc>
                <a:spcPts val="5550"/>
              </a:lnSpc>
            </a:pPr>
            <a:r>
              <a:rPr lang="en-US" sz="3964">
                <a:solidFill>
                  <a:srgbClr val="000000"/>
                </a:solidFill>
                <a:latin typeface="Lato"/>
                <a:ea typeface="Lato"/>
                <a:cs typeface="Lato"/>
                <a:sym typeface="Lato"/>
              </a:rPr>
              <a:t>Producing food produces a high amount of harmful gases. Livestock release methane when they fart! </a:t>
            </a:r>
          </a:p>
        </p:txBody>
      </p:sp>
      <p:sp>
        <p:nvSpPr>
          <p:cNvPr name="TextBox 10" id="10"/>
          <p:cNvSpPr txBox="true"/>
          <p:nvPr/>
        </p:nvSpPr>
        <p:spPr>
          <a:xfrm rot="0">
            <a:off x="854131" y="6463410"/>
            <a:ext cx="9679640" cy="2794790"/>
          </a:xfrm>
          <a:prstGeom prst="rect">
            <a:avLst/>
          </a:prstGeom>
        </p:spPr>
        <p:txBody>
          <a:bodyPr anchor="t" rtlCol="false" tIns="0" lIns="0" bIns="0" rIns="0">
            <a:spAutoFit/>
          </a:bodyPr>
          <a:lstStyle/>
          <a:p>
            <a:pPr algn="l">
              <a:lnSpc>
                <a:spcPts val="5550"/>
              </a:lnSpc>
            </a:pPr>
            <a:r>
              <a:rPr lang="en-US" sz="3964">
                <a:solidFill>
                  <a:srgbClr val="000000"/>
                </a:solidFill>
                <a:latin typeface="Lato"/>
                <a:ea typeface="Lato"/>
                <a:cs typeface="Lato"/>
                <a:sym typeface="Lato"/>
              </a:rPr>
              <a:t>In 2021-22, it was estimated that food waste cause 18 million tonnes of carbon dioxide equivalent. That’s the same as 10 million cars! </a:t>
            </a:r>
          </a:p>
        </p:txBody>
      </p:sp>
      <p:sp>
        <p:nvSpPr>
          <p:cNvPr name="TextBox 11" id="11"/>
          <p:cNvSpPr txBox="true"/>
          <p:nvPr/>
        </p:nvSpPr>
        <p:spPr>
          <a:xfrm rot="0">
            <a:off x="854131" y="9782741"/>
            <a:ext cx="1449189" cy="207645"/>
          </a:xfrm>
          <a:prstGeom prst="rect">
            <a:avLst/>
          </a:prstGeom>
        </p:spPr>
        <p:txBody>
          <a:bodyPr anchor="t" rtlCol="false" tIns="0" lIns="0" bIns="0" rIns="0">
            <a:spAutoFit/>
          </a:bodyPr>
          <a:lstStyle/>
          <a:p>
            <a:pPr algn="ctr">
              <a:lnSpc>
                <a:spcPts val="1679"/>
              </a:lnSpc>
            </a:pPr>
            <a:r>
              <a:rPr lang="en-US" sz="1200" u="sng">
                <a:solidFill>
                  <a:srgbClr val="000000"/>
                </a:solidFill>
                <a:latin typeface="Lato"/>
                <a:ea typeface="Lato"/>
                <a:cs typeface="Lato"/>
                <a:sym typeface="Lato"/>
                <a:hlinkClick r:id="rId13" tooltip="https://www.sofea.uk.com/blog/the-environmental-impact-of-food-waste/"/>
              </a:rPr>
              <a:t>Source: SOFEA, 2022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5507780" y="8294208"/>
            <a:ext cx="2780220" cy="1928185"/>
          </a:xfrm>
          <a:custGeom>
            <a:avLst/>
            <a:gdLst/>
            <a:ahLst/>
            <a:cxnLst/>
            <a:rect r="r" b="b" t="t" l="l"/>
            <a:pathLst>
              <a:path h="1928185" w="2780220">
                <a:moveTo>
                  <a:pt x="0" y="0"/>
                </a:moveTo>
                <a:lnTo>
                  <a:pt x="2780220" y="0"/>
                </a:lnTo>
                <a:lnTo>
                  <a:pt x="2780220" y="1928184"/>
                </a:lnTo>
                <a:lnTo>
                  <a:pt x="0" y="1928184"/>
                </a:lnTo>
                <a:lnTo>
                  <a:pt x="0" y="0"/>
                </a:lnTo>
                <a:close/>
              </a:path>
            </a:pathLst>
          </a:custGeom>
          <a:blipFill>
            <a:blip r:embed="rId2"/>
            <a:stretch>
              <a:fillRect l="0" t="0" r="0" b="0"/>
            </a:stretch>
          </a:blipFill>
        </p:spPr>
      </p:sp>
      <p:sp>
        <p:nvSpPr>
          <p:cNvPr name="Freeform 3" id="3"/>
          <p:cNvSpPr/>
          <p:nvPr/>
        </p:nvSpPr>
        <p:spPr>
          <a:xfrm flipH="false" flipV="false" rot="0">
            <a:off x="333887" y="280028"/>
            <a:ext cx="1627910" cy="1627910"/>
          </a:xfrm>
          <a:custGeom>
            <a:avLst/>
            <a:gdLst/>
            <a:ahLst/>
            <a:cxnLst/>
            <a:rect r="r" b="b" t="t" l="l"/>
            <a:pathLst>
              <a:path h="1627910" w="1627910">
                <a:moveTo>
                  <a:pt x="0" y="0"/>
                </a:moveTo>
                <a:lnTo>
                  <a:pt x="1627910" y="0"/>
                </a:lnTo>
                <a:lnTo>
                  <a:pt x="1627910" y="1627910"/>
                </a:lnTo>
                <a:lnTo>
                  <a:pt x="0" y="1627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618739" y="8776934"/>
            <a:ext cx="1247940" cy="1091947"/>
          </a:xfrm>
          <a:custGeom>
            <a:avLst/>
            <a:gdLst/>
            <a:ahLst/>
            <a:cxnLst/>
            <a:rect r="r" b="b" t="t" l="l"/>
            <a:pathLst>
              <a:path h="1091947" w="1247940">
                <a:moveTo>
                  <a:pt x="0" y="0"/>
                </a:moveTo>
                <a:lnTo>
                  <a:pt x="1247939" y="0"/>
                </a:lnTo>
                <a:lnTo>
                  <a:pt x="1247939" y="1091947"/>
                </a:lnTo>
                <a:lnTo>
                  <a:pt x="0" y="1091947"/>
                </a:lnTo>
                <a:lnTo>
                  <a:pt x="0" y="0"/>
                </a:lnTo>
                <a:close/>
              </a:path>
            </a:pathLst>
          </a:custGeom>
          <a:blipFill>
            <a:blip r:embed="rId5"/>
            <a:stretch>
              <a:fillRect l="0" t="0" r="0" b="0"/>
            </a:stretch>
          </a:blipFill>
        </p:spPr>
      </p:sp>
      <p:sp>
        <p:nvSpPr>
          <p:cNvPr name="Freeform 5" id="5"/>
          <p:cNvSpPr/>
          <p:nvPr/>
        </p:nvSpPr>
        <p:spPr>
          <a:xfrm flipH="false" flipV="false" rot="0">
            <a:off x="11736705" y="5958915"/>
            <a:ext cx="3623669" cy="2398210"/>
          </a:xfrm>
          <a:custGeom>
            <a:avLst/>
            <a:gdLst/>
            <a:ahLst/>
            <a:cxnLst/>
            <a:rect r="r" b="b" t="t" l="l"/>
            <a:pathLst>
              <a:path h="2398210" w="3623669">
                <a:moveTo>
                  <a:pt x="0" y="0"/>
                </a:moveTo>
                <a:lnTo>
                  <a:pt x="3623668" y="0"/>
                </a:lnTo>
                <a:lnTo>
                  <a:pt x="3623668" y="2398210"/>
                </a:lnTo>
                <a:lnTo>
                  <a:pt x="0" y="2398210"/>
                </a:lnTo>
                <a:lnTo>
                  <a:pt x="0" y="0"/>
                </a:lnTo>
                <a:close/>
              </a:path>
            </a:pathLst>
          </a:custGeom>
          <a:blipFill>
            <a:blip r:embed="rId6"/>
            <a:stretch>
              <a:fillRect l="0" t="0" r="0" b="0"/>
            </a:stretch>
          </a:blipFill>
        </p:spPr>
      </p:sp>
      <p:sp>
        <p:nvSpPr>
          <p:cNvPr name="Freeform 6" id="6"/>
          <p:cNvSpPr/>
          <p:nvPr/>
        </p:nvSpPr>
        <p:spPr>
          <a:xfrm flipH="false" flipV="false" rot="0">
            <a:off x="2871118" y="2213118"/>
            <a:ext cx="3307888" cy="3307888"/>
          </a:xfrm>
          <a:custGeom>
            <a:avLst/>
            <a:gdLst/>
            <a:ahLst/>
            <a:cxnLst/>
            <a:rect r="r" b="b" t="t" l="l"/>
            <a:pathLst>
              <a:path h="3307888" w="3307888">
                <a:moveTo>
                  <a:pt x="0" y="0"/>
                </a:moveTo>
                <a:lnTo>
                  <a:pt x="3307888" y="0"/>
                </a:lnTo>
                <a:lnTo>
                  <a:pt x="3307888" y="3307888"/>
                </a:lnTo>
                <a:lnTo>
                  <a:pt x="0" y="33078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4199180" y="5998338"/>
            <a:ext cx="2403507" cy="908134"/>
          </a:xfrm>
          <a:custGeom>
            <a:avLst/>
            <a:gdLst/>
            <a:ahLst/>
            <a:cxnLst/>
            <a:rect r="r" b="b" t="t" l="l"/>
            <a:pathLst>
              <a:path h="908134" w="2403507">
                <a:moveTo>
                  <a:pt x="0" y="0"/>
                </a:moveTo>
                <a:lnTo>
                  <a:pt x="2403507" y="0"/>
                </a:lnTo>
                <a:lnTo>
                  <a:pt x="2403507" y="908134"/>
                </a:lnTo>
                <a:lnTo>
                  <a:pt x="0" y="9081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14848933" y="6667564"/>
            <a:ext cx="2466981" cy="1498691"/>
          </a:xfrm>
          <a:custGeom>
            <a:avLst/>
            <a:gdLst/>
            <a:ahLst/>
            <a:cxnLst/>
            <a:rect r="r" b="b" t="t" l="l"/>
            <a:pathLst>
              <a:path h="1498691" w="2466981">
                <a:moveTo>
                  <a:pt x="0" y="0"/>
                </a:moveTo>
                <a:lnTo>
                  <a:pt x="2466981" y="0"/>
                </a:lnTo>
                <a:lnTo>
                  <a:pt x="2466981" y="1498690"/>
                </a:lnTo>
                <a:lnTo>
                  <a:pt x="0" y="14986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2316139" y="559644"/>
            <a:ext cx="14211048" cy="842861"/>
          </a:xfrm>
          <a:prstGeom prst="rect">
            <a:avLst/>
          </a:prstGeom>
        </p:spPr>
        <p:txBody>
          <a:bodyPr anchor="t" rtlCol="false" tIns="0" lIns="0" bIns="0" rIns="0">
            <a:spAutoFit/>
          </a:bodyPr>
          <a:lstStyle/>
          <a:p>
            <a:pPr algn="l">
              <a:lnSpc>
                <a:spcPts val="6880"/>
              </a:lnSpc>
            </a:pPr>
            <a:r>
              <a:rPr lang="en-US" sz="4914" b="true">
                <a:solidFill>
                  <a:srgbClr val="000000"/>
                </a:solidFill>
                <a:latin typeface="Lato Bold"/>
                <a:ea typeface="Lato Bold"/>
                <a:cs typeface="Lato Bold"/>
                <a:sym typeface="Lato Bold"/>
              </a:rPr>
              <a:t>Why is food waste harmful to the environment?  </a:t>
            </a:r>
          </a:p>
        </p:txBody>
      </p:sp>
      <p:sp>
        <p:nvSpPr>
          <p:cNvPr name="TextBox 10" id="10"/>
          <p:cNvSpPr txBox="true"/>
          <p:nvPr/>
        </p:nvSpPr>
        <p:spPr>
          <a:xfrm rot="0">
            <a:off x="7437073" y="2520637"/>
            <a:ext cx="9165614" cy="2089965"/>
          </a:xfrm>
          <a:prstGeom prst="rect">
            <a:avLst/>
          </a:prstGeom>
        </p:spPr>
        <p:txBody>
          <a:bodyPr anchor="t" rtlCol="false" tIns="0" lIns="0" bIns="0" rIns="0">
            <a:spAutoFit/>
          </a:bodyPr>
          <a:lstStyle/>
          <a:p>
            <a:pPr algn="l">
              <a:lnSpc>
                <a:spcPts val="5550"/>
              </a:lnSpc>
            </a:pPr>
            <a:r>
              <a:rPr lang="en-US" sz="3964">
                <a:solidFill>
                  <a:srgbClr val="000000"/>
                </a:solidFill>
                <a:latin typeface="Lato"/>
                <a:ea typeface="Lato"/>
                <a:cs typeface="Lato"/>
                <a:sym typeface="Lato"/>
              </a:rPr>
              <a:t>Due to the type of weather and climate some items of food require, they can’t be grown here in the UK.</a:t>
            </a:r>
          </a:p>
        </p:txBody>
      </p:sp>
      <p:sp>
        <p:nvSpPr>
          <p:cNvPr name="TextBox 11" id="11"/>
          <p:cNvSpPr txBox="true"/>
          <p:nvPr/>
        </p:nvSpPr>
        <p:spPr>
          <a:xfrm rot="0">
            <a:off x="854131" y="6463410"/>
            <a:ext cx="9679640" cy="2795038"/>
          </a:xfrm>
          <a:prstGeom prst="rect">
            <a:avLst/>
          </a:prstGeom>
        </p:spPr>
        <p:txBody>
          <a:bodyPr anchor="t" rtlCol="false" tIns="0" lIns="0" bIns="0" rIns="0">
            <a:spAutoFit/>
          </a:bodyPr>
          <a:lstStyle/>
          <a:p>
            <a:pPr algn="l">
              <a:lnSpc>
                <a:spcPts val="5550"/>
              </a:lnSpc>
            </a:pPr>
            <a:r>
              <a:rPr lang="en-US" sz="3964">
                <a:solidFill>
                  <a:srgbClr val="000000"/>
                </a:solidFill>
                <a:latin typeface="Lato"/>
                <a:ea typeface="Lato"/>
                <a:cs typeface="Lato"/>
                <a:sym typeface="Lato"/>
              </a:rPr>
              <a:t>This means food is often transported across the world. This can be by planes, trucks and boats - all of which use fuel and produce carbon emissions.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DAGNo2V-FNg</dc:identifier>
  <dcterms:modified xsi:type="dcterms:W3CDTF">2011-08-01T06:04:30Z</dcterms:modified>
  <cp:revision>1</cp:revision>
  <dc:title>KS2 What is the problem with food waste?</dc:title>
</cp:coreProperties>
</file>