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0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3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Lato" charset="1" panose="020F0502020204030203"/>
      <p:regular r:id="rId29"/>
    </p:embeddedFont>
    <p:embeddedFont>
      <p:font typeface="Lato Bold" charset="1" panose="020F0502020204030203"/>
      <p:regular r:id="rId30"/>
    </p:embeddedFont>
    <p:embeddedFont>
      <p:font typeface="Lato Italics" charset="1" panose="020F0502020204030203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notesMasters/notesMaster1.xml" Type="http://schemas.openxmlformats.org/officeDocument/2006/relationships/notesMaster"/><Relationship Id="rId33" Target="theme/theme2.xml" Type="http://schemas.openxmlformats.org/officeDocument/2006/relationships/theme"/><Relationship Id="rId34" Target="notesSlides/notesSlide1.xml" Type="http://schemas.openxmlformats.org/officeDocument/2006/relationships/notesSlide"/><Relationship Id="rId35" Target="notesSlides/notesSlide2.xml" Type="http://schemas.openxmlformats.org/officeDocument/2006/relationships/notesSlide"/><Relationship Id="rId36" Target="notesSlides/notesSlide3.xml" Type="http://schemas.openxmlformats.org/officeDocument/2006/relationships/notesSlide"/><Relationship Id="rId37" Target="notesSlides/notesSlide4.xml" Type="http://schemas.openxmlformats.org/officeDocument/2006/relationships/notesSlide"/><Relationship Id="rId38" Target="notesSlides/notesSlide5.xml" Type="http://schemas.openxmlformats.org/officeDocument/2006/relationships/notesSlide"/><Relationship Id="rId39" Target="notesSlides/notesSlide6.xml" Type="http://schemas.openxmlformats.org/officeDocument/2006/relationships/notesSlide"/><Relationship Id="rId4" Target="theme/theme1.xml" Type="http://schemas.openxmlformats.org/officeDocument/2006/relationships/theme"/><Relationship Id="rId40" Target="notesSlides/notesSlide7.xml" Type="http://schemas.openxmlformats.org/officeDocument/2006/relationships/notesSlide"/><Relationship Id="rId41" Target="notesSlides/notesSlide8.xml" Type="http://schemas.openxmlformats.org/officeDocument/2006/relationships/notesSlide"/><Relationship Id="rId42" Target="notesSlides/notesSlide9.xml" Type="http://schemas.openxmlformats.org/officeDocument/2006/relationships/notesSlide"/><Relationship Id="rId43" Target="notesSlides/notesSlide10.xml" Type="http://schemas.openxmlformats.org/officeDocument/2006/relationships/notesSlide"/><Relationship Id="rId44" Target="notesSlides/notesSlide11.xml" Type="http://schemas.openxmlformats.org/officeDocument/2006/relationships/notesSlide"/><Relationship Id="rId45" Target="notesSlides/notesSlide12.xml" Type="http://schemas.openxmlformats.org/officeDocument/2006/relationships/notesSlide"/><Relationship Id="rId46" Target="notesSlides/notesSlide13.xml" Type="http://schemas.openxmlformats.org/officeDocument/2006/relationships/notesSlide"/><Relationship Id="rId47" Target="notesSlides/notesSlide14.xml" Type="http://schemas.openxmlformats.org/officeDocument/2006/relationships/notesSlide"/><Relationship Id="rId48" Target="notesSlides/notesSlide15.xml" Type="http://schemas.openxmlformats.org/officeDocument/2006/relationships/notesSlide"/><Relationship Id="rId49" Target="notesSlides/notesSlide16.xml" Type="http://schemas.openxmlformats.org/officeDocument/2006/relationships/notesSlide"/><Relationship Id="rId5" Target="tableStyles.xml" Type="http://schemas.openxmlformats.org/officeDocument/2006/relationships/tableStyles"/><Relationship Id="rId50" Target="notesSlides/notesSlide17.xml" Type="http://schemas.openxmlformats.org/officeDocument/2006/relationships/notesSlide"/><Relationship Id="rId51" Target="notesSlides/notesSlide18.xml" Type="http://schemas.openxmlformats.org/officeDocument/2006/relationships/notesSlide"/><Relationship Id="rId52" Target="notesSlides/notesSlide19.xml" Type="http://schemas.openxmlformats.org/officeDocument/2006/relationships/notesSlide"/><Relationship Id="rId53" Target="notesSlides/notesSlide20.xml" Type="http://schemas.openxmlformats.org/officeDocument/2006/relationships/notesSlide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6.xml" Type="http://schemas.openxmlformats.org/officeDocument/2006/relationships/slide"/></Relationships>
</file>

<file path=ppt/notesSlides/_rels/notesSlide1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7.xml" Type="http://schemas.openxmlformats.org/officeDocument/2006/relationships/slide"/></Relationships>
</file>

<file path=ppt/notesSlides/_rels/notesSlide1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8.xml" Type="http://schemas.openxmlformats.org/officeDocument/2006/relationships/slide"/></Relationships>
</file>

<file path=ppt/notesSlides/_rels/notesSlide1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1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0.xml" Type="http://schemas.openxmlformats.org/officeDocument/2006/relationships/slide"/></Relationships>
</file>

<file path=ppt/notesSlides/_rels/notesSlide1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1.xml" Type="http://schemas.openxmlformats.org/officeDocument/2006/relationships/slide"/></Relationships>
</file>

<file path=ppt/notesSlides/_rels/notesSlide1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2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2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3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Farm: a place where people grow food or keep animals.</a:t>
            </a:r>
          </a:p>
          <a:p>
            <a:r>
              <a:rPr lang="en-US"/>
              <a:t/>
            </a:r>
          </a:p>
          <a:p>
            <a:r>
              <a:rPr lang="en-US"/>
              <a:t>Plants: living things that grow in the ground, like flowers, trees, and vegetables.</a:t>
            </a:r>
          </a:p>
          <a:p>
            <a:r>
              <a:rPr lang="en-US"/>
              <a:t/>
            </a:r>
          </a:p>
          <a:p>
            <a:r>
              <a:rPr lang="en-US"/>
              <a:t>Animals: living things that move, eat, and grow, like cats, cows, and birds.</a:t>
            </a:r>
          </a:p>
          <a:p>
            <a:r>
              <a:rPr lang="en-US"/>
              <a:t/>
            </a:r>
          </a:p>
          <a:p>
            <a:r>
              <a:rPr lang="en-US"/>
              <a:t>Local: something that comes from nearby, not far away.</a:t>
            </a:r>
          </a:p>
          <a:p>
            <a:r>
              <a:rPr lang="en-US"/>
              <a:t/>
            </a:r>
          </a:p>
          <a:p>
            <a:r>
              <a:rPr lang="en-US"/>
              <a:t>Seasonal: food or things that grow best at certain times of the year.</a:t>
            </a:r>
          </a:p>
          <a:p>
            <a:r>
              <a:rPr lang="en-US"/>
              <a:t/>
            </a:r>
          </a:p>
          <a:p>
            <a:r>
              <a:rPr lang="en-US"/>
              <a:t>Import: bringing things from another country to use or sell here.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Discussion 1</a:t>
            </a:r>
          </a:p>
          <a:p>
            <a:r>
              <a:rPr lang="en-US"/>
              <a:t/>
            </a:r>
          </a:p>
          <a:p>
            <a:r>
              <a:rPr lang="en-US"/>
              <a:t>- Read question to children twice</a:t>
            </a:r>
          </a:p>
          <a:p>
            <a:r>
              <a:rPr lang="en-US"/>
              <a:t>- Give children a moment to think about the question </a:t>
            </a:r>
          </a:p>
          <a:p>
            <a:r>
              <a:rPr lang="en-US"/>
              <a:t>- In partners, get children to share their thoughts using sentence stem 'To reduce this we can...'</a:t>
            </a:r>
          </a:p>
          <a:p>
            <a:r>
              <a:rPr lang="en-US"/>
              <a:t>-Give children 2 minutes in partners to discuss their opinions</a:t>
            </a:r>
          </a:p>
          <a:p>
            <a:r>
              <a:rPr lang="en-US"/>
              <a:t>- Listen in to discussion. Spotlight two children</a:t>
            </a:r>
          </a:p>
          <a:p>
            <a:r>
              <a:rPr lang="en-US"/>
              <a:t/>
            </a:r>
          </a:p>
          <a:p>
            <a:r>
              <a:rPr lang="en-US"/>
              <a:t>Repeat with question 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 = farm</a:t>
            </a:r>
          </a:p>
          <a:p>
            <a:r>
              <a:rPr lang="en-US"/>
              <a:t>2 = local </a:t>
            </a:r>
          </a:p>
          <a:p>
            <a:r>
              <a:rPr lang="en-US"/>
              <a:t>3 = plants</a:t>
            </a:r>
          </a:p>
          <a:p>
            <a:r>
              <a:rPr lang="en-US"/>
              <a:t>4 = seasonal</a:t>
            </a:r>
          </a:p>
          <a:p>
            <a:r>
              <a:rPr lang="en-US"/>
              <a:t>5 = animal</a:t>
            </a:r>
          </a:p>
          <a:p>
            <a:r>
              <a:rPr lang="en-US"/>
              <a:t>6 = import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land: carrots, broccoli</a:t>
            </a:r>
          </a:p>
          <a:p>
            <a:r>
              <a:rPr lang="en-US"/>
              <a:t/>
            </a:r>
          </a:p>
          <a:p>
            <a:r>
              <a:rPr lang="en-US"/>
              <a:t>Animals on the land: steak, sausages, chicken</a:t>
            </a:r>
          </a:p>
          <a:p>
            <a:r>
              <a:rPr lang="en-US"/>
              <a:t/>
            </a:r>
          </a:p>
          <a:p>
            <a:r>
              <a:rPr lang="en-US"/>
              <a:t>Factories: bread, chocolate, crisps</a:t>
            </a:r>
          </a:p>
          <a:p>
            <a:r>
              <a:rPr lang="en-US"/>
              <a:t/>
            </a:r>
          </a:p>
          <a:p>
            <a:r>
              <a:rPr lang="en-US"/>
              <a:t>The ocean: tuna, fish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52.png" Type="http://schemas.openxmlformats.org/officeDocument/2006/relationships/image"/><Relationship Id="rId8" Target="../media/image5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52.png" Type="http://schemas.openxmlformats.org/officeDocument/2006/relationships/image"/><Relationship Id="rId6" Target="../media/image5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png" Type="http://schemas.openxmlformats.org/officeDocument/2006/relationships/image"/><Relationship Id="rId12" Target="../media/image58.svg" Type="http://schemas.openxmlformats.org/officeDocument/2006/relationships/image"/><Relationship Id="rId13" Target="../media/image59.png" Type="http://schemas.openxmlformats.org/officeDocument/2006/relationships/image"/><Relationship Id="rId14" Target="../media/image60.png" Type="http://schemas.openxmlformats.org/officeDocument/2006/relationships/image"/><Relationship Id="rId15" Target="../media/image61.png" Type="http://schemas.openxmlformats.org/officeDocument/2006/relationships/image"/><Relationship Id="rId16" Target="../media/image62.png" Type="http://schemas.openxmlformats.org/officeDocument/2006/relationships/image"/><Relationship Id="rId17" Target="../media/image63.png" Type="http://schemas.openxmlformats.org/officeDocument/2006/relationships/image"/><Relationship Id="rId18" Target="../media/image64.png" Type="http://schemas.openxmlformats.org/officeDocument/2006/relationships/image"/><Relationship Id="rId19" Target="../media/image65.png" Type="http://schemas.openxmlformats.org/officeDocument/2006/relationships/image"/><Relationship Id="rId2" Target="../notesSlides/notesSlide9.xml" Type="http://schemas.openxmlformats.org/officeDocument/2006/relationships/notesSlide"/><Relationship Id="rId20" Target="../media/image66.pn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9.png" Type="http://schemas.openxmlformats.org/officeDocument/2006/relationships/image"/><Relationship Id="rId8" Target="../media/image54.pn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39.png" Type="http://schemas.openxmlformats.org/officeDocument/2006/relationships/image"/><Relationship Id="rId12" Target="../media/image54.png" Type="http://schemas.openxmlformats.org/officeDocument/2006/relationships/image"/><Relationship Id="rId13" Target="../media/image55.png" Type="http://schemas.openxmlformats.org/officeDocument/2006/relationships/image"/><Relationship Id="rId14" Target="../media/image56.png" Type="http://schemas.openxmlformats.org/officeDocument/2006/relationships/image"/><Relationship Id="rId15" Target="../media/image57.png" Type="http://schemas.openxmlformats.org/officeDocument/2006/relationships/image"/><Relationship Id="rId16" Target="../media/image58.svg" Type="http://schemas.openxmlformats.org/officeDocument/2006/relationships/image"/><Relationship Id="rId17" Target="../media/image59.png" Type="http://schemas.openxmlformats.org/officeDocument/2006/relationships/image"/><Relationship Id="rId18" Target="../media/image60.png" Type="http://schemas.openxmlformats.org/officeDocument/2006/relationships/image"/><Relationship Id="rId19" Target="../media/image61.png" Type="http://schemas.openxmlformats.org/officeDocument/2006/relationships/image"/><Relationship Id="rId2" Target="../notesSlides/notesSlide10.xml" Type="http://schemas.openxmlformats.org/officeDocument/2006/relationships/notesSlide"/><Relationship Id="rId20" Target="../media/image62.png" Type="http://schemas.openxmlformats.org/officeDocument/2006/relationships/image"/><Relationship Id="rId21" Target="../media/image63.png" Type="http://schemas.openxmlformats.org/officeDocument/2006/relationships/image"/><Relationship Id="rId22" Target="../media/image26.png" Type="http://schemas.openxmlformats.org/officeDocument/2006/relationships/image"/><Relationship Id="rId23" Target="../media/image27.svg" Type="http://schemas.openxmlformats.org/officeDocument/2006/relationships/image"/><Relationship Id="rId24" Target="../media/image32.png" Type="http://schemas.openxmlformats.org/officeDocument/2006/relationships/image"/><Relationship Id="rId25" Target="../media/image33.svg" Type="http://schemas.openxmlformats.org/officeDocument/2006/relationships/imag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67.png" Type="http://schemas.openxmlformats.org/officeDocument/2006/relationships/image"/><Relationship Id="rId8" Target="../media/image68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69.png" Type="http://schemas.openxmlformats.org/officeDocument/2006/relationships/image"/><Relationship Id="rId8" Target="../media/image7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0.png" Type="http://schemas.openxmlformats.org/officeDocument/2006/relationships/image"/><Relationship Id="rId6" Target="../media/image11.svg" Type="http://schemas.openxmlformats.org/officeDocument/2006/relationships/image"/><Relationship Id="rId7" Target="../media/image69.png" Type="http://schemas.openxmlformats.org/officeDocument/2006/relationships/image"/><Relationship Id="rId8" Target="../media/image7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png" Type="http://schemas.openxmlformats.org/officeDocument/2006/relationships/image"/><Relationship Id="rId11" Target="../media/image74.svg" Type="http://schemas.openxmlformats.org/officeDocument/2006/relationships/image"/><Relationship Id="rId2" Target="../notesSlides/notesSlide1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2.jpeg" Type="http://schemas.openxmlformats.org/officeDocument/2006/relationships/image"/><Relationship Id="rId8" Target="../media/image71.png" Type="http://schemas.openxmlformats.org/officeDocument/2006/relationships/image"/><Relationship Id="rId9" Target="../media/image72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3.png" Type="http://schemas.openxmlformats.org/officeDocument/2006/relationships/image"/><Relationship Id="rId11" Target="../media/image74.svg" Type="http://schemas.openxmlformats.org/officeDocument/2006/relationships/image"/><Relationship Id="rId12" Target="../media/image69.png" Type="http://schemas.openxmlformats.org/officeDocument/2006/relationships/image"/><Relationship Id="rId2" Target="../notesSlides/notesSlide14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22.jpeg" Type="http://schemas.openxmlformats.org/officeDocument/2006/relationships/image"/><Relationship Id="rId8" Target="../media/image71.png" Type="http://schemas.openxmlformats.org/officeDocument/2006/relationships/image"/><Relationship Id="rId9" Target="../media/image7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30.png" Type="http://schemas.openxmlformats.org/officeDocument/2006/relationships/image"/><Relationship Id="rId12" Target="../media/image31.svg" Type="http://schemas.openxmlformats.org/officeDocument/2006/relationships/image"/><Relationship Id="rId2" Target="../notesSlides/notesSlide15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26.png" Type="http://schemas.openxmlformats.org/officeDocument/2006/relationships/image"/><Relationship Id="rId6" Target="../media/image27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svg" Type="http://schemas.openxmlformats.org/officeDocument/2006/relationships/image"/><Relationship Id="rId11" Target="../media/image30.png" Type="http://schemas.openxmlformats.org/officeDocument/2006/relationships/image"/><Relationship Id="rId12" Target="../media/image31.svg" Type="http://schemas.openxmlformats.org/officeDocument/2006/relationships/image"/><Relationship Id="rId2" Target="../notesSlides/notesSlide16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2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7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Relationship Id="rId9" Target="../media/image22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78.png" Type="http://schemas.openxmlformats.org/officeDocument/2006/relationships/image"/><Relationship Id="rId11" Target="../media/image79.png" Type="http://schemas.openxmlformats.org/officeDocument/2006/relationships/image"/><Relationship Id="rId2" Target="../notesSlides/notesSlide18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75.png" Type="http://schemas.openxmlformats.org/officeDocument/2006/relationships/image"/><Relationship Id="rId8" Target="../media/image76.png" Type="http://schemas.openxmlformats.org/officeDocument/2006/relationships/image"/><Relationship Id="rId9" Target="../media/image77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9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80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38.png" Type="http://schemas.openxmlformats.org/officeDocument/2006/relationships/image"/><Relationship Id="rId2" Target="../notesSlides/notesSlide20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34.jpeg" Type="http://schemas.openxmlformats.org/officeDocument/2006/relationships/image"/><Relationship Id="rId8" Target="../media/image35.jpe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png" Type="http://schemas.openxmlformats.org/officeDocument/2006/relationships/image"/><Relationship Id="rId11" Target="../media/image15.svg" Type="http://schemas.openxmlformats.org/officeDocument/2006/relationships/image"/><Relationship Id="rId12" Target="../media/image16.png" Type="http://schemas.openxmlformats.org/officeDocument/2006/relationships/image"/><Relationship Id="rId13" Target="../media/image17.svg" Type="http://schemas.openxmlformats.org/officeDocument/2006/relationships/image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8.png" Type="http://schemas.openxmlformats.org/officeDocument/2006/relationships/image"/><Relationship Id="rId5" Target="../media/image9.svg" Type="http://schemas.openxmlformats.org/officeDocument/2006/relationships/image"/><Relationship Id="rId6" Target="../media/image10.png" Type="http://schemas.openxmlformats.org/officeDocument/2006/relationships/image"/><Relationship Id="rId7" Target="../media/image11.svg" Type="http://schemas.openxmlformats.org/officeDocument/2006/relationships/image"/><Relationship Id="rId8" Target="../media/image12.png" Type="http://schemas.openxmlformats.org/officeDocument/2006/relationships/image"/><Relationship Id="rId9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1.jpeg" Type="http://schemas.openxmlformats.org/officeDocument/2006/relationships/image"/><Relationship Id="rId11" Target="../media/image22.jpeg" Type="http://schemas.openxmlformats.org/officeDocument/2006/relationships/image"/><Relationship Id="rId12" Target="../media/image23.png" Type="http://schemas.openxmlformats.org/officeDocument/2006/relationships/image"/><Relationship Id="rId13" Target="../media/image24.jpe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jpeg" Type="http://schemas.openxmlformats.org/officeDocument/2006/relationships/image"/><Relationship Id="rId8" Target="../media/image19.jpeg" Type="http://schemas.openxmlformats.org/officeDocument/2006/relationships/image"/><Relationship Id="rId9" Target="../media/image20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jpeg" Type="http://schemas.openxmlformats.org/officeDocument/2006/relationships/image"/><Relationship Id="rId11" Target="../media/image23.png" Type="http://schemas.openxmlformats.org/officeDocument/2006/relationships/image"/><Relationship Id="rId12" Target="../media/image24.jpeg" Type="http://schemas.openxmlformats.org/officeDocument/2006/relationships/image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Relationship Id="rId7" Target="../media/image18.jpeg" Type="http://schemas.openxmlformats.org/officeDocument/2006/relationships/image"/><Relationship Id="rId8" Target="../media/image19.jpeg" Type="http://schemas.openxmlformats.org/officeDocument/2006/relationships/image"/><Relationship Id="rId9" Target="../media/image20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svg" Type="http://schemas.openxmlformats.org/officeDocument/2006/relationships/image"/><Relationship Id="rId12" Target="../media/image32.png" Type="http://schemas.openxmlformats.org/officeDocument/2006/relationships/image"/><Relationship Id="rId13" Target="../media/image33.svg" Type="http://schemas.openxmlformats.org/officeDocument/2006/relationships/image"/><Relationship Id="rId2" Target="../notesSlides/notesSlide3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7.svg" Type="http://schemas.openxmlformats.org/officeDocument/2006/relationships/image"/><Relationship Id="rId11" Target="../media/image28.png" Type="http://schemas.openxmlformats.org/officeDocument/2006/relationships/image"/><Relationship Id="rId12" Target="../media/image29.svg" Type="http://schemas.openxmlformats.org/officeDocument/2006/relationships/image"/><Relationship Id="rId13" Target="../media/image30.png" Type="http://schemas.openxmlformats.org/officeDocument/2006/relationships/image"/><Relationship Id="rId14" Target="../media/image31.svg" Type="http://schemas.openxmlformats.org/officeDocument/2006/relationships/image"/><Relationship Id="rId15" Target="../media/image32.png" Type="http://schemas.openxmlformats.org/officeDocument/2006/relationships/image"/><Relationship Id="rId16" Target="../media/image33.svg" Type="http://schemas.openxmlformats.org/officeDocument/2006/relationships/image"/><Relationship Id="rId17" Target="../media/image38.pn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34.jpeg" Type="http://schemas.openxmlformats.org/officeDocument/2006/relationships/image"/><Relationship Id="rId8" Target="../media/image35.jpeg" Type="http://schemas.openxmlformats.org/officeDocument/2006/relationships/image"/><Relationship Id="rId9" Target="../media/image36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11" Target="../media/image32.png" Type="http://schemas.openxmlformats.org/officeDocument/2006/relationships/image"/><Relationship Id="rId12" Target="../media/image33.svg" Type="http://schemas.openxmlformats.org/officeDocument/2006/relationships/image"/><Relationship Id="rId13" Target="../media/image38.png" Type="http://schemas.openxmlformats.org/officeDocument/2006/relationships/image"/><Relationship Id="rId14" Target="../media/image10.png" Type="http://schemas.openxmlformats.org/officeDocument/2006/relationships/image"/><Relationship Id="rId15" Target="../media/image11.svg" Type="http://schemas.openxmlformats.org/officeDocument/2006/relationships/image"/><Relationship Id="rId2" Target="../notesSlides/notesSlide5.xml" Type="http://schemas.openxmlformats.org/officeDocument/2006/relationships/notesSlide"/><Relationship Id="rId3" Target="../media/image34.jpeg" Type="http://schemas.openxmlformats.org/officeDocument/2006/relationships/image"/><Relationship Id="rId4" Target="../media/image35.jpeg" Type="http://schemas.openxmlformats.org/officeDocument/2006/relationships/image"/><Relationship Id="rId5" Target="../media/image36.png" Type="http://schemas.openxmlformats.org/officeDocument/2006/relationships/image"/><Relationship Id="rId6" Target="../media/image37.svg" Type="http://schemas.openxmlformats.org/officeDocument/2006/relationships/image"/><Relationship Id="rId7" Target="../media/image28.png" Type="http://schemas.openxmlformats.org/officeDocument/2006/relationships/image"/><Relationship Id="rId8" Target="../media/image29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11" Target="../media/image30.png" Type="http://schemas.openxmlformats.org/officeDocument/2006/relationships/image"/><Relationship Id="rId12" Target="../media/image31.svg" Type="http://schemas.openxmlformats.org/officeDocument/2006/relationships/image"/><Relationship Id="rId13" Target="../media/image32.png" Type="http://schemas.openxmlformats.org/officeDocument/2006/relationships/image"/><Relationship Id="rId14" Target="../media/image33.svg" Type="http://schemas.openxmlformats.org/officeDocument/2006/relationships/image"/><Relationship Id="rId15" Target="../media/image10.png" Type="http://schemas.openxmlformats.org/officeDocument/2006/relationships/image"/><Relationship Id="rId16" Target="../media/image11.svg" Type="http://schemas.openxmlformats.org/officeDocument/2006/relationships/image"/><Relationship Id="rId17" Target="../media/image39.png" Type="http://schemas.openxmlformats.org/officeDocument/2006/relationships/image"/><Relationship Id="rId18" Target="../media/image40.png" Type="http://schemas.openxmlformats.org/officeDocument/2006/relationships/image"/><Relationship Id="rId19" Target="../media/image41.png" Type="http://schemas.openxmlformats.org/officeDocument/2006/relationships/image"/><Relationship Id="rId2" Target="../notesSlides/notesSlide6.xml" Type="http://schemas.openxmlformats.org/officeDocument/2006/relationships/notesSlide"/><Relationship Id="rId20" Target="../media/image42.svg" Type="http://schemas.openxmlformats.org/officeDocument/2006/relationships/image"/><Relationship Id="rId21" Target="../media/image43.png" Type="http://schemas.openxmlformats.org/officeDocument/2006/relationships/image"/><Relationship Id="rId22" Target="../media/image44.png" Type="http://schemas.openxmlformats.org/officeDocument/2006/relationships/image"/><Relationship Id="rId23" Target="../media/image45.svg" Type="http://schemas.openxmlformats.org/officeDocument/2006/relationships/image"/><Relationship Id="rId24" Target="../media/image46.png" Type="http://schemas.openxmlformats.org/officeDocument/2006/relationships/image"/><Relationship Id="rId25" Target="../media/image47.png" Type="http://schemas.openxmlformats.org/officeDocument/2006/relationships/image"/><Relationship Id="rId26" Target="../media/image48.svg" Type="http://schemas.openxmlformats.org/officeDocument/2006/relationships/image"/><Relationship Id="rId27" Target="../media/image49.png" Type="http://schemas.openxmlformats.org/officeDocument/2006/relationships/image"/><Relationship Id="rId28" Target="../media/image50.png" Type="http://schemas.openxmlformats.org/officeDocument/2006/relationships/image"/><Relationship Id="rId29" Target="../media/image38.png" Type="http://schemas.openxmlformats.org/officeDocument/2006/relationships/image"/><Relationship Id="rId3" Target="../media/image1.png" Type="http://schemas.openxmlformats.org/officeDocument/2006/relationships/image"/><Relationship Id="rId30" Target="../media/image51.png" Type="http://schemas.openxmlformats.org/officeDocument/2006/relationships/image"/><Relationship Id="rId4" Target="../media/image2.png" Type="http://schemas.openxmlformats.org/officeDocument/2006/relationships/image"/><Relationship Id="rId5" Target="../media/image34.jpeg" Type="http://schemas.openxmlformats.org/officeDocument/2006/relationships/image"/><Relationship Id="rId6" Target="../media/image35.jpeg" Type="http://schemas.openxmlformats.org/officeDocument/2006/relationships/image"/><Relationship Id="rId7" Target="../media/image36.png" Type="http://schemas.openxmlformats.org/officeDocument/2006/relationships/image"/><Relationship Id="rId8" Target="../media/image37.svg" Type="http://schemas.openxmlformats.org/officeDocument/2006/relationships/image"/><Relationship Id="rId9" Target="../media/image2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24123" y="7535464"/>
            <a:ext cx="5477642" cy="3798945"/>
          </a:xfrm>
          <a:custGeom>
            <a:avLst/>
            <a:gdLst/>
            <a:ahLst/>
            <a:cxnLst/>
            <a:rect r="r" b="b" t="t" l="l"/>
            <a:pathLst>
              <a:path h="3798945" w="5477642">
                <a:moveTo>
                  <a:pt x="0" y="0"/>
                </a:moveTo>
                <a:lnTo>
                  <a:pt x="5477642" y="0"/>
                </a:lnTo>
                <a:lnTo>
                  <a:pt x="5477642" y="3798946"/>
                </a:lnTo>
                <a:lnTo>
                  <a:pt x="0" y="37989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585476" y="0"/>
            <a:ext cx="5702524" cy="4989709"/>
          </a:xfrm>
          <a:custGeom>
            <a:avLst/>
            <a:gdLst/>
            <a:ahLst/>
            <a:cxnLst/>
            <a:rect r="r" b="b" t="t" l="l"/>
            <a:pathLst>
              <a:path h="4989709" w="5702524">
                <a:moveTo>
                  <a:pt x="0" y="0"/>
                </a:moveTo>
                <a:lnTo>
                  <a:pt x="5702524" y="0"/>
                </a:lnTo>
                <a:lnTo>
                  <a:pt x="5702524" y="4989709"/>
                </a:lnTo>
                <a:lnTo>
                  <a:pt x="0" y="4989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108869" y="345619"/>
            <a:ext cx="5586875" cy="4644090"/>
          </a:xfrm>
          <a:custGeom>
            <a:avLst/>
            <a:gdLst/>
            <a:ahLst/>
            <a:cxnLst/>
            <a:rect r="r" b="b" t="t" l="l"/>
            <a:pathLst>
              <a:path h="4644090" w="5586875">
                <a:moveTo>
                  <a:pt x="0" y="0"/>
                </a:moveTo>
                <a:lnTo>
                  <a:pt x="5586874" y="0"/>
                </a:lnTo>
                <a:lnTo>
                  <a:pt x="5586874" y="4644090"/>
                </a:lnTo>
                <a:lnTo>
                  <a:pt x="0" y="4644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6880" y="2143484"/>
            <a:ext cx="6891986" cy="8143516"/>
          </a:xfrm>
          <a:custGeom>
            <a:avLst/>
            <a:gdLst/>
            <a:ahLst/>
            <a:cxnLst/>
            <a:rect r="r" b="b" t="t" l="l"/>
            <a:pathLst>
              <a:path h="8143516" w="6891986">
                <a:moveTo>
                  <a:pt x="0" y="0"/>
                </a:moveTo>
                <a:lnTo>
                  <a:pt x="6891986" y="0"/>
                </a:lnTo>
                <a:lnTo>
                  <a:pt x="6891986" y="8143516"/>
                </a:lnTo>
                <a:lnTo>
                  <a:pt x="0" y="81435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878681" y="1161831"/>
            <a:ext cx="4530638" cy="25707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77"/>
              </a:lnSpc>
              <a:spcBef>
                <a:spcPct val="0"/>
              </a:spcBef>
            </a:pPr>
            <a:r>
              <a:rPr lang="en-US" sz="4912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does our food come from?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678857" y="9021806"/>
            <a:ext cx="7152697" cy="731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907"/>
              </a:lnSpc>
            </a:pPr>
            <a:r>
              <a:rPr lang="en-US" sz="421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KS1 Lesson - Lesson 1 of 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32137" y="2068534"/>
            <a:ext cx="6723823" cy="4513366"/>
          </a:xfrm>
          <a:custGeom>
            <a:avLst/>
            <a:gdLst/>
            <a:ahLst/>
            <a:cxnLst/>
            <a:rect r="r" b="b" t="t" l="l"/>
            <a:pathLst>
              <a:path h="4513366" w="6723823">
                <a:moveTo>
                  <a:pt x="0" y="0"/>
                </a:moveTo>
                <a:lnTo>
                  <a:pt x="6723823" y="0"/>
                </a:lnTo>
                <a:lnTo>
                  <a:pt x="6723823" y="4513366"/>
                </a:lnTo>
                <a:lnTo>
                  <a:pt x="0" y="45133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375206" y="2048540"/>
            <a:ext cx="6774283" cy="4513366"/>
          </a:xfrm>
          <a:custGeom>
            <a:avLst/>
            <a:gdLst/>
            <a:ahLst/>
            <a:cxnLst/>
            <a:rect r="r" b="b" t="t" l="l"/>
            <a:pathLst>
              <a:path h="4513366" w="6774283">
                <a:moveTo>
                  <a:pt x="0" y="0"/>
                </a:moveTo>
                <a:lnTo>
                  <a:pt x="6774283" y="0"/>
                </a:lnTo>
                <a:lnTo>
                  <a:pt x="6774283" y="4513366"/>
                </a:lnTo>
                <a:lnTo>
                  <a:pt x="0" y="45133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39673" y="503116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Local vs imported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66494" y="6780981"/>
            <a:ext cx="5255110" cy="1683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2"/>
              </a:lnSpc>
            </a:pPr>
            <a:r>
              <a:rPr lang="en-US" sz="481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Local food grows in the UK.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626806" y="6780981"/>
            <a:ext cx="6271084" cy="1683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42"/>
              </a:lnSpc>
            </a:pPr>
            <a:r>
              <a:rPr lang="en-US" sz="4816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Imported food grows in a different country.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72703" y="8124341"/>
            <a:ext cx="17335349" cy="1638768"/>
            <a:chOff x="0" y="0"/>
            <a:chExt cx="3450595" cy="32613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50594" cy="326136"/>
            </a:xfrm>
            <a:custGeom>
              <a:avLst/>
              <a:gdLst/>
              <a:ahLst/>
              <a:cxnLst/>
              <a:rect r="r" b="b" t="t" l="l"/>
              <a:pathLst>
                <a:path h="326136" w="3450594">
                  <a:moveTo>
                    <a:pt x="3450594" y="10718"/>
                  </a:moveTo>
                  <a:lnTo>
                    <a:pt x="3450594" y="315418"/>
                  </a:lnTo>
                  <a:cubicBezTo>
                    <a:pt x="3450594" y="318260"/>
                    <a:pt x="3449465" y="320987"/>
                    <a:pt x="3447455" y="322997"/>
                  </a:cubicBezTo>
                  <a:cubicBezTo>
                    <a:pt x="3445445" y="325007"/>
                    <a:pt x="3442719" y="326136"/>
                    <a:pt x="3439876" y="326136"/>
                  </a:cubicBezTo>
                  <a:lnTo>
                    <a:pt x="10718" y="326136"/>
                  </a:lnTo>
                  <a:cubicBezTo>
                    <a:pt x="4799" y="326136"/>
                    <a:pt x="0" y="321337"/>
                    <a:pt x="0" y="315418"/>
                  </a:cubicBezTo>
                  <a:lnTo>
                    <a:pt x="0" y="10718"/>
                  </a:lnTo>
                  <a:cubicBezTo>
                    <a:pt x="0" y="4799"/>
                    <a:pt x="4799" y="0"/>
                    <a:pt x="10718" y="0"/>
                  </a:cubicBezTo>
                  <a:lnTo>
                    <a:pt x="3439876" y="0"/>
                  </a:lnTo>
                  <a:cubicBezTo>
                    <a:pt x="3445795" y="0"/>
                    <a:pt x="3450594" y="4799"/>
                    <a:pt x="3450594" y="10718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450595" cy="364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039673" y="503116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Local vs imported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150755" y="6055564"/>
            <a:ext cx="5908186" cy="1743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7"/>
              </a:lnSpc>
            </a:pPr>
            <a:r>
              <a:rPr lang="en-US" sz="499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_____ food grows in the _____.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631672" y="6055564"/>
            <a:ext cx="5830652" cy="17433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97"/>
              </a:lnSpc>
            </a:pPr>
            <a:r>
              <a:rPr lang="en-US" sz="499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_____ food grows in a different _____.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72703" y="8324902"/>
            <a:ext cx="16937236" cy="11042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02"/>
              </a:lnSpc>
            </a:pPr>
            <a:r>
              <a:rPr lang="en-US" sz="643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UK         imported          country             local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150755" y="1859519"/>
            <a:ext cx="5908186" cy="3965870"/>
          </a:xfrm>
          <a:custGeom>
            <a:avLst/>
            <a:gdLst/>
            <a:ahLst/>
            <a:cxnLst/>
            <a:rect r="r" b="b" t="t" l="l"/>
            <a:pathLst>
              <a:path h="3965870" w="5908186">
                <a:moveTo>
                  <a:pt x="0" y="0"/>
                </a:moveTo>
                <a:lnTo>
                  <a:pt x="5908186" y="0"/>
                </a:lnTo>
                <a:lnTo>
                  <a:pt x="5908186" y="3965870"/>
                </a:lnTo>
                <a:lnTo>
                  <a:pt x="0" y="39658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184720" y="1841951"/>
            <a:ext cx="5952525" cy="3965870"/>
          </a:xfrm>
          <a:custGeom>
            <a:avLst/>
            <a:gdLst/>
            <a:ahLst/>
            <a:cxnLst/>
            <a:rect r="r" b="b" t="t" l="l"/>
            <a:pathLst>
              <a:path h="3965870" w="5952525">
                <a:moveTo>
                  <a:pt x="0" y="0"/>
                </a:moveTo>
                <a:lnTo>
                  <a:pt x="5952525" y="0"/>
                </a:lnTo>
                <a:lnTo>
                  <a:pt x="5952525" y="3965869"/>
                </a:lnTo>
                <a:lnTo>
                  <a:pt x="0" y="39658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3388747"/>
            <a:ext cx="2873136" cy="1971690"/>
          </a:xfrm>
          <a:custGeom>
            <a:avLst/>
            <a:gdLst/>
            <a:ahLst/>
            <a:cxnLst/>
            <a:rect r="r" b="b" t="t" l="l"/>
            <a:pathLst>
              <a:path h="1971690" w="2873136">
                <a:moveTo>
                  <a:pt x="0" y="0"/>
                </a:moveTo>
                <a:lnTo>
                  <a:pt x="2873136" y="0"/>
                </a:lnTo>
                <a:lnTo>
                  <a:pt x="2873136" y="1971689"/>
                </a:lnTo>
                <a:lnTo>
                  <a:pt x="0" y="19716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315797" y="3186820"/>
            <a:ext cx="2484228" cy="2375543"/>
          </a:xfrm>
          <a:custGeom>
            <a:avLst/>
            <a:gdLst/>
            <a:ahLst/>
            <a:cxnLst/>
            <a:rect r="r" b="b" t="t" l="l"/>
            <a:pathLst>
              <a:path h="2375543" w="2484228">
                <a:moveTo>
                  <a:pt x="0" y="0"/>
                </a:moveTo>
                <a:lnTo>
                  <a:pt x="2484228" y="0"/>
                </a:lnTo>
                <a:lnTo>
                  <a:pt x="2484228" y="2375543"/>
                </a:lnTo>
                <a:lnTo>
                  <a:pt x="0" y="23755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762702" y="3401008"/>
            <a:ext cx="2472465" cy="1959429"/>
          </a:xfrm>
          <a:custGeom>
            <a:avLst/>
            <a:gdLst/>
            <a:ahLst/>
            <a:cxnLst/>
            <a:rect r="r" b="b" t="t" l="l"/>
            <a:pathLst>
              <a:path h="1959429" w="2472465">
                <a:moveTo>
                  <a:pt x="0" y="0"/>
                </a:moveTo>
                <a:lnTo>
                  <a:pt x="2472465" y="0"/>
                </a:lnTo>
                <a:lnTo>
                  <a:pt x="2472465" y="1959428"/>
                </a:lnTo>
                <a:lnTo>
                  <a:pt x="0" y="1959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400917" y="3388747"/>
            <a:ext cx="2687141" cy="1971690"/>
          </a:xfrm>
          <a:custGeom>
            <a:avLst/>
            <a:gdLst/>
            <a:ahLst/>
            <a:cxnLst/>
            <a:rect r="r" b="b" t="t" l="l"/>
            <a:pathLst>
              <a:path h="1971690" w="2687141">
                <a:moveTo>
                  <a:pt x="0" y="0"/>
                </a:moveTo>
                <a:lnTo>
                  <a:pt x="2687141" y="0"/>
                </a:lnTo>
                <a:lnTo>
                  <a:pt x="2687141" y="1971689"/>
                </a:lnTo>
                <a:lnTo>
                  <a:pt x="0" y="19716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593594" y="3186820"/>
            <a:ext cx="2300123" cy="2173616"/>
          </a:xfrm>
          <a:custGeom>
            <a:avLst/>
            <a:gdLst/>
            <a:ahLst/>
            <a:cxnLst/>
            <a:rect r="r" b="b" t="t" l="l"/>
            <a:pathLst>
              <a:path h="2173616" w="2300123">
                <a:moveTo>
                  <a:pt x="0" y="0"/>
                </a:moveTo>
                <a:lnTo>
                  <a:pt x="2300123" y="0"/>
                </a:lnTo>
                <a:lnTo>
                  <a:pt x="2300123" y="2173616"/>
                </a:lnTo>
                <a:lnTo>
                  <a:pt x="0" y="21736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88728" y="6029782"/>
            <a:ext cx="2153081" cy="2747152"/>
          </a:xfrm>
          <a:custGeom>
            <a:avLst/>
            <a:gdLst/>
            <a:ahLst/>
            <a:cxnLst/>
            <a:rect r="r" b="b" t="t" l="l"/>
            <a:pathLst>
              <a:path h="2747152" w="2153081">
                <a:moveTo>
                  <a:pt x="0" y="0"/>
                </a:moveTo>
                <a:lnTo>
                  <a:pt x="2153080" y="0"/>
                </a:lnTo>
                <a:lnTo>
                  <a:pt x="2153080" y="2747152"/>
                </a:lnTo>
                <a:lnTo>
                  <a:pt x="0" y="274715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252504" y="6029782"/>
            <a:ext cx="3492860" cy="2362047"/>
          </a:xfrm>
          <a:custGeom>
            <a:avLst/>
            <a:gdLst/>
            <a:ahLst/>
            <a:cxnLst/>
            <a:rect r="r" b="b" t="t" l="l"/>
            <a:pathLst>
              <a:path h="2362047" w="3492860">
                <a:moveTo>
                  <a:pt x="0" y="0"/>
                </a:moveTo>
                <a:lnTo>
                  <a:pt x="3492860" y="0"/>
                </a:lnTo>
                <a:lnTo>
                  <a:pt x="3492860" y="2362047"/>
                </a:lnTo>
                <a:lnTo>
                  <a:pt x="0" y="23620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231734" y="6194624"/>
            <a:ext cx="3169183" cy="2099584"/>
          </a:xfrm>
          <a:custGeom>
            <a:avLst/>
            <a:gdLst/>
            <a:ahLst/>
            <a:cxnLst/>
            <a:rect r="r" b="b" t="t" l="l"/>
            <a:pathLst>
              <a:path h="2099584" w="3169183">
                <a:moveTo>
                  <a:pt x="0" y="0"/>
                </a:moveTo>
                <a:lnTo>
                  <a:pt x="3169183" y="0"/>
                </a:lnTo>
                <a:lnTo>
                  <a:pt x="3169183" y="2099584"/>
                </a:lnTo>
                <a:lnTo>
                  <a:pt x="0" y="209958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800025" y="5808507"/>
            <a:ext cx="4201641" cy="2804595"/>
          </a:xfrm>
          <a:custGeom>
            <a:avLst/>
            <a:gdLst/>
            <a:ahLst/>
            <a:cxnLst/>
            <a:rect r="r" b="b" t="t" l="l"/>
            <a:pathLst>
              <a:path h="2804595" w="4201641">
                <a:moveTo>
                  <a:pt x="0" y="0"/>
                </a:moveTo>
                <a:lnTo>
                  <a:pt x="4201641" y="0"/>
                </a:lnTo>
                <a:lnTo>
                  <a:pt x="4201641" y="2804596"/>
                </a:lnTo>
                <a:lnTo>
                  <a:pt x="0" y="28045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34036" y="5439705"/>
            <a:ext cx="2265284" cy="2775233"/>
          </a:xfrm>
          <a:custGeom>
            <a:avLst/>
            <a:gdLst/>
            <a:ahLst/>
            <a:cxnLst/>
            <a:rect r="r" b="b" t="t" l="l"/>
            <a:pathLst>
              <a:path h="2775233" w="2265284">
                <a:moveTo>
                  <a:pt x="0" y="0"/>
                </a:moveTo>
                <a:lnTo>
                  <a:pt x="2265284" y="0"/>
                </a:lnTo>
                <a:lnTo>
                  <a:pt x="2265284" y="2775234"/>
                </a:lnTo>
                <a:lnTo>
                  <a:pt x="0" y="27752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842015" y="7719333"/>
            <a:ext cx="2375259" cy="1344990"/>
          </a:xfrm>
          <a:custGeom>
            <a:avLst/>
            <a:gdLst/>
            <a:ahLst/>
            <a:cxnLst/>
            <a:rect r="r" b="b" t="t" l="l"/>
            <a:pathLst>
              <a:path h="1344990" w="2375259">
                <a:moveTo>
                  <a:pt x="0" y="0"/>
                </a:moveTo>
                <a:lnTo>
                  <a:pt x="2375260" y="0"/>
                </a:lnTo>
                <a:lnTo>
                  <a:pt x="2375260" y="1344991"/>
                </a:lnTo>
                <a:lnTo>
                  <a:pt x="0" y="134499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8591290" y="7551530"/>
            <a:ext cx="2450069" cy="1485355"/>
          </a:xfrm>
          <a:custGeom>
            <a:avLst/>
            <a:gdLst/>
            <a:ahLst/>
            <a:cxnLst/>
            <a:rect r="r" b="b" t="t" l="l"/>
            <a:pathLst>
              <a:path h="1485355" w="2450069">
                <a:moveTo>
                  <a:pt x="0" y="0"/>
                </a:moveTo>
                <a:lnTo>
                  <a:pt x="2450070" y="0"/>
                </a:lnTo>
                <a:lnTo>
                  <a:pt x="2450070" y="1485355"/>
                </a:lnTo>
                <a:lnTo>
                  <a:pt x="0" y="148535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021805" y="7838529"/>
            <a:ext cx="1954259" cy="1106599"/>
          </a:xfrm>
          <a:custGeom>
            <a:avLst/>
            <a:gdLst/>
            <a:ahLst/>
            <a:cxnLst/>
            <a:rect r="r" b="b" t="t" l="l"/>
            <a:pathLst>
              <a:path h="1106599" w="1954259">
                <a:moveTo>
                  <a:pt x="0" y="0"/>
                </a:moveTo>
                <a:lnTo>
                  <a:pt x="1954259" y="0"/>
                </a:lnTo>
                <a:lnTo>
                  <a:pt x="1954259" y="1106599"/>
                </a:lnTo>
                <a:lnTo>
                  <a:pt x="0" y="110659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039673" y="503116"/>
            <a:ext cx="12961994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Local food in the UK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039673" y="1299890"/>
            <a:ext cx="12961994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All these foods grow in the UK.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677872" y="5448815"/>
            <a:ext cx="2377613" cy="3006177"/>
            <a:chOff x="0" y="0"/>
            <a:chExt cx="3170150" cy="4008236"/>
          </a:xfrm>
        </p:grpSpPr>
        <p:sp>
          <p:nvSpPr>
            <p:cNvPr name="Freeform 5" id="5"/>
            <p:cNvSpPr/>
            <p:nvPr/>
          </p:nvSpPr>
          <p:spPr>
            <a:xfrm flipH="true" flipV="false" rot="0">
              <a:off x="0" y="0"/>
              <a:ext cx="3170150" cy="4008236"/>
            </a:xfrm>
            <a:custGeom>
              <a:avLst/>
              <a:gdLst/>
              <a:ahLst/>
              <a:cxnLst/>
              <a:rect r="r" b="b" t="t" l="l"/>
              <a:pathLst>
                <a:path h="4008236" w="3170150">
                  <a:moveTo>
                    <a:pt x="3170150" y="0"/>
                  </a:moveTo>
                  <a:lnTo>
                    <a:pt x="0" y="0"/>
                  </a:lnTo>
                  <a:lnTo>
                    <a:pt x="0" y="4008236"/>
                  </a:lnTo>
                  <a:lnTo>
                    <a:pt x="3170150" y="4008236"/>
                  </a:lnTo>
                  <a:lnTo>
                    <a:pt x="317015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667433" y="950007"/>
              <a:ext cx="917642" cy="1176464"/>
            </a:xfrm>
            <a:custGeom>
              <a:avLst/>
              <a:gdLst/>
              <a:ahLst/>
              <a:cxnLst/>
              <a:rect r="r" b="b" t="t" l="l"/>
              <a:pathLst>
                <a:path h="1176464" w="917642">
                  <a:moveTo>
                    <a:pt x="0" y="0"/>
                  </a:moveTo>
                  <a:lnTo>
                    <a:pt x="917642" y="0"/>
                  </a:lnTo>
                  <a:lnTo>
                    <a:pt x="917642" y="1176464"/>
                  </a:lnTo>
                  <a:lnTo>
                    <a:pt x="0" y="11764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179917" y="8355794"/>
            <a:ext cx="2204863" cy="1513087"/>
          </a:xfrm>
          <a:custGeom>
            <a:avLst/>
            <a:gdLst/>
            <a:ahLst/>
            <a:cxnLst/>
            <a:rect r="r" b="b" t="t" l="l"/>
            <a:pathLst>
              <a:path h="1513087" w="2204863">
                <a:moveTo>
                  <a:pt x="0" y="0"/>
                </a:moveTo>
                <a:lnTo>
                  <a:pt x="2204863" y="0"/>
                </a:lnTo>
                <a:lnTo>
                  <a:pt x="2204863" y="1513087"/>
                </a:lnTo>
                <a:lnTo>
                  <a:pt x="0" y="15130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09592" y="4581117"/>
            <a:ext cx="1906412" cy="1823006"/>
          </a:xfrm>
          <a:custGeom>
            <a:avLst/>
            <a:gdLst/>
            <a:ahLst/>
            <a:cxnLst/>
            <a:rect r="r" b="b" t="t" l="l"/>
            <a:pathLst>
              <a:path h="1823006" w="1906412">
                <a:moveTo>
                  <a:pt x="0" y="0"/>
                </a:moveTo>
                <a:lnTo>
                  <a:pt x="1906412" y="0"/>
                </a:lnTo>
                <a:lnTo>
                  <a:pt x="1906412" y="1823006"/>
                </a:lnTo>
                <a:lnTo>
                  <a:pt x="0" y="182300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881713" y="2679949"/>
            <a:ext cx="1897385" cy="1503678"/>
          </a:xfrm>
          <a:custGeom>
            <a:avLst/>
            <a:gdLst/>
            <a:ahLst/>
            <a:cxnLst/>
            <a:rect r="r" b="b" t="t" l="l"/>
            <a:pathLst>
              <a:path h="1503678" w="1897385">
                <a:moveTo>
                  <a:pt x="0" y="0"/>
                </a:moveTo>
                <a:lnTo>
                  <a:pt x="1897385" y="0"/>
                </a:lnTo>
                <a:lnTo>
                  <a:pt x="1897385" y="1503677"/>
                </a:lnTo>
                <a:lnTo>
                  <a:pt x="0" y="15036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881713" y="4891036"/>
            <a:ext cx="2062129" cy="1513087"/>
          </a:xfrm>
          <a:custGeom>
            <a:avLst/>
            <a:gdLst/>
            <a:ahLst/>
            <a:cxnLst/>
            <a:rect r="r" b="b" t="t" l="l"/>
            <a:pathLst>
              <a:path h="1513087" w="2062129">
                <a:moveTo>
                  <a:pt x="0" y="0"/>
                </a:moveTo>
                <a:lnTo>
                  <a:pt x="2062129" y="0"/>
                </a:lnTo>
                <a:lnTo>
                  <a:pt x="2062129" y="1513087"/>
                </a:lnTo>
                <a:lnTo>
                  <a:pt x="0" y="151308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717347" y="8094693"/>
            <a:ext cx="1765129" cy="1668047"/>
          </a:xfrm>
          <a:custGeom>
            <a:avLst/>
            <a:gdLst/>
            <a:ahLst/>
            <a:cxnLst/>
            <a:rect r="r" b="b" t="t" l="l"/>
            <a:pathLst>
              <a:path h="1668047" w="1765129">
                <a:moveTo>
                  <a:pt x="0" y="0"/>
                </a:moveTo>
                <a:lnTo>
                  <a:pt x="1765129" y="0"/>
                </a:lnTo>
                <a:lnTo>
                  <a:pt x="1765129" y="1668046"/>
                </a:lnTo>
                <a:lnTo>
                  <a:pt x="0" y="16680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27741" y="2075444"/>
            <a:ext cx="1652288" cy="2108182"/>
          </a:xfrm>
          <a:custGeom>
            <a:avLst/>
            <a:gdLst/>
            <a:ahLst/>
            <a:cxnLst/>
            <a:rect r="r" b="b" t="t" l="l"/>
            <a:pathLst>
              <a:path h="2108182" w="1652288">
                <a:moveTo>
                  <a:pt x="0" y="0"/>
                </a:moveTo>
                <a:lnTo>
                  <a:pt x="1652287" y="0"/>
                </a:lnTo>
                <a:lnTo>
                  <a:pt x="1652287" y="2108182"/>
                </a:lnTo>
                <a:lnTo>
                  <a:pt x="0" y="210818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87519" y="8206013"/>
            <a:ext cx="2680443" cy="1812649"/>
          </a:xfrm>
          <a:custGeom>
            <a:avLst/>
            <a:gdLst/>
            <a:ahLst/>
            <a:cxnLst/>
            <a:rect r="r" b="b" t="t" l="l"/>
            <a:pathLst>
              <a:path h="1812649" w="2680443">
                <a:moveTo>
                  <a:pt x="0" y="0"/>
                </a:moveTo>
                <a:lnTo>
                  <a:pt x="2680443" y="0"/>
                </a:lnTo>
                <a:lnTo>
                  <a:pt x="2680443" y="1812649"/>
                </a:lnTo>
                <a:lnTo>
                  <a:pt x="0" y="181264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064003" y="6574342"/>
            <a:ext cx="2432051" cy="1611234"/>
          </a:xfrm>
          <a:custGeom>
            <a:avLst/>
            <a:gdLst/>
            <a:ahLst/>
            <a:cxnLst/>
            <a:rect r="r" b="b" t="t" l="l"/>
            <a:pathLst>
              <a:path h="1611234" w="2432051">
                <a:moveTo>
                  <a:pt x="0" y="0"/>
                </a:moveTo>
                <a:lnTo>
                  <a:pt x="2432051" y="0"/>
                </a:lnTo>
                <a:lnTo>
                  <a:pt x="2432051" y="1611233"/>
                </a:lnTo>
                <a:lnTo>
                  <a:pt x="0" y="161123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7234335" y="8294208"/>
            <a:ext cx="3224366" cy="2152264"/>
          </a:xfrm>
          <a:custGeom>
            <a:avLst/>
            <a:gdLst/>
            <a:ahLst/>
            <a:cxnLst/>
            <a:rect r="r" b="b" t="t" l="l"/>
            <a:pathLst>
              <a:path h="2152264" w="3224366">
                <a:moveTo>
                  <a:pt x="0" y="0"/>
                </a:moveTo>
                <a:lnTo>
                  <a:pt x="3224366" y="0"/>
                </a:lnTo>
                <a:lnTo>
                  <a:pt x="3224366" y="2152264"/>
                </a:lnTo>
                <a:lnTo>
                  <a:pt x="0" y="21522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927629" y="6951903"/>
            <a:ext cx="1738393" cy="2129731"/>
          </a:xfrm>
          <a:custGeom>
            <a:avLst/>
            <a:gdLst/>
            <a:ahLst/>
            <a:cxnLst/>
            <a:rect r="r" b="b" t="t" l="l"/>
            <a:pathLst>
              <a:path h="2129731" w="1738393">
                <a:moveTo>
                  <a:pt x="0" y="0"/>
                </a:moveTo>
                <a:lnTo>
                  <a:pt x="1738393" y="0"/>
                </a:lnTo>
                <a:lnTo>
                  <a:pt x="1738393" y="2129731"/>
                </a:lnTo>
                <a:lnTo>
                  <a:pt x="0" y="212973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2039673" y="503116"/>
            <a:ext cx="12961994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Local food in the UK</a:t>
            </a:r>
          </a:p>
        </p:txBody>
      </p:sp>
      <p:sp>
        <p:nvSpPr>
          <p:cNvPr name="Freeform 19" id="19"/>
          <p:cNvSpPr/>
          <p:nvPr/>
        </p:nvSpPr>
        <p:spPr>
          <a:xfrm flipH="true" flipV="false" rot="-228528">
            <a:off x="6316930" y="1121137"/>
            <a:ext cx="8800834" cy="6688634"/>
          </a:xfrm>
          <a:custGeom>
            <a:avLst/>
            <a:gdLst/>
            <a:ahLst/>
            <a:cxnLst/>
            <a:rect r="r" b="b" t="t" l="l"/>
            <a:pathLst>
              <a:path h="6688634" w="8800834">
                <a:moveTo>
                  <a:pt x="8800834" y="0"/>
                </a:moveTo>
                <a:lnTo>
                  <a:pt x="0" y="0"/>
                </a:lnTo>
                <a:lnTo>
                  <a:pt x="0" y="6688634"/>
                </a:lnTo>
                <a:lnTo>
                  <a:pt x="8800834" y="6688634"/>
                </a:lnTo>
                <a:lnTo>
                  <a:pt x="8800834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false" rot="-140674">
            <a:off x="14700865" y="5050175"/>
            <a:ext cx="1767744" cy="1160283"/>
          </a:xfrm>
          <a:custGeom>
            <a:avLst/>
            <a:gdLst/>
            <a:ahLst/>
            <a:cxnLst/>
            <a:rect r="r" b="b" t="t" l="l"/>
            <a:pathLst>
              <a:path h="1160283" w="1767744">
                <a:moveTo>
                  <a:pt x="1767745" y="0"/>
                </a:moveTo>
                <a:lnTo>
                  <a:pt x="0" y="0"/>
                </a:lnTo>
                <a:lnTo>
                  <a:pt x="0" y="1160284"/>
                </a:lnTo>
                <a:lnTo>
                  <a:pt x="1767745" y="1160284"/>
                </a:lnTo>
                <a:lnTo>
                  <a:pt x="1767745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7345310" y="2233982"/>
            <a:ext cx="6744074" cy="3730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63"/>
              </a:lnSpc>
            </a:pPr>
            <a:r>
              <a:rPr lang="en-US" sz="4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Some of these foods only grow in our country in the summer. They are seasonal.  How do you think we get these foods in the winter?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77132" y="2062527"/>
            <a:ext cx="6254099" cy="4151158"/>
          </a:xfrm>
          <a:custGeom>
            <a:avLst/>
            <a:gdLst/>
            <a:ahLst/>
            <a:cxnLst/>
            <a:rect r="r" b="b" t="t" l="l"/>
            <a:pathLst>
              <a:path h="4151158" w="6254099">
                <a:moveTo>
                  <a:pt x="0" y="0"/>
                </a:moveTo>
                <a:lnTo>
                  <a:pt x="6254099" y="0"/>
                </a:lnTo>
                <a:lnTo>
                  <a:pt x="6254099" y="4151158"/>
                </a:lnTo>
                <a:lnTo>
                  <a:pt x="0" y="41511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06843" y="2062527"/>
            <a:ext cx="6145675" cy="4086874"/>
          </a:xfrm>
          <a:custGeom>
            <a:avLst/>
            <a:gdLst/>
            <a:ahLst/>
            <a:cxnLst/>
            <a:rect r="r" b="b" t="t" l="l"/>
            <a:pathLst>
              <a:path h="4086874" w="6145675">
                <a:moveTo>
                  <a:pt x="0" y="0"/>
                </a:moveTo>
                <a:lnTo>
                  <a:pt x="6145675" y="0"/>
                </a:lnTo>
                <a:lnTo>
                  <a:pt x="6145675" y="4086874"/>
                </a:lnTo>
                <a:lnTo>
                  <a:pt x="0" y="40868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039673" y="503116"/>
            <a:ext cx="12961994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Importing and storing food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22804" y="6445945"/>
            <a:ext cx="7060826" cy="234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Some fruits and vegetables are stored carefully so we can use them in the winter. 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288492" y="6432760"/>
            <a:ext cx="8310064" cy="155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Other fruits and vegetables are imported from hotter countries.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39673" y="503116"/>
            <a:ext cx="12961994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Importing and storing food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36351" y="5691314"/>
            <a:ext cx="8207865" cy="2344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Some fruits and vegetables are ______ carefully so we can use them in the ______.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9744621" y="5843714"/>
            <a:ext cx="7651003" cy="155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Other fruits and vegetables are ______ from hotter ______.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72703" y="8834084"/>
            <a:ext cx="13101580" cy="1238536"/>
            <a:chOff x="0" y="0"/>
            <a:chExt cx="3450595" cy="32613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450594" cy="326136"/>
            </a:xfrm>
            <a:custGeom>
              <a:avLst/>
              <a:gdLst/>
              <a:ahLst/>
              <a:cxnLst/>
              <a:rect r="r" b="b" t="t" l="l"/>
              <a:pathLst>
                <a:path h="326136" w="3450594">
                  <a:moveTo>
                    <a:pt x="3450594" y="14182"/>
                  </a:moveTo>
                  <a:lnTo>
                    <a:pt x="3450594" y="311954"/>
                  </a:lnTo>
                  <a:cubicBezTo>
                    <a:pt x="3450594" y="315715"/>
                    <a:pt x="3449100" y="319323"/>
                    <a:pt x="3446441" y="321982"/>
                  </a:cubicBezTo>
                  <a:cubicBezTo>
                    <a:pt x="3443781" y="324642"/>
                    <a:pt x="3440174" y="326136"/>
                    <a:pt x="3436412" y="326136"/>
                  </a:cubicBezTo>
                  <a:lnTo>
                    <a:pt x="14182" y="326136"/>
                  </a:lnTo>
                  <a:cubicBezTo>
                    <a:pt x="10421" y="326136"/>
                    <a:pt x="6813" y="324642"/>
                    <a:pt x="4154" y="321982"/>
                  </a:cubicBezTo>
                  <a:cubicBezTo>
                    <a:pt x="1494" y="319323"/>
                    <a:pt x="0" y="315715"/>
                    <a:pt x="0" y="311954"/>
                  </a:cubicBezTo>
                  <a:lnTo>
                    <a:pt x="0" y="14182"/>
                  </a:lnTo>
                  <a:cubicBezTo>
                    <a:pt x="0" y="10421"/>
                    <a:pt x="1494" y="6813"/>
                    <a:pt x="4154" y="4154"/>
                  </a:cubicBezTo>
                  <a:cubicBezTo>
                    <a:pt x="6813" y="1494"/>
                    <a:pt x="10421" y="0"/>
                    <a:pt x="14182" y="0"/>
                  </a:cubicBezTo>
                  <a:lnTo>
                    <a:pt x="3436412" y="0"/>
                  </a:lnTo>
                  <a:cubicBezTo>
                    <a:pt x="3440174" y="0"/>
                    <a:pt x="3443781" y="1494"/>
                    <a:pt x="3446441" y="4154"/>
                  </a:cubicBezTo>
                  <a:cubicBezTo>
                    <a:pt x="3449100" y="6813"/>
                    <a:pt x="3450594" y="10421"/>
                    <a:pt x="3450594" y="14182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450595" cy="364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472703" y="8981670"/>
            <a:ext cx="12800697" cy="8385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3"/>
              </a:lnSpc>
            </a:pPr>
            <a:r>
              <a:rPr lang="en-US" sz="48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countries    stored      imported     winter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9756492" y="2036834"/>
            <a:ext cx="5245175" cy="3481485"/>
          </a:xfrm>
          <a:custGeom>
            <a:avLst/>
            <a:gdLst/>
            <a:ahLst/>
            <a:cxnLst/>
            <a:rect r="r" b="b" t="t" l="l"/>
            <a:pathLst>
              <a:path h="3481485" w="5245175">
                <a:moveTo>
                  <a:pt x="0" y="0"/>
                </a:moveTo>
                <a:lnTo>
                  <a:pt x="5245174" y="0"/>
                </a:lnTo>
                <a:lnTo>
                  <a:pt x="5245174" y="3481485"/>
                </a:lnTo>
                <a:lnTo>
                  <a:pt x="0" y="348148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568779" y="2036834"/>
            <a:ext cx="5154242" cy="3427571"/>
          </a:xfrm>
          <a:custGeom>
            <a:avLst/>
            <a:gdLst/>
            <a:ahLst/>
            <a:cxnLst/>
            <a:rect r="r" b="b" t="t" l="l"/>
            <a:pathLst>
              <a:path h="3427571" w="5154242">
                <a:moveTo>
                  <a:pt x="0" y="0"/>
                </a:moveTo>
                <a:lnTo>
                  <a:pt x="5154242" y="0"/>
                </a:lnTo>
                <a:lnTo>
                  <a:pt x="5154242" y="3427571"/>
                </a:lnTo>
                <a:lnTo>
                  <a:pt x="0" y="34275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9948" y="2435942"/>
            <a:ext cx="8380579" cy="6643090"/>
          </a:xfrm>
          <a:custGeom>
            <a:avLst/>
            <a:gdLst/>
            <a:ahLst/>
            <a:cxnLst/>
            <a:rect r="r" b="b" t="t" l="l"/>
            <a:pathLst>
              <a:path h="6643090" w="8380579">
                <a:moveTo>
                  <a:pt x="0" y="0"/>
                </a:moveTo>
                <a:lnTo>
                  <a:pt x="8380579" y="0"/>
                </a:lnTo>
                <a:lnTo>
                  <a:pt x="8380579" y="6643090"/>
                </a:lnTo>
                <a:lnTo>
                  <a:pt x="0" y="66430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4274" t="-29800" r="-41291" b="-188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452263" y="1028700"/>
            <a:ext cx="1407242" cy="1407242"/>
          </a:xfrm>
          <a:custGeom>
            <a:avLst/>
            <a:gdLst/>
            <a:ahLst/>
            <a:cxnLst/>
            <a:rect r="r" b="b" t="t" l="l"/>
            <a:pathLst>
              <a:path h="1407242" w="1407242">
                <a:moveTo>
                  <a:pt x="0" y="0"/>
                </a:moveTo>
                <a:lnTo>
                  <a:pt x="1407242" y="0"/>
                </a:lnTo>
                <a:lnTo>
                  <a:pt x="1407242" y="1407242"/>
                </a:lnTo>
                <a:lnTo>
                  <a:pt x="0" y="1407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579873" y="4873337"/>
            <a:ext cx="1464773" cy="1464773"/>
          </a:xfrm>
          <a:custGeom>
            <a:avLst/>
            <a:gdLst/>
            <a:ahLst/>
            <a:cxnLst/>
            <a:rect r="r" b="b" t="t" l="l"/>
            <a:pathLst>
              <a:path h="1464773" w="1464773">
                <a:moveTo>
                  <a:pt x="0" y="0"/>
                </a:moveTo>
                <a:lnTo>
                  <a:pt x="1464773" y="0"/>
                </a:lnTo>
                <a:lnTo>
                  <a:pt x="1464773" y="1464773"/>
                </a:lnTo>
                <a:lnTo>
                  <a:pt x="0" y="1464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39673" y="503116"/>
            <a:ext cx="12961994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Importing  food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9546608" y="2539385"/>
            <a:ext cx="8741392" cy="2116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83"/>
              </a:lnSpc>
            </a:pPr>
            <a:r>
              <a:rPr lang="en-US" sz="40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can get fruit all year round. </a:t>
            </a:r>
          </a:p>
          <a:p>
            <a:pPr algn="l">
              <a:lnSpc>
                <a:spcPts val="5683"/>
              </a:lnSpc>
            </a:pPr>
            <a:r>
              <a:rPr lang="en-US" sz="40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We can try exotic fruit like pineapples that do not grow in the UK.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546608" y="6380564"/>
            <a:ext cx="8741392" cy="21162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83"/>
              </a:lnSpc>
            </a:pPr>
            <a:r>
              <a:rPr lang="en-US" sz="40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fruit travels a long way which is bad for our environment. </a:t>
            </a:r>
          </a:p>
          <a:p>
            <a:pPr algn="l">
              <a:lnSpc>
                <a:spcPts val="5683"/>
              </a:lnSpc>
            </a:pPr>
            <a:r>
              <a:rPr lang="en-US" sz="40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 might not be as fresh.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696813" y="5659746"/>
            <a:ext cx="5015363" cy="3975561"/>
          </a:xfrm>
          <a:custGeom>
            <a:avLst/>
            <a:gdLst/>
            <a:ahLst/>
            <a:cxnLst/>
            <a:rect r="r" b="b" t="t" l="l"/>
            <a:pathLst>
              <a:path h="3975561" w="5015363">
                <a:moveTo>
                  <a:pt x="0" y="0"/>
                </a:moveTo>
                <a:lnTo>
                  <a:pt x="5015363" y="0"/>
                </a:lnTo>
                <a:lnTo>
                  <a:pt x="5015363" y="3975561"/>
                </a:lnTo>
                <a:lnTo>
                  <a:pt x="0" y="3975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4274" t="-29800" r="-41291" b="-188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32431" y="2553176"/>
            <a:ext cx="1407242" cy="1407242"/>
          </a:xfrm>
          <a:custGeom>
            <a:avLst/>
            <a:gdLst/>
            <a:ahLst/>
            <a:cxnLst/>
            <a:rect r="r" b="b" t="t" l="l"/>
            <a:pathLst>
              <a:path h="1407242" w="1407242">
                <a:moveTo>
                  <a:pt x="0" y="0"/>
                </a:moveTo>
                <a:lnTo>
                  <a:pt x="1407242" y="0"/>
                </a:lnTo>
                <a:lnTo>
                  <a:pt x="1407242" y="1407242"/>
                </a:lnTo>
                <a:lnTo>
                  <a:pt x="0" y="1407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62390" y="4347213"/>
            <a:ext cx="1464773" cy="1464773"/>
          </a:xfrm>
          <a:custGeom>
            <a:avLst/>
            <a:gdLst/>
            <a:ahLst/>
            <a:cxnLst/>
            <a:rect r="r" b="b" t="t" l="l"/>
            <a:pathLst>
              <a:path h="1464773" w="1464773">
                <a:moveTo>
                  <a:pt x="0" y="0"/>
                </a:moveTo>
                <a:lnTo>
                  <a:pt x="1464773" y="0"/>
                </a:lnTo>
                <a:lnTo>
                  <a:pt x="1464773" y="1464773"/>
                </a:lnTo>
                <a:lnTo>
                  <a:pt x="0" y="14647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039673" y="503116"/>
            <a:ext cx="12961994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Importing  food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280715" y="2711185"/>
            <a:ext cx="12961994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One positive of importing  food is _____.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368205" y="4413331"/>
            <a:ext cx="12961994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One negative of importing  food is _____.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7712176" y="5659746"/>
            <a:ext cx="5989546" cy="3975561"/>
          </a:xfrm>
          <a:custGeom>
            <a:avLst/>
            <a:gdLst/>
            <a:ahLst/>
            <a:cxnLst/>
            <a:rect r="r" b="b" t="t" l="l"/>
            <a:pathLst>
              <a:path h="3975561" w="5989546">
                <a:moveTo>
                  <a:pt x="0" y="0"/>
                </a:moveTo>
                <a:lnTo>
                  <a:pt x="5989546" y="0"/>
                </a:lnTo>
                <a:lnTo>
                  <a:pt x="5989546" y="3975561"/>
                </a:lnTo>
                <a:lnTo>
                  <a:pt x="0" y="39755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661826" y="638661"/>
            <a:ext cx="7411802" cy="5632969"/>
          </a:xfrm>
          <a:custGeom>
            <a:avLst/>
            <a:gdLst/>
            <a:ahLst/>
            <a:cxnLst/>
            <a:rect r="r" b="b" t="t" l="l"/>
            <a:pathLst>
              <a:path h="5632969" w="7411802">
                <a:moveTo>
                  <a:pt x="7411802" y="0"/>
                </a:moveTo>
                <a:lnTo>
                  <a:pt x="0" y="0"/>
                </a:lnTo>
                <a:lnTo>
                  <a:pt x="0" y="5632969"/>
                </a:lnTo>
                <a:lnTo>
                  <a:pt x="7411802" y="5632969"/>
                </a:lnTo>
                <a:lnTo>
                  <a:pt x="741180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22724" y="2385740"/>
            <a:ext cx="8910205" cy="1069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00"/>
              </a:lnSpc>
            </a:pPr>
            <a:r>
              <a:rPr lang="en-US" sz="6214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It’s quiz time!</a:t>
            </a:r>
          </a:p>
        </p:txBody>
      </p:sp>
      <p:sp>
        <p:nvSpPr>
          <p:cNvPr name="Freeform 6" id="6"/>
          <p:cNvSpPr/>
          <p:nvPr/>
        </p:nvSpPr>
        <p:spPr>
          <a:xfrm flipH="true" flipV="false" rot="0">
            <a:off x="9363878" y="2628100"/>
            <a:ext cx="5552371" cy="7020239"/>
          </a:xfrm>
          <a:custGeom>
            <a:avLst/>
            <a:gdLst/>
            <a:ahLst/>
            <a:cxnLst/>
            <a:rect r="r" b="b" t="t" l="l"/>
            <a:pathLst>
              <a:path h="7020239" w="5552371">
                <a:moveTo>
                  <a:pt x="5552371" y="0"/>
                </a:moveTo>
                <a:lnTo>
                  <a:pt x="0" y="0"/>
                </a:lnTo>
                <a:lnTo>
                  <a:pt x="0" y="7020239"/>
                </a:lnTo>
                <a:lnTo>
                  <a:pt x="5552371" y="7020239"/>
                </a:lnTo>
                <a:lnTo>
                  <a:pt x="555237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140674">
            <a:off x="9417573" y="1697169"/>
            <a:ext cx="4128163" cy="2709576"/>
          </a:xfrm>
          <a:custGeom>
            <a:avLst/>
            <a:gdLst/>
            <a:ahLst/>
            <a:cxnLst/>
            <a:rect r="r" b="b" t="t" l="l"/>
            <a:pathLst>
              <a:path h="2709576" w="4128163">
                <a:moveTo>
                  <a:pt x="4128163" y="0"/>
                </a:moveTo>
                <a:lnTo>
                  <a:pt x="0" y="0"/>
                </a:lnTo>
                <a:lnTo>
                  <a:pt x="0" y="2709576"/>
                </a:lnTo>
                <a:lnTo>
                  <a:pt x="4128163" y="2709576"/>
                </a:lnTo>
                <a:lnTo>
                  <a:pt x="4128163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689447" y="4237798"/>
            <a:ext cx="2042429" cy="1437127"/>
          </a:xfrm>
          <a:custGeom>
            <a:avLst/>
            <a:gdLst/>
            <a:ahLst/>
            <a:cxnLst/>
            <a:rect r="r" b="b" t="t" l="l"/>
            <a:pathLst>
              <a:path h="1437127" w="2042429">
                <a:moveTo>
                  <a:pt x="0" y="0"/>
                </a:moveTo>
                <a:lnTo>
                  <a:pt x="2042430" y="0"/>
                </a:lnTo>
                <a:lnTo>
                  <a:pt x="2042430" y="1437127"/>
                </a:lnTo>
                <a:lnTo>
                  <a:pt x="0" y="14371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48148" y="205285"/>
            <a:ext cx="4387005" cy="1526990"/>
            <a:chOff x="0" y="0"/>
            <a:chExt cx="1829887" cy="636813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829887" cy="636813"/>
            </a:xfrm>
            <a:custGeom>
              <a:avLst/>
              <a:gdLst/>
              <a:ahLst/>
              <a:cxnLst/>
              <a:rect r="r" b="b" t="t" l="l"/>
              <a:pathLst>
                <a:path h="636813" w="1829887">
                  <a:moveTo>
                    <a:pt x="1829887" y="42354"/>
                  </a:moveTo>
                  <a:lnTo>
                    <a:pt x="1829887" y="594460"/>
                  </a:lnTo>
                  <a:cubicBezTo>
                    <a:pt x="1829887" y="617851"/>
                    <a:pt x="1810924" y="636813"/>
                    <a:pt x="1787533" y="636813"/>
                  </a:cubicBezTo>
                  <a:lnTo>
                    <a:pt x="42354" y="636813"/>
                  </a:lnTo>
                  <a:cubicBezTo>
                    <a:pt x="18962" y="636813"/>
                    <a:pt x="0" y="617851"/>
                    <a:pt x="0" y="594460"/>
                  </a:cubicBezTo>
                  <a:lnTo>
                    <a:pt x="0" y="42354"/>
                  </a:lnTo>
                  <a:cubicBezTo>
                    <a:pt x="0" y="18962"/>
                    <a:pt x="18962" y="0"/>
                    <a:pt x="42354" y="0"/>
                  </a:cubicBezTo>
                  <a:lnTo>
                    <a:pt x="1787533" y="0"/>
                  </a:lnTo>
                  <a:cubicBezTo>
                    <a:pt x="1810924" y="0"/>
                    <a:pt x="1829887" y="18962"/>
                    <a:pt x="1829887" y="42354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829887" cy="6749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198915" y="372003"/>
            <a:ext cx="2197204" cy="1069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63"/>
              </a:lnSpc>
            </a:pPr>
            <a:r>
              <a:rPr lang="en-US" sz="62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Quiz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0" y="2033829"/>
            <a:ext cx="12961994" cy="763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62847" indent="-481423" lvl="1">
              <a:lnSpc>
                <a:spcPts val="6243"/>
              </a:lnSpc>
              <a:buAutoNum type="arabicPeriod" startAt="1"/>
            </a:pPr>
            <a:r>
              <a:rPr lang="en-US" b="true" sz="445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What 4 places can our food come from?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28435" y="3515011"/>
            <a:ext cx="14814273" cy="31347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3"/>
              </a:lnSpc>
            </a:pPr>
            <a:r>
              <a:rPr lang="en-US" sz="44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2. What is importing food?</a:t>
            </a:r>
          </a:p>
          <a:p>
            <a:pPr algn="l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a) growing food in your garden to eat</a:t>
            </a:r>
          </a:p>
          <a:p>
            <a:pPr algn="l">
              <a:lnSpc>
                <a:spcPts val="6243"/>
              </a:lnSpc>
            </a:pPr>
            <a:r>
              <a:rPr lang="en-US" sz="44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b) bringing food from other countries into the UK</a:t>
            </a:r>
          </a:p>
          <a:p>
            <a:pPr algn="l">
              <a:lnSpc>
                <a:spcPts val="6243"/>
              </a:lnSpc>
            </a:pP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428435" y="355998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0" y="0"/>
                </a:lnTo>
                <a:lnTo>
                  <a:pt x="1429230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5215232" y="5321885"/>
            <a:ext cx="2488964" cy="3146966"/>
          </a:xfrm>
          <a:custGeom>
            <a:avLst/>
            <a:gdLst/>
            <a:ahLst/>
            <a:cxnLst/>
            <a:rect r="r" b="b" t="t" l="l"/>
            <a:pathLst>
              <a:path h="3146966" w="2488964">
                <a:moveTo>
                  <a:pt x="2488964" y="0"/>
                </a:moveTo>
                <a:lnTo>
                  <a:pt x="0" y="0"/>
                </a:lnTo>
                <a:lnTo>
                  <a:pt x="0" y="3146966"/>
                </a:lnTo>
                <a:lnTo>
                  <a:pt x="2488964" y="3146966"/>
                </a:lnTo>
                <a:lnTo>
                  <a:pt x="248896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-140674">
            <a:off x="15239302" y="4904576"/>
            <a:ext cx="1850534" cy="1214623"/>
          </a:xfrm>
          <a:custGeom>
            <a:avLst/>
            <a:gdLst/>
            <a:ahLst/>
            <a:cxnLst/>
            <a:rect r="r" b="b" t="t" l="l"/>
            <a:pathLst>
              <a:path h="1214623" w="1850534">
                <a:moveTo>
                  <a:pt x="1850534" y="0"/>
                </a:moveTo>
                <a:lnTo>
                  <a:pt x="0" y="0"/>
                </a:lnTo>
                <a:lnTo>
                  <a:pt x="0" y="1214623"/>
                </a:lnTo>
                <a:lnTo>
                  <a:pt x="1850534" y="1214623"/>
                </a:lnTo>
                <a:lnTo>
                  <a:pt x="185053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809446" y="6043465"/>
            <a:ext cx="915561" cy="644222"/>
          </a:xfrm>
          <a:custGeom>
            <a:avLst/>
            <a:gdLst/>
            <a:ahLst/>
            <a:cxnLst/>
            <a:rect r="r" b="b" t="t" l="l"/>
            <a:pathLst>
              <a:path h="644222" w="915561">
                <a:moveTo>
                  <a:pt x="0" y="0"/>
                </a:moveTo>
                <a:lnTo>
                  <a:pt x="915561" y="0"/>
                </a:lnTo>
                <a:lnTo>
                  <a:pt x="915561" y="644222"/>
                </a:lnTo>
                <a:lnTo>
                  <a:pt x="0" y="6442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382928" y="6746915"/>
            <a:ext cx="14618739" cy="7630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3"/>
              </a:lnSpc>
            </a:pPr>
            <a:r>
              <a:rPr lang="en-US" sz="44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3. Name a fruit that grows in the UK and not in the UK.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82928" y="8315282"/>
            <a:ext cx="13400028" cy="1553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3"/>
              </a:lnSpc>
            </a:pPr>
            <a:r>
              <a:rPr lang="en-US" sz="44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4. Why is it better for the environment to eat food that is local?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5561298" cy="2393058"/>
            <a:chOff x="0" y="0"/>
            <a:chExt cx="3450595" cy="5305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450594" cy="530544"/>
            </a:xfrm>
            <a:custGeom>
              <a:avLst/>
              <a:gdLst/>
              <a:ahLst/>
              <a:cxnLst/>
              <a:rect r="r" b="b" t="t" l="l"/>
              <a:pathLst>
                <a:path h="530544" w="3450594">
                  <a:moveTo>
                    <a:pt x="3450594" y="11940"/>
                  </a:moveTo>
                  <a:lnTo>
                    <a:pt x="3450594" y="518604"/>
                  </a:lnTo>
                  <a:cubicBezTo>
                    <a:pt x="3450594" y="521770"/>
                    <a:pt x="3449336" y="524807"/>
                    <a:pt x="3447097" y="527047"/>
                  </a:cubicBezTo>
                  <a:cubicBezTo>
                    <a:pt x="3444858" y="529286"/>
                    <a:pt x="3441821" y="530544"/>
                    <a:pt x="3438654" y="530544"/>
                  </a:cubicBezTo>
                  <a:lnTo>
                    <a:pt x="11940" y="530544"/>
                  </a:lnTo>
                  <a:cubicBezTo>
                    <a:pt x="5346" y="530544"/>
                    <a:pt x="0" y="525198"/>
                    <a:pt x="0" y="518604"/>
                  </a:cubicBezTo>
                  <a:lnTo>
                    <a:pt x="0" y="11940"/>
                  </a:lnTo>
                  <a:cubicBezTo>
                    <a:pt x="0" y="5346"/>
                    <a:pt x="5346" y="0"/>
                    <a:pt x="11940" y="0"/>
                  </a:cubicBezTo>
                  <a:lnTo>
                    <a:pt x="3438654" y="0"/>
                  </a:lnTo>
                  <a:cubicBezTo>
                    <a:pt x="3445249" y="0"/>
                    <a:pt x="3450594" y="5346"/>
                    <a:pt x="3450594" y="11940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450595" cy="5686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447520" y="1462916"/>
            <a:ext cx="14708939" cy="1616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452"/>
              </a:lnSpc>
            </a:pPr>
            <a:r>
              <a:rPr lang="en-US" sz="4608" b="true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LO: To understand that food comes from plants and animals and may travel long distances to reach us.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945633"/>
            <a:ext cx="14591180" cy="4018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928353" indent="-464177" lvl="1">
              <a:lnSpc>
                <a:spcPts val="816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state places food comes from</a:t>
            </a:r>
          </a:p>
          <a:p>
            <a:pPr algn="just" marL="928353" indent="-464177" lvl="1">
              <a:lnSpc>
                <a:spcPts val="816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name foods that come from plants and animals.</a:t>
            </a:r>
          </a:p>
          <a:p>
            <a:pPr algn="just" marL="928353" indent="-464177" lvl="1">
              <a:lnSpc>
                <a:spcPts val="8169"/>
              </a:lnSpc>
              <a:buFont typeface="Arial"/>
              <a:buChar char="•"/>
            </a:pPr>
            <a:r>
              <a:rPr lang="en-US" sz="4299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 can explain why some food travels a long way.</a:t>
            </a:r>
          </a:p>
          <a:p>
            <a:pPr algn="just">
              <a:lnSpc>
                <a:spcPts val="8169"/>
              </a:lnSpc>
            </a:pP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203402" y="384382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Problems...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79736" y="279736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8" y="0"/>
                </a:lnTo>
                <a:lnTo>
                  <a:pt x="1497928" y="1497928"/>
                </a:lnTo>
                <a:lnTo>
                  <a:pt x="0" y="14979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777664" y="2608083"/>
            <a:ext cx="8309927" cy="1812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Food is imported from all over the world.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90533" y="5362896"/>
            <a:ext cx="15639134" cy="1668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What do you think is better than importing food from far away places?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79736" y="5529425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93883" y="7765871"/>
            <a:ext cx="11889523" cy="1668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27"/>
              </a:lnSpc>
            </a:pPr>
            <a:r>
              <a:rPr lang="en-US" sz="4805" i="true">
                <a:solidFill>
                  <a:srgbClr val="000000"/>
                </a:solidFill>
                <a:latin typeface="Lato Italics"/>
                <a:ea typeface="Lato Italics"/>
                <a:cs typeface="Lato Italics"/>
                <a:sym typeface="Lato Italics"/>
              </a:rPr>
              <a:t>What might happen if a country couldn’t get food from another place?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79736" y="802583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2"/>
                </a:lnTo>
                <a:lnTo>
                  <a:pt x="0" y="15021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626664" y="351178"/>
            <a:ext cx="6133018" cy="4278293"/>
          </a:xfrm>
          <a:custGeom>
            <a:avLst/>
            <a:gdLst/>
            <a:ahLst/>
            <a:cxnLst/>
            <a:rect r="r" b="b" t="t" l="l"/>
            <a:pathLst>
              <a:path h="4278293" w="6133018">
                <a:moveTo>
                  <a:pt x="0" y="0"/>
                </a:moveTo>
                <a:lnTo>
                  <a:pt x="6133018" y="0"/>
                </a:lnTo>
                <a:lnTo>
                  <a:pt x="6133018" y="4278293"/>
                </a:lnTo>
                <a:lnTo>
                  <a:pt x="0" y="42782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4622" t="-29250" r="-35667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8092" y="226590"/>
            <a:ext cx="9300261" cy="1604219"/>
            <a:chOff x="0" y="0"/>
            <a:chExt cx="2062259" cy="3556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2259" cy="355657"/>
            </a:xfrm>
            <a:custGeom>
              <a:avLst/>
              <a:gdLst/>
              <a:ahLst/>
              <a:cxnLst/>
              <a:rect r="r" b="b" t="t" l="l"/>
              <a:pathLst>
                <a:path h="355657" w="2062259">
                  <a:moveTo>
                    <a:pt x="2062259" y="19979"/>
                  </a:moveTo>
                  <a:lnTo>
                    <a:pt x="2062259" y="335679"/>
                  </a:lnTo>
                  <a:cubicBezTo>
                    <a:pt x="2062259" y="346713"/>
                    <a:pt x="2053314" y="355657"/>
                    <a:pt x="2042281" y="355657"/>
                  </a:cubicBezTo>
                  <a:lnTo>
                    <a:pt x="19979" y="355657"/>
                  </a:lnTo>
                  <a:cubicBezTo>
                    <a:pt x="8945" y="355657"/>
                    <a:pt x="0" y="346713"/>
                    <a:pt x="0" y="335679"/>
                  </a:cubicBezTo>
                  <a:lnTo>
                    <a:pt x="0" y="19979"/>
                  </a:lnTo>
                  <a:cubicBezTo>
                    <a:pt x="0" y="8945"/>
                    <a:pt x="8945" y="0"/>
                    <a:pt x="19979" y="0"/>
                  </a:cubicBezTo>
                  <a:lnTo>
                    <a:pt x="2042281" y="0"/>
                  </a:lnTo>
                  <a:cubicBezTo>
                    <a:pt x="2047579" y="0"/>
                    <a:pt x="2052661" y="2105"/>
                    <a:pt x="2056408" y="5852"/>
                  </a:cubicBezTo>
                  <a:cubicBezTo>
                    <a:pt x="2060154" y="9598"/>
                    <a:pt x="2062259" y="14680"/>
                    <a:pt x="2062259" y="19979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062259" cy="3937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618007" y="5006682"/>
            <a:ext cx="3854649" cy="2577796"/>
          </a:xfrm>
          <a:custGeom>
            <a:avLst/>
            <a:gdLst/>
            <a:ahLst/>
            <a:cxnLst/>
            <a:rect r="r" b="b" t="t" l="l"/>
            <a:pathLst>
              <a:path h="2577796" w="3854649">
                <a:moveTo>
                  <a:pt x="0" y="0"/>
                </a:moveTo>
                <a:lnTo>
                  <a:pt x="3854648" y="0"/>
                </a:lnTo>
                <a:lnTo>
                  <a:pt x="3854648" y="2577796"/>
                </a:lnTo>
                <a:lnTo>
                  <a:pt x="0" y="25777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84954" y="5006682"/>
            <a:ext cx="3558891" cy="3287526"/>
          </a:xfrm>
          <a:custGeom>
            <a:avLst/>
            <a:gdLst/>
            <a:ahLst/>
            <a:cxnLst/>
            <a:rect r="r" b="b" t="t" l="l"/>
            <a:pathLst>
              <a:path h="3287526" w="3558891">
                <a:moveTo>
                  <a:pt x="0" y="0"/>
                </a:moveTo>
                <a:lnTo>
                  <a:pt x="3558891" y="0"/>
                </a:lnTo>
                <a:lnTo>
                  <a:pt x="3558891" y="3287526"/>
                </a:lnTo>
                <a:lnTo>
                  <a:pt x="0" y="32875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420442" y="4942074"/>
            <a:ext cx="3586855" cy="2942776"/>
          </a:xfrm>
          <a:custGeom>
            <a:avLst/>
            <a:gdLst/>
            <a:ahLst/>
            <a:cxnLst/>
            <a:rect r="r" b="b" t="t" l="l"/>
            <a:pathLst>
              <a:path h="2942776" w="3586855">
                <a:moveTo>
                  <a:pt x="0" y="0"/>
                </a:moveTo>
                <a:lnTo>
                  <a:pt x="3586856" y="0"/>
                </a:lnTo>
                <a:lnTo>
                  <a:pt x="3586856" y="2942776"/>
                </a:lnTo>
                <a:lnTo>
                  <a:pt x="0" y="29427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246168" y="4942074"/>
            <a:ext cx="3410544" cy="2323433"/>
          </a:xfrm>
          <a:custGeom>
            <a:avLst/>
            <a:gdLst/>
            <a:ahLst/>
            <a:cxnLst/>
            <a:rect r="r" b="b" t="t" l="l"/>
            <a:pathLst>
              <a:path h="2323433" w="3410544">
                <a:moveTo>
                  <a:pt x="0" y="0"/>
                </a:moveTo>
                <a:lnTo>
                  <a:pt x="3410544" y="0"/>
                </a:lnTo>
                <a:lnTo>
                  <a:pt x="3410544" y="2323434"/>
                </a:lnTo>
                <a:lnTo>
                  <a:pt x="0" y="23234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297798" y="5083581"/>
            <a:ext cx="2948370" cy="2845177"/>
          </a:xfrm>
          <a:custGeom>
            <a:avLst/>
            <a:gdLst/>
            <a:ahLst/>
            <a:cxnLst/>
            <a:rect r="r" b="b" t="t" l="l"/>
            <a:pathLst>
              <a:path h="2845177" w="2948370">
                <a:moveTo>
                  <a:pt x="0" y="0"/>
                </a:moveTo>
                <a:lnTo>
                  <a:pt x="2948370" y="0"/>
                </a:lnTo>
                <a:lnTo>
                  <a:pt x="2948370" y="2845177"/>
                </a:lnTo>
                <a:lnTo>
                  <a:pt x="0" y="28451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1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32405" y="2217438"/>
            <a:ext cx="17752663" cy="29137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8078" indent="-449039" lvl="1">
              <a:lnSpc>
                <a:spcPts val="5823"/>
              </a:lnSpc>
              <a:buFont typeface="Arial"/>
              <a:buChar char="•"/>
            </a:pPr>
            <a:r>
              <a:rPr lang="en-US" b="true" sz="415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Geography/science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Give children pictures of a range of fruit and vegetables. Children to sort them into two piles: local and imported. Children can research on the internet if they need. </a:t>
            </a:r>
          </a:p>
          <a:p>
            <a:pPr algn="l">
              <a:lnSpc>
                <a:spcPts val="5823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8092" y="226590"/>
            <a:ext cx="9300261" cy="1604219"/>
            <a:chOff x="0" y="0"/>
            <a:chExt cx="2062259" cy="3556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2259" cy="355657"/>
            </a:xfrm>
            <a:custGeom>
              <a:avLst/>
              <a:gdLst/>
              <a:ahLst/>
              <a:cxnLst/>
              <a:rect r="r" b="b" t="t" l="l"/>
              <a:pathLst>
                <a:path h="355657" w="2062259">
                  <a:moveTo>
                    <a:pt x="2062259" y="19979"/>
                  </a:moveTo>
                  <a:lnTo>
                    <a:pt x="2062259" y="335679"/>
                  </a:lnTo>
                  <a:cubicBezTo>
                    <a:pt x="2062259" y="346713"/>
                    <a:pt x="2053314" y="355657"/>
                    <a:pt x="2042281" y="355657"/>
                  </a:cubicBezTo>
                  <a:lnTo>
                    <a:pt x="19979" y="355657"/>
                  </a:lnTo>
                  <a:cubicBezTo>
                    <a:pt x="8945" y="355657"/>
                    <a:pt x="0" y="346713"/>
                    <a:pt x="0" y="335679"/>
                  </a:cubicBezTo>
                  <a:lnTo>
                    <a:pt x="0" y="19979"/>
                  </a:lnTo>
                  <a:cubicBezTo>
                    <a:pt x="0" y="8945"/>
                    <a:pt x="8945" y="0"/>
                    <a:pt x="19979" y="0"/>
                  </a:cubicBezTo>
                  <a:lnTo>
                    <a:pt x="2042281" y="0"/>
                  </a:lnTo>
                  <a:cubicBezTo>
                    <a:pt x="2047579" y="0"/>
                    <a:pt x="2052661" y="2105"/>
                    <a:pt x="2056408" y="5852"/>
                  </a:cubicBezTo>
                  <a:cubicBezTo>
                    <a:pt x="2060154" y="9598"/>
                    <a:pt x="2062259" y="14680"/>
                    <a:pt x="2062259" y="19979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062259" cy="3937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270208" y="1718833"/>
            <a:ext cx="9325544" cy="6213144"/>
          </a:xfrm>
          <a:custGeom>
            <a:avLst/>
            <a:gdLst/>
            <a:ahLst/>
            <a:cxnLst/>
            <a:rect r="r" b="b" t="t" l="l"/>
            <a:pathLst>
              <a:path h="6213144" w="9325544">
                <a:moveTo>
                  <a:pt x="0" y="0"/>
                </a:moveTo>
                <a:lnTo>
                  <a:pt x="9325545" y="0"/>
                </a:lnTo>
                <a:lnTo>
                  <a:pt x="9325545" y="6213144"/>
                </a:lnTo>
                <a:lnTo>
                  <a:pt x="0" y="62131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2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836329" y="2196040"/>
            <a:ext cx="9875234" cy="511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8078" indent="-449039" lvl="1">
              <a:lnSpc>
                <a:spcPts val="5823"/>
              </a:lnSpc>
              <a:buFont typeface="Arial"/>
              <a:buChar char="•"/>
            </a:pPr>
            <a:r>
              <a:rPr lang="en-US" b="true" sz="4159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Art/writing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Provide children with a list of foods that grow in the UK. Children design a seasonal meal. Children can label the ingredients they have used. </a:t>
            </a:r>
          </a:p>
          <a:p>
            <a:pPr algn="l">
              <a:lnSpc>
                <a:spcPts val="5823"/>
              </a:lnSpc>
            </a:pPr>
          </a:p>
          <a:p>
            <a:pPr algn="l">
              <a:lnSpc>
                <a:spcPts val="5823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98092" y="226590"/>
            <a:ext cx="9300261" cy="1604219"/>
            <a:chOff x="0" y="0"/>
            <a:chExt cx="2062259" cy="3556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62259" cy="355657"/>
            </a:xfrm>
            <a:custGeom>
              <a:avLst/>
              <a:gdLst/>
              <a:ahLst/>
              <a:cxnLst/>
              <a:rect r="r" b="b" t="t" l="l"/>
              <a:pathLst>
                <a:path h="355657" w="2062259">
                  <a:moveTo>
                    <a:pt x="2062259" y="19979"/>
                  </a:moveTo>
                  <a:lnTo>
                    <a:pt x="2062259" y="335679"/>
                  </a:lnTo>
                  <a:cubicBezTo>
                    <a:pt x="2062259" y="346713"/>
                    <a:pt x="2053314" y="355657"/>
                    <a:pt x="2042281" y="355657"/>
                  </a:cubicBezTo>
                  <a:lnTo>
                    <a:pt x="19979" y="355657"/>
                  </a:lnTo>
                  <a:cubicBezTo>
                    <a:pt x="8945" y="355657"/>
                    <a:pt x="0" y="346713"/>
                    <a:pt x="0" y="335679"/>
                  </a:cubicBezTo>
                  <a:lnTo>
                    <a:pt x="0" y="19979"/>
                  </a:lnTo>
                  <a:cubicBezTo>
                    <a:pt x="0" y="8945"/>
                    <a:pt x="8945" y="0"/>
                    <a:pt x="19979" y="0"/>
                  </a:cubicBezTo>
                  <a:lnTo>
                    <a:pt x="2042281" y="0"/>
                  </a:lnTo>
                  <a:cubicBezTo>
                    <a:pt x="2047579" y="0"/>
                    <a:pt x="2052661" y="2105"/>
                    <a:pt x="2056408" y="5852"/>
                  </a:cubicBezTo>
                  <a:cubicBezTo>
                    <a:pt x="2060154" y="9598"/>
                    <a:pt x="2062259" y="14680"/>
                    <a:pt x="2062259" y="19979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062259" cy="3937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640055" y="611028"/>
            <a:ext cx="1850474" cy="707806"/>
          </a:xfrm>
          <a:custGeom>
            <a:avLst/>
            <a:gdLst/>
            <a:ahLst/>
            <a:cxnLst/>
            <a:rect r="r" b="b" t="t" l="l"/>
            <a:pathLst>
              <a:path h="707806" w="1850474">
                <a:moveTo>
                  <a:pt x="0" y="0"/>
                </a:moveTo>
                <a:lnTo>
                  <a:pt x="1850475" y="0"/>
                </a:lnTo>
                <a:lnTo>
                  <a:pt x="1850475" y="707806"/>
                </a:lnTo>
                <a:lnTo>
                  <a:pt x="0" y="70780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827373" y="458959"/>
            <a:ext cx="15768379" cy="8976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23"/>
              </a:lnSpc>
            </a:pPr>
            <a:r>
              <a:rPr lang="en-US" sz="5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Extension activity 3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710121" y="2280628"/>
            <a:ext cx="16867758" cy="14469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3"/>
              </a:lnSpc>
            </a:pPr>
            <a:r>
              <a:rPr lang="en-US" sz="4159" b="true">
                <a:solidFill>
                  <a:srgbClr val="000000"/>
                </a:solidFill>
                <a:latin typeface="Lato Bold"/>
                <a:ea typeface="Lato Bold"/>
                <a:cs typeface="Lato Bold"/>
                <a:sym typeface="Lato Bold"/>
              </a:rPr>
              <a:t>Geography activity:</a:t>
            </a:r>
            <a:r>
              <a:rPr lang="en-US" sz="41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Give children a list of food items. Get them to state where this item is grown.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863305" y="5583679"/>
            <a:ext cx="4060716" cy="2710528"/>
          </a:xfrm>
          <a:custGeom>
            <a:avLst/>
            <a:gdLst/>
            <a:ahLst/>
            <a:cxnLst/>
            <a:rect r="r" b="b" t="t" l="l"/>
            <a:pathLst>
              <a:path h="2710528" w="4060716">
                <a:moveTo>
                  <a:pt x="0" y="0"/>
                </a:moveTo>
                <a:lnTo>
                  <a:pt x="4060716" y="0"/>
                </a:lnTo>
                <a:lnTo>
                  <a:pt x="4060716" y="2710529"/>
                </a:lnTo>
                <a:lnTo>
                  <a:pt x="0" y="27105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081407" y="5583679"/>
            <a:ext cx="4789582" cy="2682166"/>
          </a:xfrm>
          <a:custGeom>
            <a:avLst/>
            <a:gdLst/>
            <a:ahLst/>
            <a:cxnLst/>
            <a:rect r="r" b="b" t="t" l="l"/>
            <a:pathLst>
              <a:path h="2682166" w="4789582">
                <a:moveTo>
                  <a:pt x="0" y="0"/>
                </a:moveTo>
                <a:lnTo>
                  <a:pt x="4789582" y="0"/>
                </a:lnTo>
                <a:lnTo>
                  <a:pt x="4789582" y="2682166"/>
                </a:lnTo>
                <a:lnTo>
                  <a:pt x="0" y="2682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68045" y="5264972"/>
            <a:ext cx="3520086" cy="3000873"/>
          </a:xfrm>
          <a:custGeom>
            <a:avLst/>
            <a:gdLst/>
            <a:ahLst/>
            <a:cxnLst/>
            <a:rect r="r" b="b" t="t" l="l"/>
            <a:pathLst>
              <a:path h="3000873" w="3520086">
                <a:moveTo>
                  <a:pt x="0" y="0"/>
                </a:moveTo>
                <a:lnTo>
                  <a:pt x="3520086" y="0"/>
                </a:lnTo>
                <a:lnTo>
                  <a:pt x="3520086" y="3000873"/>
                </a:lnTo>
                <a:lnTo>
                  <a:pt x="0" y="30008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217446" y="5939170"/>
            <a:ext cx="3207250" cy="2355038"/>
          </a:xfrm>
          <a:custGeom>
            <a:avLst/>
            <a:gdLst/>
            <a:ahLst/>
            <a:cxnLst/>
            <a:rect r="r" b="b" t="t" l="l"/>
            <a:pathLst>
              <a:path h="2355038" w="3207250">
                <a:moveTo>
                  <a:pt x="0" y="0"/>
                </a:moveTo>
                <a:lnTo>
                  <a:pt x="3207249" y="0"/>
                </a:lnTo>
                <a:lnTo>
                  <a:pt x="3207249" y="2355038"/>
                </a:lnTo>
                <a:lnTo>
                  <a:pt x="0" y="23550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-47063" b="-5147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65103" y="4513231"/>
            <a:ext cx="1497929" cy="1497929"/>
          </a:xfrm>
          <a:custGeom>
            <a:avLst/>
            <a:gdLst/>
            <a:ahLst/>
            <a:cxnLst/>
            <a:rect r="r" b="b" t="t" l="l"/>
            <a:pathLst>
              <a:path h="1497929" w="1497929">
                <a:moveTo>
                  <a:pt x="0" y="0"/>
                </a:moveTo>
                <a:lnTo>
                  <a:pt x="1497929" y="0"/>
                </a:lnTo>
                <a:lnTo>
                  <a:pt x="1497929" y="1497929"/>
                </a:lnTo>
                <a:lnTo>
                  <a:pt x="0" y="14979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618" y="7423167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5"/>
                </a:lnTo>
                <a:lnTo>
                  <a:pt x="0" y="140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786872" y="1767257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3" y="0"/>
                </a:lnTo>
                <a:lnTo>
                  <a:pt x="1427083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997494" y="4692286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0" y="0"/>
                </a:lnTo>
                <a:lnTo>
                  <a:pt x="1429230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888711" y="7832974"/>
            <a:ext cx="1776584" cy="679543"/>
          </a:xfrm>
          <a:custGeom>
            <a:avLst/>
            <a:gdLst/>
            <a:ahLst/>
            <a:cxnLst/>
            <a:rect r="r" b="b" t="t" l="l"/>
            <a:pathLst>
              <a:path h="679543" w="1776584">
                <a:moveTo>
                  <a:pt x="0" y="0"/>
                </a:moveTo>
                <a:lnTo>
                  <a:pt x="1776584" y="0"/>
                </a:lnTo>
                <a:lnTo>
                  <a:pt x="1776584" y="679544"/>
                </a:lnTo>
                <a:lnTo>
                  <a:pt x="0" y="6795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82640" y="1725495"/>
            <a:ext cx="1428017" cy="1378036"/>
          </a:xfrm>
          <a:custGeom>
            <a:avLst/>
            <a:gdLst/>
            <a:ahLst/>
            <a:cxnLst/>
            <a:rect r="r" b="b" t="t" l="l"/>
            <a:pathLst>
              <a:path h="1378036" w="1428017">
                <a:moveTo>
                  <a:pt x="0" y="0"/>
                </a:moveTo>
                <a:lnTo>
                  <a:pt x="1428017" y="0"/>
                </a:lnTo>
                <a:lnTo>
                  <a:pt x="1428017" y="1378036"/>
                </a:lnTo>
                <a:lnTo>
                  <a:pt x="0" y="13780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Lesson Prep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2489911" y="7497965"/>
            <a:ext cx="349039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The knowledge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489911" y="1924535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Vocabulary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736958" y="4668377"/>
            <a:ext cx="2630671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Big question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77003" y="184207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Discussion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38176" y="4549682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Task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777003" y="7354185"/>
            <a:ext cx="4527985" cy="5938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10"/>
              </a:lnSpc>
            </a:pPr>
            <a:r>
              <a:rPr lang="en-US" sz="3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Extension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73695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Keywords that children need to understand and use during the lesson.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06130" y="535475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 central question that sparks curiosity and frames the lesson’s theme.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806130" y="8206084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Essential facts and concepts children need to know.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179645" y="8125121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Optional tasks to deepen or stretch learning beyond the core lesson.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169674" y="5097038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To assess learning and give children time to practise independently.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083298" y="2550193"/>
            <a:ext cx="5565726" cy="9141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90"/>
              </a:lnSpc>
            </a:pPr>
            <a:r>
              <a:rPr lang="en-US" sz="2635" i="true">
                <a:solidFill>
                  <a:srgbClr val="31401C"/>
                </a:solidFill>
                <a:latin typeface="Lato Italics"/>
                <a:ea typeface="Lato Italics"/>
                <a:cs typeface="Lato Italics"/>
                <a:sym typeface="Lato Italics"/>
              </a:rPr>
              <a:t>An opportunity for children to practice the knowledge learnt.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795884" y="8792272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5"/>
                </a:lnTo>
                <a:lnTo>
                  <a:pt x="0" y="19281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906843" y="9274999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40" y="0"/>
                </a:lnTo>
                <a:lnTo>
                  <a:pt x="1247940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1471" y="232850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Key Words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05611" y="166542"/>
            <a:ext cx="1287439" cy="1242379"/>
          </a:xfrm>
          <a:custGeom>
            <a:avLst/>
            <a:gdLst/>
            <a:ahLst/>
            <a:cxnLst/>
            <a:rect r="r" b="b" t="t" l="l"/>
            <a:pathLst>
              <a:path h="1242379" w="1287439">
                <a:moveTo>
                  <a:pt x="0" y="0"/>
                </a:moveTo>
                <a:lnTo>
                  <a:pt x="1287439" y="0"/>
                </a:lnTo>
                <a:lnTo>
                  <a:pt x="1287439" y="1242378"/>
                </a:lnTo>
                <a:lnTo>
                  <a:pt x="0" y="12423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71120" y="2058428"/>
            <a:ext cx="3681373" cy="2456480"/>
          </a:xfrm>
          <a:custGeom>
            <a:avLst/>
            <a:gdLst/>
            <a:ahLst/>
            <a:cxnLst/>
            <a:rect r="r" b="b" t="t" l="l"/>
            <a:pathLst>
              <a:path h="2456480" w="3681373">
                <a:moveTo>
                  <a:pt x="0" y="0"/>
                </a:moveTo>
                <a:lnTo>
                  <a:pt x="3681373" y="0"/>
                </a:lnTo>
                <a:lnTo>
                  <a:pt x="3681373" y="2456479"/>
                </a:lnTo>
                <a:lnTo>
                  <a:pt x="0" y="24564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386605" y="1998634"/>
            <a:ext cx="3900553" cy="2456480"/>
          </a:xfrm>
          <a:custGeom>
            <a:avLst/>
            <a:gdLst/>
            <a:ahLst/>
            <a:cxnLst/>
            <a:rect r="r" b="b" t="t" l="l"/>
            <a:pathLst>
              <a:path h="2456480" w="3900553">
                <a:moveTo>
                  <a:pt x="0" y="0"/>
                </a:moveTo>
                <a:lnTo>
                  <a:pt x="3900553" y="0"/>
                </a:lnTo>
                <a:lnTo>
                  <a:pt x="3900553" y="2456479"/>
                </a:lnTo>
                <a:lnTo>
                  <a:pt x="0" y="24564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93585" r="-82645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892789" y="2085377"/>
            <a:ext cx="4309361" cy="2275250"/>
            <a:chOff x="0" y="0"/>
            <a:chExt cx="5745815" cy="30336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92352" cy="3033667"/>
            </a:xfrm>
            <a:custGeom>
              <a:avLst/>
              <a:gdLst/>
              <a:ahLst/>
              <a:cxnLst/>
              <a:rect r="r" b="b" t="t" l="l"/>
              <a:pathLst>
                <a:path h="3033667" w="2192352">
                  <a:moveTo>
                    <a:pt x="0" y="0"/>
                  </a:moveTo>
                  <a:lnTo>
                    <a:pt x="2192352" y="0"/>
                  </a:lnTo>
                  <a:lnTo>
                    <a:pt x="2192352" y="3033667"/>
                  </a:lnTo>
                  <a:lnTo>
                    <a:pt x="0" y="3033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78501" t="0" r="-38774" b="-4614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92352" y="0"/>
              <a:ext cx="3553463" cy="3033667"/>
            </a:xfrm>
            <a:custGeom>
              <a:avLst/>
              <a:gdLst/>
              <a:ahLst/>
              <a:cxnLst/>
              <a:rect r="r" b="b" t="t" l="l"/>
              <a:pathLst>
                <a:path h="3033667" w="3553463">
                  <a:moveTo>
                    <a:pt x="0" y="0"/>
                  </a:moveTo>
                  <a:lnTo>
                    <a:pt x="3553463" y="0"/>
                  </a:lnTo>
                  <a:lnTo>
                    <a:pt x="3553463" y="3033667"/>
                  </a:lnTo>
                  <a:lnTo>
                    <a:pt x="0" y="3033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9779" t="0" r="0" b="-1436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3466948" y="5402234"/>
            <a:ext cx="3657411" cy="2551350"/>
          </a:xfrm>
          <a:custGeom>
            <a:avLst/>
            <a:gdLst/>
            <a:ahLst/>
            <a:cxnLst/>
            <a:rect r="r" b="b" t="t" l="l"/>
            <a:pathLst>
              <a:path h="2551350" w="3657411">
                <a:moveTo>
                  <a:pt x="0" y="0"/>
                </a:moveTo>
                <a:lnTo>
                  <a:pt x="3657412" y="0"/>
                </a:lnTo>
                <a:lnTo>
                  <a:pt x="3657412" y="2551350"/>
                </a:lnTo>
                <a:lnTo>
                  <a:pt x="0" y="2551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4622" t="-29250" r="-35667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927193" y="5515802"/>
            <a:ext cx="2654372" cy="2657695"/>
          </a:xfrm>
          <a:custGeom>
            <a:avLst/>
            <a:gdLst/>
            <a:ahLst/>
            <a:cxnLst/>
            <a:rect r="r" b="b" t="t" l="l"/>
            <a:pathLst>
              <a:path h="2657695" w="2654372">
                <a:moveTo>
                  <a:pt x="0" y="0"/>
                </a:moveTo>
                <a:lnTo>
                  <a:pt x="2654373" y="0"/>
                </a:lnTo>
                <a:lnTo>
                  <a:pt x="2654373" y="2657694"/>
                </a:lnTo>
                <a:lnTo>
                  <a:pt x="0" y="265769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31039" y="5689426"/>
            <a:ext cx="3721454" cy="2484070"/>
          </a:xfrm>
          <a:custGeom>
            <a:avLst/>
            <a:gdLst/>
            <a:ahLst/>
            <a:cxnLst/>
            <a:rect r="r" b="b" t="t" l="l"/>
            <a:pathLst>
              <a:path h="2484070" w="3721454">
                <a:moveTo>
                  <a:pt x="0" y="0"/>
                </a:moveTo>
                <a:lnTo>
                  <a:pt x="3721454" y="0"/>
                </a:lnTo>
                <a:lnTo>
                  <a:pt x="3721454" y="2484070"/>
                </a:lnTo>
                <a:lnTo>
                  <a:pt x="0" y="248407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8251234" y="8078246"/>
            <a:ext cx="2477173" cy="818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seasonal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455603" y="8078246"/>
            <a:ext cx="1597839" cy="818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local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466948" y="8078246"/>
            <a:ext cx="4063463" cy="818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import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927193" y="4434212"/>
            <a:ext cx="2069315" cy="829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5"/>
              </a:lnSpc>
            </a:pPr>
            <a:r>
              <a:rPr lang="en-US" sz="487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plants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994001" y="4494006"/>
            <a:ext cx="2521041" cy="829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5"/>
              </a:lnSpc>
            </a:pPr>
            <a:r>
              <a:rPr lang="en-US" sz="487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farm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4417811" y="4419657"/>
            <a:ext cx="2161738" cy="8297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5"/>
              </a:lnSpc>
            </a:pPr>
            <a:r>
              <a:rPr lang="en-US" sz="487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animals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1471" y="212309"/>
            <a:ext cx="16747829" cy="9954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32"/>
              </a:lnSpc>
            </a:pPr>
            <a:r>
              <a:rPr lang="en-US" sz="5808" b="true">
                <a:solidFill>
                  <a:srgbClr val="2C291C"/>
                </a:solidFill>
                <a:latin typeface="Lato Bold"/>
                <a:ea typeface="Lato Bold"/>
                <a:cs typeface="Lato Bold"/>
                <a:sym typeface="Lato Bold"/>
              </a:rPr>
              <a:t>Vocabulary task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424919" y="97172"/>
            <a:ext cx="1429230" cy="1225565"/>
          </a:xfrm>
          <a:custGeom>
            <a:avLst/>
            <a:gdLst/>
            <a:ahLst/>
            <a:cxnLst/>
            <a:rect r="r" b="b" t="t" l="l"/>
            <a:pathLst>
              <a:path h="1225565" w="1429230">
                <a:moveTo>
                  <a:pt x="0" y="0"/>
                </a:moveTo>
                <a:lnTo>
                  <a:pt x="1429231" y="0"/>
                </a:lnTo>
                <a:lnTo>
                  <a:pt x="1429231" y="1225565"/>
                </a:lnTo>
                <a:lnTo>
                  <a:pt x="0" y="12255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3840" y="2962715"/>
            <a:ext cx="2366458" cy="2203802"/>
          </a:xfrm>
          <a:custGeom>
            <a:avLst/>
            <a:gdLst/>
            <a:ahLst/>
            <a:cxnLst/>
            <a:rect r="r" b="b" t="t" l="l"/>
            <a:pathLst>
              <a:path h="2203802" w="2366458">
                <a:moveTo>
                  <a:pt x="0" y="0"/>
                </a:moveTo>
                <a:lnTo>
                  <a:pt x="2366458" y="0"/>
                </a:lnTo>
                <a:lnTo>
                  <a:pt x="2366458" y="2203802"/>
                </a:lnTo>
                <a:lnTo>
                  <a:pt x="0" y="2203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3921" t="0" r="-15641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458071" y="3070349"/>
            <a:ext cx="2427314" cy="2096168"/>
          </a:xfrm>
          <a:custGeom>
            <a:avLst/>
            <a:gdLst/>
            <a:ahLst/>
            <a:cxnLst/>
            <a:rect r="r" b="b" t="t" l="l"/>
            <a:pathLst>
              <a:path h="2096168" w="2427314">
                <a:moveTo>
                  <a:pt x="0" y="0"/>
                </a:moveTo>
                <a:lnTo>
                  <a:pt x="2427314" y="0"/>
                </a:lnTo>
                <a:lnTo>
                  <a:pt x="2427314" y="2096168"/>
                </a:lnTo>
                <a:lnTo>
                  <a:pt x="0" y="20961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98391" r="-163311" b="-513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2226342" y="3102286"/>
            <a:ext cx="1475133" cy="2041214"/>
          </a:xfrm>
          <a:custGeom>
            <a:avLst/>
            <a:gdLst/>
            <a:ahLst/>
            <a:cxnLst/>
            <a:rect r="r" b="b" t="t" l="l"/>
            <a:pathLst>
              <a:path h="2041214" w="1475133">
                <a:moveTo>
                  <a:pt x="0" y="0"/>
                </a:moveTo>
                <a:lnTo>
                  <a:pt x="1475132" y="0"/>
                </a:lnTo>
                <a:lnTo>
                  <a:pt x="1475132" y="2041214"/>
                </a:lnTo>
                <a:lnTo>
                  <a:pt x="0" y="204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78501" t="0" r="-38774" b="-4614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663499" y="3166044"/>
            <a:ext cx="2867719" cy="2000473"/>
          </a:xfrm>
          <a:custGeom>
            <a:avLst/>
            <a:gdLst/>
            <a:ahLst/>
            <a:cxnLst/>
            <a:rect r="r" b="b" t="t" l="l"/>
            <a:pathLst>
              <a:path h="2000473" w="2867719">
                <a:moveTo>
                  <a:pt x="0" y="0"/>
                </a:moveTo>
                <a:lnTo>
                  <a:pt x="2867719" y="0"/>
                </a:lnTo>
                <a:lnTo>
                  <a:pt x="2867719" y="2000473"/>
                </a:lnTo>
                <a:lnTo>
                  <a:pt x="0" y="2000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4622" t="-29250" r="-35667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333060" y="3097221"/>
            <a:ext cx="1932372" cy="1934790"/>
          </a:xfrm>
          <a:custGeom>
            <a:avLst/>
            <a:gdLst/>
            <a:ahLst/>
            <a:cxnLst/>
            <a:rect r="r" b="b" t="t" l="l"/>
            <a:pathLst>
              <a:path h="1934790" w="1932372">
                <a:moveTo>
                  <a:pt x="0" y="0"/>
                </a:moveTo>
                <a:lnTo>
                  <a:pt x="1932372" y="0"/>
                </a:lnTo>
                <a:lnTo>
                  <a:pt x="1932372" y="1934790"/>
                </a:lnTo>
                <a:lnTo>
                  <a:pt x="0" y="193479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07521" y="3029355"/>
            <a:ext cx="2195566" cy="2137162"/>
          </a:xfrm>
          <a:custGeom>
            <a:avLst/>
            <a:gdLst/>
            <a:ahLst/>
            <a:cxnLst/>
            <a:rect r="r" b="b" t="t" l="l"/>
            <a:pathLst>
              <a:path h="2137162" w="2195566">
                <a:moveTo>
                  <a:pt x="0" y="0"/>
                </a:moveTo>
                <a:lnTo>
                  <a:pt x="2195567" y="0"/>
                </a:lnTo>
                <a:lnTo>
                  <a:pt x="2195567" y="2137162"/>
                </a:lnTo>
                <a:lnTo>
                  <a:pt x="0" y="213716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0664" t="0" r="-26183" b="-7556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536061" y="6010787"/>
            <a:ext cx="17535904" cy="1628694"/>
            <a:chOff x="0" y="0"/>
            <a:chExt cx="3888448" cy="36108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888448" cy="361083"/>
            </a:xfrm>
            <a:custGeom>
              <a:avLst/>
              <a:gdLst/>
              <a:ahLst/>
              <a:cxnLst/>
              <a:rect r="r" b="b" t="t" l="l"/>
              <a:pathLst>
                <a:path h="361083" w="3888448">
                  <a:moveTo>
                    <a:pt x="3888448" y="10596"/>
                  </a:moveTo>
                  <a:lnTo>
                    <a:pt x="3888448" y="350488"/>
                  </a:lnTo>
                  <a:cubicBezTo>
                    <a:pt x="3888448" y="353298"/>
                    <a:pt x="3887332" y="355993"/>
                    <a:pt x="3885345" y="357980"/>
                  </a:cubicBezTo>
                  <a:cubicBezTo>
                    <a:pt x="3883358" y="359967"/>
                    <a:pt x="3880662" y="361083"/>
                    <a:pt x="3877852" y="361083"/>
                  </a:cubicBezTo>
                  <a:lnTo>
                    <a:pt x="10596" y="361083"/>
                  </a:lnTo>
                  <a:cubicBezTo>
                    <a:pt x="7786" y="361083"/>
                    <a:pt x="5091" y="359967"/>
                    <a:pt x="3103" y="357980"/>
                  </a:cubicBezTo>
                  <a:cubicBezTo>
                    <a:pt x="1116" y="355993"/>
                    <a:pt x="0" y="353298"/>
                    <a:pt x="0" y="350488"/>
                  </a:cubicBezTo>
                  <a:lnTo>
                    <a:pt x="0" y="10596"/>
                  </a:lnTo>
                  <a:cubicBezTo>
                    <a:pt x="0" y="7786"/>
                    <a:pt x="1116" y="5091"/>
                    <a:pt x="3103" y="3103"/>
                  </a:cubicBezTo>
                  <a:cubicBezTo>
                    <a:pt x="5091" y="1116"/>
                    <a:pt x="7786" y="0"/>
                    <a:pt x="10596" y="0"/>
                  </a:cubicBezTo>
                  <a:lnTo>
                    <a:pt x="3877852" y="0"/>
                  </a:lnTo>
                  <a:cubicBezTo>
                    <a:pt x="3883704" y="0"/>
                    <a:pt x="3888448" y="4744"/>
                    <a:pt x="3888448" y="10596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3888448" cy="3991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8995271" y="6438507"/>
            <a:ext cx="1652290" cy="762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sz="4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import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174304" y="6405208"/>
            <a:ext cx="1190509" cy="746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8"/>
              </a:lnSpc>
            </a:pPr>
            <a:r>
              <a:rPr lang="en-US" sz="434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farm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93783" y="6395683"/>
            <a:ext cx="2156343" cy="763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09"/>
              </a:lnSpc>
            </a:pPr>
            <a:r>
              <a:rPr lang="en-US" sz="44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local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628212" y="6438507"/>
            <a:ext cx="2671393" cy="762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sz="4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plant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5740834" y="6448032"/>
            <a:ext cx="1739638" cy="780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44"/>
              </a:lnSpc>
            </a:pPr>
            <a:r>
              <a:rPr lang="en-US" sz="4531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animal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548300" y="6420091"/>
            <a:ext cx="2271185" cy="762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54"/>
              </a:lnSpc>
            </a:pPr>
            <a:r>
              <a:rPr lang="en-US" sz="44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seasonal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28700" y="1730420"/>
            <a:ext cx="18061587" cy="110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899714" indent="-449857" lvl="1">
              <a:lnSpc>
                <a:spcPts val="9959"/>
              </a:lnSpc>
              <a:buAutoNum type="arabicPeriod" startAt="1"/>
            </a:pPr>
            <a:r>
              <a:rPr lang="en-US" sz="4167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                  2.                    3.                4.                 5.                   6.                     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424919" y="8870650"/>
            <a:ext cx="13276555" cy="681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10"/>
              </a:lnSpc>
            </a:pPr>
            <a:r>
              <a:rPr lang="en-US" b="true" sz="3935" u="sng">
                <a:solidFill>
                  <a:srgbClr val="31401C"/>
                </a:solidFill>
                <a:latin typeface="Lato Bold"/>
                <a:ea typeface="Lato Bold"/>
                <a:cs typeface="Lato Bold"/>
                <a:sym typeface="Lato Bold"/>
              </a:rPr>
              <a:t>Challenge</a:t>
            </a:r>
            <a:r>
              <a:rPr lang="en-US" sz="3935">
                <a:solidFill>
                  <a:srgbClr val="31401C"/>
                </a:solidFill>
                <a:latin typeface="Lato"/>
                <a:ea typeface="Lato"/>
                <a:cs typeface="Lato"/>
                <a:sym typeface="Lato"/>
              </a:rPr>
              <a:t>: Write a sentence using a new vocabulary word.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720884" y="2922069"/>
            <a:ext cx="4210839" cy="6472415"/>
          </a:xfrm>
          <a:custGeom>
            <a:avLst/>
            <a:gdLst/>
            <a:ahLst/>
            <a:cxnLst/>
            <a:rect r="r" b="b" t="t" l="l"/>
            <a:pathLst>
              <a:path h="6472415" w="4210839">
                <a:moveTo>
                  <a:pt x="4210839" y="0"/>
                </a:moveTo>
                <a:lnTo>
                  <a:pt x="0" y="0"/>
                </a:lnTo>
                <a:lnTo>
                  <a:pt x="0" y="6472415"/>
                </a:lnTo>
                <a:lnTo>
                  <a:pt x="4210839" y="6472415"/>
                </a:lnTo>
                <a:lnTo>
                  <a:pt x="4210839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26304" y="168616"/>
            <a:ext cx="5653507" cy="4296665"/>
          </a:xfrm>
          <a:custGeom>
            <a:avLst/>
            <a:gdLst/>
            <a:ahLst/>
            <a:cxnLst/>
            <a:rect r="r" b="b" t="t" l="l"/>
            <a:pathLst>
              <a:path h="4296665" w="5653507">
                <a:moveTo>
                  <a:pt x="0" y="0"/>
                </a:moveTo>
                <a:lnTo>
                  <a:pt x="5653506" y="0"/>
                </a:lnTo>
                <a:lnTo>
                  <a:pt x="5653506" y="4296665"/>
                </a:lnTo>
                <a:lnTo>
                  <a:pt x="0" y="42966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389352" y="958279"/>
            <a:ext cx="4527409" cy="258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01"/>
              </a:lnSpc>
              <a:spcBef>
                <a:spcPct val="0"/>
              </a:spcBef>
            </a:pPr>
            <a:r>
              <a:rPr lang="en-US" sz="36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Hi Ned! Pineapples are my favourite fruit. Do they grow in London?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528562" y="3082121"/>
            <a:ext cx="4261965" cy="6312363"/>
            <a:chOff x="0" y="0"/>
            <a:chExt cx="5682620" cy="8416484"/>
          </a:xfrm>
        </p:grpSpPr>
        <p:sp>
          <p:nvSpPr>
            <p:cNvPr name="Freeform 8" id="8"/>
            <p:cNvSpPr/>
            <p:nvPr/>
          </p:nvSpPr>
          <p:spPr>
            <a:xfrm flipH="true" flipV="false" rot="0">
              <a:off x="0" y="1231562"/>
              <a:ext cx="5682620" cy="7184922"/>
            </a:xfrm>
            <a:custGeom>
              <a:avLst/>
              <a:gdLst/>
              <a:ahLst/>
              <a:cxnLst/>
              <a:rect r="r" b="b" t="t" l="l"/>
              <a:pathLst>
                <a:path h="7184922" w="5682620">
                  <a:moveTo>
                    <a:pt x="5682620" y="0"/>
                  </a:moveTo>
                  <a:lnTo>
                    <a:pt x="0" y="0"/>
                  </a:lnTo>
                  <a:lnTo>
                    <a:pt x="0" y="7184922"/>
                  </a:lnTo>
                  <a:lnTo>
                    <a:pt x="5682620" y="7184922"/>
                  </a:lnTo>
                  <a:lnTo>
                    <a:pt x="568262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true" flipV="false" rot="0">
              <a:off x="1596975" y="3024880"/>
              <a:ext cx="2073092" cy="1458703"/>
            </a:xfrm>
            <a:custGeom>
              <a:avLst/>
              <a:gdLst/>
              <a:ahLst/>
              <a:cxnLst/>
              <a:rect r="r" b="b" t="t" l="l"/>
              <a:pathLst>
                <a:path h="1458703" w="2073092">
                  <a:moveTo>
                    <a:pt x="2073092" y="0"/>
                  </a:moveTo>
                  <a:lnTo>
                    <a:pt x="0" y="0"/>
                  </a:lnTo>
                  <a:lnTo>
                    <a:pt x="0" y="1458703"/>
                  </a:lnTo>
                  <a:lnTo>
                    <a:pt x="2073092" y="1458703"/>
                  </a:lnTo>
                  <a:lnTo>
                    <a:pt x="2073092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true" flipV="false" rot="-140674">
              <a:off x="57430" y="89099"/>
              <a:ext cx="4415267" cy="2898021"/>
            </a:xfrm>
            <a:custGeom>
              <a:avLst/>
              <a:gdLst/>
              <a:ahLst/>
              <a:cxnLst/>
              <a:rect r="r" b="b" t="t" l="l"/>
              <a:pathLst>
                <a:path h="2898021" w="4415267">
                  <a:moveTo>
                    <a:pt x="4415267" y="0"/>
                  </a:moveTo>
                  <a:lnTo>
                    <a:pt x="0" y="0"/>
                  </a:lnTo>
                  <a:lnTo>
                    <a:pt x="0" y="2898021"/>
                  </a:lnTo>
                  <a:lnTo>
                    <a:pt x="4415267" y="2898021"/>
                  </a:lnTo>
                  <a:lnTo>
                    <a:pt x="4415267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true" flipV="false" rot="0">
            <a:off x="7025515" y="2922069"/>
            <a:ext cx="5653507" cy="4296665"/>
          </a:xfrm>
          <a:custGeom>
            <a:avLst/>
            <a:gdLst/>
            <a:ahLst/>
            <a:cxnLst/>
            <a:rect r="r" b="b" t="t" l="l"/>
            <a:pathLst>
              <a:path h="4296665" w="5653507">
                <a:moveTo>
                  <a:pt x="5653507" y="0"/>
                </a:moveTo>
                <a:lnTo>
                  <a:pt x="0" y="0"/>
                </a:lnTo>
                <a:lnTo>
                  <a:pt x="0" y="4296665"/>
                </a:lnTo>
                <a:lnTo>
                  <a:pt x="5653507" y="4296665"/>
                </a:lnTo>
                <a:lnTo>
                  <a:pt x="56535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7600241" y="3883196"/>
            <a:ext cx="4567051" cy="2270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1"/>
              </a:lnSpc>
              <a:spcBef>
                <a:spcPct val="0"/>
              </a:spcBef>
            </a:pPr>
            <a:r>
              <a:rPr lang="en-US" sz="3243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No Nancy! They grow far away in hot countries. Let’s learn where our food comes from.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79948" y="256052"/>
            <a:ext cx="1147793" cy="1401884"/>
          </a:xfrm>
          <a:custGeom>
            <a:avLst/>
            <a:gdLst/>
            <a:ahLst/>
            <a:cxnLst/>
            <a:rect r="r" b="b" t="t" l="l"/>
            <a:pathLst>
              <a:path h="1401884" w="1147793">
                <a:moveTo>
                  <a:pt x="0" y="0"/>
                </a:moveTo>
                <a:lnTo>
                  <a:pt x="1147793" y="0"/>
                </a:lnTo>
                <a:lnTo>
                  <a:pt x="1147793" y="1401884"/>
                </a:lnTo>
                <a:lnTo>
                  <a:pt x="0" y="14018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3844" y="3118757"/>
            <a:ext cx="4060716" cy="2710528"/>
          </a:xfrm>
          <a:custGeom>
            <a:avLst/>
            <a:gdLst/>
            <a:ahLst/>
            <a:cxnLst/>
            <a:rect r="r" b="b" t="t" l="l"/>
            <a:pathLst>
              <a:path h="2710528" w="4060716">
                <a:moveTo>
                  <a:pt x="0" y="0"/>
                </a:moveTo>
                <a:lnTo>
                  <a:pt x="4060717" y="0"/>
                </a:lnTo>
                <a:lnTo>
                  <a:pt x="4060717" y="2710528"/>
                </a:lnTo>
                <a:lnTo>
                  <a:pt x="0" y="27105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271947" y="3118757"/>
            <a:ext cx="4789582" cy="2682166"/>
          </a:xfrm>
          <a:custGeom>
            <a:avLst/>
            <a:gdLst/>
            <a:ahLst/>
            <a:cxnLst/>
            <a:rect r="r" b="b" t="t" l="l"/>
            <a:pathLst>
              <a:path h="2682166" w="4789582">
                <a:moveTo>
                  <a:pt x="0" y="0"/>
                </a:moveTo>
                <a:lnTo>
                  <a:pt x="4789582" y="0"/>
                </a:lnTo>
                <a:lnTo>
                  <a:pt x="4789582" y="2682166"/>
                </a:lnTo>
                <a:lnTo>
                  <a:pt x="0" y="26821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458585" y="2800050"/>
            <a:ext cx="3520086" cy="3000873"/>
          </a:xfrm>
          <a:custGeom>
            <a:avLst/>
            <a:gdLst/>
            <a:ahLst/>
            <a:cxnLst/>
            <a:rect r="r" b="b" t="t" l="l"/>
            <a:pathLst>
              <a:path h="3000873" w="3520086">
                <a:moveTo>
                  <a:pt x="0" y="0"/>
                </a:moveTo>
                <a:lnTo>
                  <a:pt x="3520086" y="0"/>
                </a:lnTo>
                <a:lnTo>
                  <a:pt x="3520086" y="3000873"/>
                </a:lnTo>
                <a:lnTo>
                  <a:pt x="0" y="30008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7707" y="7286610"/>
            <a:ext cx="1881966" cy="2787365"/>
            <a:chOff x="0" y="0"/>
            <a:chExt cx="2509288" cy="371648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543824"/>
              <a:ext cx="2509288" cy="3172663"/>
            </a:xfrm>
            <a:custGeom>
              <a:avLst/>
              <a:gdLst/>
              <a:ahLst/>
              <a:cxnLst/>
              <a:rect r="r" b="b" t="t" l="l"/>
              <a:pathLst>
                <a:path h="3172663" w="2509288">
                  <a:moveTo>
                    <a:pt x="0" y="0"/>
                  </a:moveTo>
                  <a:lnTo>
                    <a:pt x="2509288" y="0"/>
                  </a:lnTo>
                  <a:lnTo>
                    <a:pt x="2509288" y="3172663"/>
                  </a:lnTo>
                  <a:lnTo>
                    <a:pt x="0" y="3172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031033" y="1271961"/>
              <a:ext cx="915420" cy="644123"/>
            </a:xfrm>
            <a:custGeom>
              <a:avLst/>
              <a:gdLst/>
              <a:ahLst/>
              <a:cxnLst/>
              <a:rect r="r" b="b" t="t" l="l"/>
              <a:pathLst>
                <a:path h="644123" w="915420">
                  <a:moveTo>
                    <a:pt x="0" y="0"/>
                  </a:moveTo>
                  <a:lnTo>
                    <a:pt x="915420" y="0"/>
                  </a:lnTo>
                  <a:lnTo>
                    <a:pt x="915420" y="644123"/>
                  </a:lnTo>
                  <a:lnTo>
                    <a:pt x="0" y="644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140674">
              <a:off x="421286" y="39344"/>
              <a:ext cx="1949660" cy="1279686"/>
            </a:xfrm>
            <a:custGeom>
              <a:avLst/>
              <a:gdLst/>
              <a:ahLst/>
              <a:cxnLst/>
              <a:rect r="r" b="b" t="t" l="l"/>
              <a:pathLst>
                <a:path h="1279686" w="1949660">
                  <a:moveTo>
                    <a:pt x="0" y="0"/>
                  </a:moveTo>
                  <a:lnTo>
                    <a:pt x="1949660" y="0"/>
                  </a:lnTo>
                  <a:lnTo>
                    <a:pt x="1949660" y="1279686"/>
                  </a:lnTo>
                  <a:lnTo>
                    <a:pt x="0" y="1279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4407986" y="3474248"/>
            <a:ext cx="3207250" cy="2355038"/>
          </a:xfrm>
          <a:custGeom>
            <a:avLst/>
            <a:gdLst/>
            <a:ahLst/>
            <a:cxnLst/>
            <a:rect r="r" b="b" t="t" l="l"/>
            <a:pathLst>
              <a:path h="2355038" w="3207250">
                <a:moveTo>
                  <a:pt x="0" y="0"/>
                </a:moveTo>
                <a:lnTo>
                  <a:pt x="3207249" y="0"/>
                </a:lnTo>
                <a:lnTo>
                  <a:pt x="3207249" y="2355037"/>
                </a:lnTo>
                <a:lnTo>
                  <a:pt x="0" y="2355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-47063" b="-5147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2039673" y="503116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does food come from?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834905" y="5956119"/>
            <a:ext cx="3437042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land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948217" y="5927756"/>
            <a:ext cx="3437042" cy="1650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animals on the land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563106" y="5903867"/>
            <a:ext cx="3437042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factories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371010" y="5927756"/>
            <a:ext cx="3437042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ocean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53844" y="3118757"/>
            <a:ext cx="4060716" cy="2710528"/>
          </a:xfrm>
          <a:custGeom>
            <a:avLst/>
            <a:gdLst/>
            <a:ahLst/>
            <a:cxnLst/>
            <a:rect r="r" b="b" t="t" l="l"/>
            <a:pathLst>
              <a:path h="2710528" w="4060716">
                <a:moveTo>
                  <a:pt x="0" y="0"/>
                </a:moveTo>
                <a:lnTo>
                  <a:pt x="4060717" y="0"/>
                </a:lnTo>
                <a:lnTo>
                  <a:pt x="4060717" y="2710528"/>
                </a:lnTo>
                <a:lnTo>
                  <a:pt x="0" y="27105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271947" y="3118757"/>
            <a:ext cx="4789582" cy="2682166"/>
          </a:xfrm>
          <a:custGeom>
            <a:avLst/>
            <a:gdLst/>
            <a:ahLst/>
            <a:cxnLst/>
            <a:rect r="r" b="b" t="t" l="l"/>
            <a:pathLst>
              <a:path h="2682166" w="4789582">
                <a:moveTo>
                  <a:pt x="0" y="0"/>
                </a:moveTo>
                <a:lnTo>
                  <a:pt x="4789582" y="0"/>
                </a:lnTo>
                <a:lnTo>
                  <a:pt x="4789582" y="2682166"/>
                </a:lnTo>
                <a:lnTo>
                  <a:pt x="0" y="26821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58585" y="2800050"/>
            <a:ext cx="3520086" cy="3000873"/>
          </a:xfrm>
          <a:custGeom>
            <a:avLst/>
            <a:gdLst/>
            <a:ahLst/>
            <a:cxnLst/>
            <a:rect r="r" b="b" t="t" l="l"/>
            <a:pathLst>
              <a:path h="3000873" w="3520086">
                <a:moveTo>
                  <a:pt x="0" y="0"/>
                </a:moveTo>
                <a:lnTo>
                  <a:pt x="3520086" y="0"/>
                </a:lnTo>
                <a:lnTo>
                  <a:pt x="3520086" y="3000873"/>
                </a:lnTo>
                <a:lnTo>
                  <a:pt x="0" y="3000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7707" y="7286610"/>
            <a:ext cx="1881966" cy="2787365"/>
            <a:chOff x="0" y="0"/>
            <a:chExt cx="2509288" cy="371648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543824"/>
              <a:ext cx="2509288" cy="3172663"/>
            </a:xfrm>
            <a:custGeom>
              <a:avLst/>
              <a:gdLst/>
              <a:ahLst/>
              <a:cxnLst/>
              <a:rect r="r" b="b" t="t" l="l"/>
              <a:pathLst>
                <a:path h="3172663" w="2509288">
                  <a:moveTo>
                    <a:pt x="0" y="0"/>
                  </a:moveTo>
                  <a:lnTo>
                    <a:pt x="2509288" y="0"/>
                  </a:lnTo>
                  <a:lnTo>
                    <a:pt x="2509288" y="3172663"/>
                  </a:lnTo>
                  <a:lnTo>
                    <a:pt x="0" y="3172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031033" y="1271961"/>
              <a:ext cx="915420" cy="644123"/>
            </a:xfrm>
            <a:custGeom>
              <a:avLst/>
              <a:gdLst/>
              <a:ahLst/>
              <a:cxnLst/>
              <a:rect r="r" b="b" t="t" l="l"/>
              <a:pathLst>
                <a:path h="644123" w="915420">
                  <a:moveTo>
                    <a:pt x="0" y="0"/>
                  </a:moveTo>
                  <a:lnTo>
                    <a:pt x="915420" y="0"/>
                  </a:lnTo>
                  <a:lnTo>
                    <a:pt x="915420" y="644123"/>
                  </a:lnTo>
                  <a:lnTo>
                    <a:pt x="0" y="644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40674">
              <a:off x="421286" y="39344"/>
              <a:ext cx="1949660" cy="1279686"/>
            </a:xfrm>
            <a:custGeom>
              <a:avLst/>
              <a:gdLst/>
              <a:ahLst/>
              <a:cxnLst/>
              <a:rect r="r" b="b" t="t" l="l"/>
              <a:pathLst>
                <a:path h="1279686" w="1949660">
                  <a:moveTo>
                    <a:pt x="0" y="0"/>
                  </a:moveTo>
                  <a:lnTo>
                    <a:pt x="1949660" y="0"/>
                  </a:lnTo>
                  <a:lnTo>
                    <a:pt x="1949660" y="1279686"/>
                  </a:lnTo>
                  <a:lnTo>
                    <a:pt x="0" y="1279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14407986" y="3474248"/>
            <a:ext cx="3207250" cy="2355038"/>
          </a:xfrm>
          <a:custGeom>
            <a:avLst/>
            <a:gdLst/>
            <a:ahLst/>
            <a:cxnLst/>
            <a:rect r="r" b="b" t="t" l="l"/>
            <a:pathLst>
              <a:path h="2355038" w="3207250">
                <a:moveTo>
                  <a:pt x="0" y="0"/>
                </a:moveTo>
                <a:lnTo>
                  <a:pt x="3207249" y="0"/>
                </a:lnTo>
                <a:lnTo>
                  <a:pt x="3207249" y="2355037"/>
                </a:lnTo>
                <a:lnTo>
                  <a:pt x="0" y="23550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-47063" b="-5147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039673" y="503116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Where does food come from?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2906815" y="7991460"/>
            <a:ext cx="14942423" cy="1412557"/>
            <a:chOff x="0" y="0"/>
            <a:chExt cx="3450595" cy="32613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450594" cy="326136"/>
            </a:xfrm>
            <a:custGeom>
              <a:avLst/>
              <a:gdLst/>
              <a:ahLst/>
              <a:cxnLst/>
              <a:rect r="r" b="b" t="t" l="l"/>
              <a:pathLst>
                <a:path h="326136" w="3450594">
                  <a:moveTo>
                    <a:pt x="3450594" y="12435"/>
                  </a:moveTo>
                  <a:lnTo>
                    <a:pt x="3450594" y="313701"/>
                  </a:lnTo>
                  <a:cubicBezTo>
                    <a:pt x="3450594" y="316999"/>
                    <a:pt x="3449284" y="320162"/>
                    <a:pt x="3446952" y="322494"/>
                  </a:cubicBezTo>
                  <a:cubicBezTo>
                    <a:pt x="3444620" y="324826"/>
                    <a:pt x="3441457" y="326136"/>
                    <a:pt x="3438160" y="326136"/>
                  </a:cubicBezTo>
                  <a:lnTo>
                    <a:pt x="12435" y="326136"/>
                  </a:lnTo>
                  <a:cubicBezTo>
                    <a:pt x="5567" y="326136"/>
                    <a:pt x="0" y="320569"/>
                    <a:pt x="0" y="313701"/>
                  </a:cubicBezTo>
                  <a:lnTo>
                    <a:pt x="0" y="12435"/>
                  </a:lnTo>
                  <a:cubicBezTo>
                    <a:pt x="0" y="5567"/>
                    <a:pt x="5567" y="0"/>
                    <a:pt x="12435" y="0"/>
                  </a:cubicBezTo>
                  <a:lnTo>
                    <a:pt x="3438160" y="0"/>
                  </a:lnTo>
                  <a:cubicBezTo>
                    <a:pt x="3445027" y="0"/>
                    <a:pt x="3450594" y="5567"/>
                    <a:pt x="3450594" y="12435"/>
                  </a:cubicBezTo>
                  <a:close/>
                </a:path>
              </a:pathLst>
            </a:custGeom>
            <a:solidFill>
              <a:srgbClr val="5294A2">
                <a:alpha val="75686"/>
              </a:srgbClr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3450595" cy="364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2039673" y="8183919"/>
            <a:ext cx="16676708" cy="9228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9"/>
              </a:lnSpc>
            </a:pPr>
            <a:r>
              <a:rPr lang="en-US" sz="5428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Food comes from ____, ______, ______ and ______.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BFAE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07780" y="8294208"/>
            <a:ext cx="2780220" cy="1928185"/>
          </a:xfrm>
          <a:custGeom>
            <a:avLst/>
            <a:gdLst/>
            <a:ahLst/>
            <a:cxnLst/>
            <a:rect r="r" b="b" t="t" l="l"/>
            <a:pathLst>
              <a:path h="1928185" w="2780220">
                <a:moveTo>
                  <a:pt x="0" y="0"/>
                </a:moveTo>
                <a:lnTo>
                  <a:pt x="2780220" y="0"/>
                </a:lnTo>
                <a:lnTo>
                  <a:pt x="2780220" y="1928184"/>
                </a:lnTo>
                <a:lnTo>
                  <a:pt x="0" y="19281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618739" y="8776934"/>
            <a:ext cx="1247940" cy="1091947"/>
          </a:xfrm>
          <a:custGeom>
            <a:avLst/>
            <a:gdLst/>
            <a:ahLst/>
            <a:cxnLst/>
            <a:rect r="r" b="b" t="t" l="l"/>
            <a:pathLst>
              <a:path h="1091947" w="1247940">
                <a:moveTo>
                  <a:pt x="0" y="0"/>
                </a:moveTo>
                <a:lnTo>
                  <a:pt x="1247939" y="0"/>
                </a:lnTo>
                <a:lnTo>
                  <a:pt x="1247939" y="1091947"/>
                </a:lnTo>
                <a:lnTo>
                  <a:pt x="0" y="10919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85264" y="2093502"/>
            <a:ext cx="2772426" cy="1850594"/>
          </a:xfrm>
          <a:custGeom>
            <a:avLst/>
            <a:gdLst/>
            <a:ahLst/>
            <a:cxnLst/>
            <a:rect r="r" b="b" t="t" l="l"/>
            <a:pathLst>
              <a:path h="1850594" w="2772426">
                <a:moveTo>
                  <a:pt x="0" y="0"/>
                </a:moveTo>
                <a:lnTo>
                  <a:pt x="2772426" y="0"/>
                </a:lnTo>
                <a:lnTo>
                  <a:pt x="2772426" y="1850594"/>
                </a:lnTo>
                <a:lnTo>
                  <a:pt x="0" y="18505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173735" y="2112866"/>
            <a:ext cx="3270054" cy="1831230"/>
          </a:xfrm>
          <a:custGeom>
            <a:avLst/>
            <a:gdLst/>
            <a:ahLst/>
            <a:cxnLst/>
            <a:rect r="r" b="b" t="t" l="l"/>
            <a:pathLst>
              <a:path h="1831230" w="3270054">
                <a:moveTo>
                  <a:pt x="0" y="0"/>
                </a:moveTo>
                <a:lnTo>
                  <a:pt x="3270054" y="0"/>
                </a:lnTo>
                <a:lnTo>
                  <a:pt x="3270054" y="1831230"/>
                </a:lnTo>
                <a:lnTo>
                  <a:pt x="0" y="18312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85530" y="2037053"/>
            <a:ext cx="2325931" cy="1982856"/>
          </a:xfrm>
          <a:custGeom>
            <a:avLst/>
            <a:gdLst/>
            <a:ahLst/>
            <a:cxnLst/>
            <a:rect r="r" b="b" t="t" l="l"/>
            <a:pathLst>
              <a:path h="1982856" w="2325931">
                <a:moveTo>
                  <a:pt x="0" y="0"/>
                </a:moveTo>
                <a:lnTo>
                  <a:pt x="2325931" y="0"/>
                </a:lnTo>
                <a:lnTo>
                  <a:pt x="2325931" y="1982856"/>
                </a:lnTo>
                <a:lnTo>
                  <a:pt x="0" y="1982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57707" y="7286610"/>
            <a:ext cx="1881966" cy="2787365"/>
            <a:chOff x="0" y="0"/>
            <a:chExt cx="2509288" cy="371648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43824"/>
              <a:ext cx="2509288" cy="3172663"/>
            </a:xfrm>
            <a:custGeom>
              <a:avLst/>
              <a:gdLst/>
              <a:ahLst/>
              <a:cxnLst/>
              <a:rect r="r" b="b" t="t" l="l"/>
              <a:pathLst>
                <a:path h="3172663" w="2509288">
                  <a:moveTo>
                    <a:pt x="0" y="0"/>
                  </a:moveTo>
                  <a:lnTo>
                    <a:pt x="2509288" y="0"/>
                  </a:lnTo>
                  <a:lnTo>
                    <a:pt x="2509288" y="3172663"/>
                  </a:lnTo>
                  <a:lnTo>
                    <a:pt x="0" y="3172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031033" y="1271961"/>
              <a:ext cx="915420" cy="644123"/>
            </a:xfrm>
            <a:custGeom>
              <a:avLst/>
              <a:gdLst/>
              <a:ahLst/>
              <a:cxnLst/>
              <a:rect r="r" b="b" t="t" l="l"/>
              <a:pathLst>
                <a:path h="644123" w="915420">
                  <a:moveTo>
                    <a:pt x="0" y="0"/>
                  </a:moveTo>
                  <a:lnTo>
                    <a:pt x="915420" y="0"/>
                  </a:lnTo>
                  <a:lnTo>
                    <a:pt x="915420" y="644123"/>
                  </a:lnTo>
                  <a:lnTo>
                    <a:pt x="0" y="644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40674">
              <a:off x="421286" y="39344"/>
              <a:ext cx="1949660" cy="1279686"/>
            </a:xfrm>
            <a:custGeom>
              <a:avLst/>
              <a:gdLst/>
              <a:ahLst/>
              <a:cxnLst/>
              <a:rect r="r" b="b" t="t" l="l"/>
              <a:pathLst>
                <a:path h="1279686" w="1949660">
                  <a:moveTo>
                    <a:pt x="0" y="0"/>
                  </a:moveTo>
                  <a:lnTo>
                    <a:pt x="1949660" y="0"/>
                  </a:lnTo>
                  <a:lnTo>
                    <a:pt x="1949660" y="1279686"/>
                  </a:lnTo>
                  <a:lnTo>
                    <a:pt x="0" y="1279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72703" y="339758"/>
            <a:ext cx="1427083" cy="1502192"/>
          </a:xfrm>
          <a:custGeom>
            <a:avLst/>
            <a:gdLst/>
            <a:ahLst/>
            <a:cxnLst/>
            <a:rect r="r" b="b" t="t" l="l"/>
            <a:pathLst>
              <a:path h="1502192" w="1427083">
                <a:moveTo>
                  <a:pt x="0" y="0"/>
                </a:moveTo>
                <a:lnTo>
                  <a:pt x="1427082" y="0"/>
                </a:lnTo>
                <a:lnTo>
                  <a:pt x="1427082" y="1502193"/>
                </a:lnTo>
                <a:lnTo>
                  <a:pt x="0" y="150219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707877" y="6851911"/>
            <a:ext cx="2873136" cy="1971690"/>
          </a:xfrm>
          <a:custGeom>
            <a:avLst/>
            <a:gdLst/>
            <a:ahLst/>
            <a:cxnLst/>
            <a:rect r="r" b="b" t="t" l="l"/>
            <a:pathLst>
              <a:path h="1971690" w="2873136">
                <a:moveTo>
                  <a:pt x="0" y="0"/>
                </a:moveTo>
                <a:lnTo>
                  <a:pt x="2873136" y="0"/>
                </a:lnTo>
                <a:lnTo>
                  <a:pt x="2873136" y="1971690"/>
                </a:lnTo>
                <a:lnTo>
                  <a:pt x="0" y="197169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018429" y="7837756"/>
            <a:ext cx="2653565" cy="2089682"/>
          </a:xfrm>
          <a:custGeom>
            <a:avLst/>
            <a:gdLst/>
            <a:ahLst/>
            <a:cxnLst/>
            <a:rect r="r" b="b" t="t" l="l"/>
            <a:pathLst>
              <a:path h="2089682" w="2653565">
                <a:moveTo>
                  <a:pt x="0" y="0"/>
                </a:moveTo>
                <a:lnTo>
                  <a:pt x="2653565" y="0"/>
                </a:lnTo>
                <a:lnTo>
                  <a:pt x="2653565" y="2089682"/>
                </a:lnTo>
                <a:lnTo>
                  <a:pt x="0" y="208968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866462" y="5404757"/>
            <a:ext cx="2057400" cy="2057400"/>
          </a:xfrm>
          <a:custGeom>
            <a:avLst/>
            <a:gdLst/>
            <a:ahLst/>
            <a:cxnLst/>
            <a:rect r="r" b="b" t="t" l="l"/>
            <a:pathLst>
              <a:path h="2057400" w="2057400">
                <a:moveTo>
                  <a:pt x="0" y="0"/>
                </a:moveTo>
                <a:lnTo>
                  <a:pt x="2057400" y="0"/>
                </a:lnTo>
                <a:lnTo>
                  <a:pt x="205740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110144" y="6990818"/>
            <a:ext cx="2208363" cy="2606779"/>
          </a:xfrm>
          <a:custGeom>
            <a:avLst/>
            <a:gdLst/>
            <a:ahLst/>
            <a:cxnLst/>
            <a:rect r="r" b="b" t="t" l="l"/>
            <a:pathLst>
              <a:path h="2606779" w="2208363">
                <a:moveTo>
                  <a:pt x="0" y="0"/>
                </a:moveTo>
                <a:lnTo>
                  <a:pt x="2208363" y="0"/>
                </a:lnTo>
                <a:lnTo>
                  <a:pt x="2208363" y="2606779"/>
                </a:lnTo>
                <a:lnTo>
                  <a:pt x="0" y="260677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923862" y="4870711"/>
            <a:ext cx="2103722" cy="2130352"/>
          </a:xfrm>
          <a:custGeom>
            <a:avLst/>
            <a:gdLst/>
            <a:ahLst/>
            <a:cxnLst/>
            <a:rect r="r" b="b" t="t" l="l"/>
            <a:pathLst>
              <a:path h="2130352" w="2103722">
                <a:moveTo>
                  <a:pt x="0" y="0"/>
                </a:moveTo>
                <a:lnTo>
                  <a:pt x="2103723" y="0"/>
                </a:lnTo>
                <a:lnTo>
                  <a:pt x="2103723" y="2130352"/>
                </a:lnTo>
                <a:lnTo>
                  <a:pt x="0" y="213035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4682458" y="4870711"/>
            <a:ext cx="1782233" cy="1748816"/>
          </a:xfrm>
          <a:custGeom>
            <a:avLst/>
            <a:gdLst/>
            <a:ahLst/>
            <a:cxnLst/>
            <a:rect r="r" b="b" t="t" l="l"/>
            <a:pathLst>
              <a:path h="1748816" w="1782233">
                <a:moveTo>
                  <a:pt x="0" y="0"/>
                </a:moveTo>
                <a:lnTo>
                  <a:pt x="1782233" y="0"/>
                </a:lnTo>
                <a:lnTo>
                  <a:pt x="1782233" y="1748816"/>
                </a:lnTo>
                <a:lnTo>
                  <a:pt x="0" y="1748816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027585" y="5053881"/>
            <a:ext cx="2632153" cy="1947182"/>
          </a:xfrm>
          <a:custGeom>
            <a:avLst/>
            <a:gdLst/>
            <a:ahLst/>
            <a:cxnLst/>
            <a:rect r="r" b="b" t="t" l="l"/>
            <a:pathLst>
              <a:path h="1947182" w="2632153">
                <a:moveTo>
                  <a:pt x="0" y="0"/>
                </a:moveTo>
                <a:lnTo>
                  <a:pt x="2632152" y="0"/>
                </a:lnTo>
                <a:lnTo>
                  <a:pt x="2632152" y="1947182"/>
                </a:lnTo>
                <a:lnTo>
                  <a:pt x="0" y="194718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011014" y="6352349"/>
            <a:ext cx="2831095" cy="934261"/>
          </a:xfrm>
          <a:custGeom>
            <a:avLst/>
            <a:gdLst/>
            <a:ahLst/>
            <a:cxnLst/>
            <a:rect r="r" b="b" t="t" l="l"/>
            <a:pathLst>
              <a:path h="934261" w="2831095">
                <a:moveTo>
                  <a:pt x="0" y="0"/>
                </a:moveTo>
                <a:lnTo>
                  <a:pt x="2831095" y="0"/>
                </a:lnTo>
                <a:lnTo>
                  <a:pt x="2831095" y="934261"/>
                </a:lnTo>
                <a:lnTo>
                  <a:pt x="0" y="93426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2702625" y="7681638"/>
            <a:ext cx="1979833" cy="1997309"/>
          </a:xfrm>
          <a:custGeom>
            <a:avLst/>
            <a:gdLst/>
            <a:ahLst/>
            <a:cxnLst/>
            <a:rect r="r" b="b" t="t" l="l"/>
            <a:pathLst>
              <a:path h="1997309" w="1979833">
                <a:moveTo>
                  <a:pt x="0" y="0"/>
                </a:moveTo>
                <a:lnTo>
                  <a:pt x="1979833" y="0"/>
                </a:lnTo>
                <a:lnTo>
                  <a:pt x="1979833" y="1997309"/>
                </a:lnTo>
                <a:lnTo>
                  <a:pt x="0" y="1997309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248398" y="2112866"/>
            <a:ext cx="2493893" cy="1831230"/>
          </a:xfrm>
          <a:custGeom>
            <a:avLst/>
            <a:gdLst/>
            <a:ahLst/>
            <a:cxnLst/>
            <a:rect r="r" b="b" t="t" l="l"/>
            <a:pathLst>
              <a:path h="1831230" w="2493893">
                <a:moveTo>
                  <a:pt x="0" y="0"/>
                </a:moveTo>
                <a:lnTo>
                  <a:pt x="2493893" y="0"/>
                </a:lnTo>
                <a:lnTo>
                  <a:pt x="2493893" y="1831230"/>
                </a:lnTo>
                <a:lnTo>
                  <a:pt x="0" y="183123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-47063" b="-5147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756657" y="6619527"/>
            <a:ext cx="2187728" cy="1971690"/>
          </a:xfrm>
          <a:custGeom>
            <a:avLst/>
            <a:gdLst/>
            <a:ahLst/>
            <a:cxnLst/>
            <a:rect r="r" b="b" t="t" l="l"/>
            <a:pathLst>
              <a:path h="1971690" w="2187728">
                <a:moveTo>
                  <a:pt x="0" y="0"/>
                </a:moveTo>
                <a:lnTo>
                  <a:pt x="2187728" y="0"/>
                </a:lnTo>
                <a:lnTo>
                  <a:pt x="2187728" y="1971689"/>
                </a:lnTo>
                <a:lnTo>
                  <a:pt x="0" y="1971689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039673" y="503116"/>
            <a:ext cx="15768379" cy="8125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3"/>
              </a:lnSpc>
            </a:pPr>
            <a:r>
              <a:rPr lang="en-US" sz="475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Tell you partner where these foods come from: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818528" y="4029047"/>
            <a:ext cx="2346617" cy="556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land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370028" y="4029047"/>
            <a:ext cx="3073762" cy="556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49"/>
              </a:lnSpc>
            </a:pPr>
            <a:r>
              <a:rPr lang="en-US" sz="32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animals (on land)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020562" y="4029047"/>
            <a:ext cx="2346617" cy="556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sz="32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factory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395674" y="3953234"/>
            <a:ext cx="2346617" cy="556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9"/>
              </a:lnSpc>
            </a:pPr>
            <a:r>
              <a:rPr lang="en-US" sz="3249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the ocean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DAG2s8QNCpY</dc:identifier>
  <dcterms:modified xsi:type="dcterms:W3CDTF">2011-08-01T06:04:30Z</dcterms:modified>
  <cp:revision>1</cp:revision>
  <dc:title>Lesson 1: Where does our food come from?</dc:title>
</cp:coreProperties>
</file>