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18288000" cy="10287000"/>
  <p:notesSz cx="6858000" cy="9144000"/>
  <p:embeddedFontLst>
    <p:embeddedFont>
      <p:font typeface="Lato" charset="1" panose="020F0502020204030203"/>
      <p:regular r:id="rId35"/>
    </p:embeddedFont>
    <p:embeddedFont>
      <p:font typeface="Lato Bold" charset="1" panose="020F0502020204030203"/>
      <p:regular r:id="rId36"/>
    </p:embeddedFont>
    <p:embeddedFont>
      <p:font typeface="Lato Italics" charset="1" panose="020F0502020204030203"/>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notesMasters/notesMaster1.xml" Type="http://schemas.openxmlformats.org/officeDocument/2006/relationships/notesMaster"/><Relationship Id="rId39" Target="theme/theme2.xml" Type="http://schemas.openxmlformats.org/officeDocument/2006/relationships/theme"/><Relationship Id="rId4" Target="theme/theme1.xml" Type="http://schemas.openxmlformats.org/officeDocument/2006/relationships/theme"/><Relationship Id="rId40" Target="notesSlides/notesSlide1.xml" Type="http://schemas.openxmlformats.org/officeDocument/2006/relationships/notesSlide"/><Relationship Id="rId41" Target="notesSlides/notesSlide2.xml" Type="http://schemas.openxmlformats.org/officeDocument/2006/relationships/notesSlide"/><Relationship Id="rId42" Target="notesSlides/notesSlide3.xml" Type="http://schemas.openxmlformats.org/officeDocument/2006/relationships/notesSlide"/><Relationship Id="rId43" Target="notesSlides/notesSlide4.xml" Type="http://schemas.openxmlformats.org/officeDocument/2006/relationships/notesSlide"/><Relationship Id="rId44" Target="notesSlides/notesSlide5.xml" Type="http://schemas.openxmlformats.org/officeDocument/2006/relationships/notesSlide"/><Relationship Id="rId45" Target="notesSlides/notesSlide6.xml" Type="http://schemas.openxmlformats.org/officeDocument/2006/relationships/notesSlide"/><Relationship Id="rId46" Target="notesSlides/notesSlide7.xml" Type="http://schemas.openxmlformats.org/officeDocument/2006/relationships/notesSlide"/><Relationship Id="rId47" Target="notesSlides/notesSlide8.xml" Type="http://schemas.openxmlformats.org/officeDocument/2006/relationships/notesSlide"/><Relationship Id="rId48" Target="notesSlides/notesSlide9.xml" Type="http://schemas.openxmlformats.org/officeDocument/2006/relationships/notesSlide"/><Relationship Id="rId49" Target="notesSlides/notesSlide10.xml" Type="http://schemas.openxmlformats.org/officeDocument/2006/relationships/notesSlide"/><Relationship Id="rId5" Target="tableStyles.xml" Type="http://schemas.openxmlformats.org/officeDocument/2006/relationships/tableStyles"/><Relationship Id="rId50" Target="notesSlides/notesSlide11.xml" Type="http://schemas.openxmlformats.org/officeDocument/2006/relationships/notesSlide"/><Relationship Id="rId51" Target="notesSlides/notesSlide12.xml" Type="http://schemas.openxmlformats.org/officeDocument/2006/relationships/notesSlide"/><Relationship Id="rId52" Target="notesSlides/notesSlide13.xml" Type="http://schemas.openxmlformats.org/officeDocument/2006/relationships/notesSlide"/><Relationship Id="rId53" Target="notesSlides/notesSlide14.xml" Type="http://schemas.openxmlformats.org/officeDocument/2006/relationships/notesSlide"/><Relationship Id="rId54" Target="notesSlides/notesSlide15.xml" Type="http://schemas.openxmlformats.org/officeDocument/2006/relationships/notesSlide"/><Relationship Id="rId55" Target="notesSlides/notesSlide16.xml" Type="http://schemas.openxmlformats.org/officeDocument/2006/relationships/notesSlide"/><Relationship Id="rId56" Target="notesSlides/notesSlide17.xml" Type="http://schemas.openxmlformats.org/officeDocument/2006/relationships/notesSlide"/><Relationship Id="rId57" Target="notesSlides/notesSlide18.xml" Type="http://schemas.openxmlformats.org/officeDocument/2006/relationships/notesSlide"/><Relationship Id="rId58" Target="notesSlides/notesSlide19.xml" Type="http://schemas.openxmlformats.org/officeDocument/2006/relationships/notesSlide"/><Relationship Id="rId59" Target="notesSlides/notesSlide20.xml" Type="http://schemas.openxmlformats.org/officeDocument/2006/relationships/notesSlide"/><Relationship Id="rId6" Target="slides/slide1.xml" Type="http://schemas.openxmlformats.org/officeDocument/2006/relationships/slide"/><Relationship Id="rId60" Target="notesSlides/notesSlide21.xml" Type="http://schemas.openxmlformats.org/officeDocument/2006/relationships/notesSlide"/><Relationship Id="rId61" Target="notesSlides/notesSlide22.xml" Type="http://schemas.openxmlformats.org/officeDocument/2006/relationships/notesSlide"/><Relationship Id="rId62" Target="notesSlides/notesSlide23.xml" Type="http://schemas.openxmlformats.org/officeDocument/2006/relationships/notesSlide"/><Relationship Id="rId63" Target="notesSlides/notesSlide24.xml" Type="http://schemas.openxmlformats.org/officeDocument/2006/relationships/notesSlide"/><Relationship Id="rId64" Target="notesSlides/notesSlide25.xml" Type="http://schemas.openxmlformats.org/officeDocument/2006/relationships/notesSlide"/><Relationship Id="rId65" Target="notesSlides/notesSlide26.xml" Type="http://schemas.openxmlformats.org/officeDocument/2006/relationships/note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Energy: the power we use to make things work, like lights or cars.</a:t>
            </a:r>
          </a:p>
          <a:p>
            <a:r>
              <a:rPr lang="en-US"/>
              <a:t/>
            </a:r>
          </a:p>
          <a:p>
            <a:r>
              <a:rPr lang="en-US"/>
              <a:t>Transport: how we move people or things from one place to another.</a:t>
            </a:r>
          </a:p>
          <a:p>
            <a:r>
              <a:rPr lang="en-US"/>
              <a:t/>
            </a:r>
          </a:p>
          <a:p>
            <a:r>
              <a:rPr lang="en-US"/>
              <a:t>Cook: to make food hot so we can eat it.</a:t>
            </a:r>
          </a:p>
          <a:p>
            <a:r>
              <a:rPr lang="en-US"/>
              <a:t/>
            </a:r>
          </a:p>
          <a:p>
            <a:r>
              <a:rPr lang="en-US"/>
              <a:t>Grow: when something gets bigger</a:t>
            </a:r>
          </a:p>
          <a:p>
            <a:r>
              <a:rPr lang="en-US"/>
              <a:t/>
            </a:r>
          </a:p>
          <a:p>
            <a:r>
              <a:rPr lang="en-US"/>
              <a:t>Refrigerate: to keep food cold so it stays fresh.</a:t>
            </a:r>
          </a:p>
          <a:p>
            <a:r>
              <a:rPr lang="en-US"/>
              <a:t/>
            </a:r>
          </a:p>
          <a:p>
            <a:r>
              <a:rPr lang="en-US"/>
              <a:t>Packaging: the wrapping or box that keeps things safe and clean before we use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60 seconds to tell your partner the journey of a broccoli- go!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60 seconds to tell your partner the journey of a rice- go!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Potential answers:</a:t>
            </a:r>
          </a:p>
          <a:p>
            <a:r>
              <a:rPr lang="en-US"/>
              <a:t/>
            </a:r>
          </a:p>
          <a:p>
            <a:r>
              <a:rPr lang="en-US"/>
              <a:t>Rice: Rice often comes from faraway countries. To get to our plate, it has to travel a long way by plane or ship which uses a lot of energy. This is called air miles.</a:t>
            </a:r>
          </a:p>
          <a:p>
            <a:r>
              <a:rPr lang="en-US"/>
              <a:t/>
            </a:r>
          </a:p>
          <a:p>
            <a:r>
              <a:rPr lang="en-US"/>
              <a:t>Chicken: Before we eat chicken, it has to grow. That means it needs food, water, and a warm place to live. The food the chicken eats also takes energy to grow and transport. So raising chickens uses quite a bit of energy too.</a:t>
            </a:r>
          </a:p>
          <a:p>
            <a:r>
              <a:rPr lang="en-US"/>
              <a:t/>
            </a:r>
          </a:p>
          <a:p>
            <a:r>
              <a:rPr lang="en-US"/>
              <a:t>Broccoli: Broccoli is a vegetable that can be grown in the UK. If it’s grown nearby, it doesn’t need to travel far, so it uses less energy. But if it comes from another country, it might use more energy like rice does.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 grow</a:t>
            </a:r>
          </a:p>
          <a:p>
            <a:r>
              <a:rPr lang="en-US"/>
              <a:t>2 = energy</a:t>
            </a:r>
          </a:p>
          <a:p>
            <a:r>
              <a:rPr lang="en-US"/>
              <a:t>3 = transport</a:t>
            </a:r>
          </a:p>
          <a:p>
            <a:r>
              <a:rPr lang="en-US"/>
              <a:t>4 = packaging</a:t>
            </a:r>
          </a:p>
          <a:p>
            <a:r>
              <a:rPr lang="en-US"/>
              <a:t>5 = cook</a:t>
            </a:r>
          </a:p>
          <a:p>
            <a:r>
              <a:rPr lang="en-US"/>
              <a:t>6 = refrigerate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Discussion 1</a:t>
            </a:r>
          </a:p>
          <a:p>
            <a:r>
              <a:rPr lang="en-US"/>
              <a:t/>
            </a:r>
          </a:p>
          <a:p>
            <a:r>
              <a:rPr lang="en-US"/>
              <a:t>- Read question to children twice</a:t>
            </a:r>
          </a:p>
          <a:p>
            <a:r>
              <a:rPr lang="en-US"/>
              <a:t>- Give children a moment to think about the question </a:t>
            </a:r>
          </a:p>
          <a:p>
            <a:r>
              <a:rPr lang="en-US"/>
              <a:t>- In partners, get children to share their thoughts using sentence stem 'I think energy comes from...'</a:t>
            </a:r>
          </a:p>
          <a:p>
            <a:r>
              <a:rPr lang="en-US"/>
              <a:t>-Give children 2 minutes in partners to discuss their opinions</a:t>
            </a:r>
          </a:p>
          <a:p>
            <a:r>
              <a:rPr lang="en-US"/>
              <a:t>- Listen in to discussion. Spotlight two children</a:t>
            </a:r>
          </a:p>
          <a:p>
            <a:r>
              <a:rPr lang="en-US"/>
              <a:t/>
            </a:r>
          </a:p>
          <a:p>
            <a:r>
              <a:rPr lang="en-US"/>
              <a:t>Repeat with question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I say go, you have 60 seconds to tell your partner the journey of a chicken- go!</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38.png" Type="http://schemas.openxmlformats.org/officeDocument/2006/relationships/image"/><Relationship Id="rId2" Target="../notesSlides/notesSlide7.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34.png" Type="http://schemas.openxmlformats.org/officeDocument/2006/relationships/image"/><Relationship Id="rId13" Target="../media/image35.png" Type="http://schemas.openxmlformats.org/officeDocument/2006/relationships/image"/><Relationship Id="rId14" Target="../media/image19.png" Type="http://schemas.openxmlformats.org/officeDocument/2006/relationships/image"/><Relationship Id="rId15" Target="../media/image20.svg" Type="http://schemas.openxmlformats.org/officeDocument/2006/relationships/image"/><Relationship Id="rId16" Target="../media/image36.jpeg" Type="http://schemas.openxmlformats.org/officeDocument/2006/relationships/image"/><Relationship Id="rId17" Target="../media/image18.png" Type="http://schemas.openxmlformats.org/officeDocument/2006/relationships/image"/><Relationship Id="rId18" Target="../media/image33.png" Type="http://schemas.openxmlformats.org/officeDocument/2006/relationships/image"/><Relationship Id="rId19" Target="../media/image28.png" Type="http://schemas.openxmlformats.org/officeDocument/2006/relationships/image"/><Relationship Id="rId2" Target="../notesSlides/notesSlide8.xml" Type="http://schemas.openxmlformats.org/officeDocument/2006/relationships/notesSlide"/><Relationship Id="rId20" Target="../media/image29.jpeg" Type="http://schemas.openxmlformats.org/officeDocument/2006/relationships/image"/><Relationship Id="rId21" Target="../media/image30.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37.png" Type="http://schemas.openxmlformats.org/officeDocument/2006/relationships/image"/><Relationship Id="rId8" Target="../media/image21.png" Type="http://schemas.openxmlformats.org/officeDocument/2006/relationships/image"/><Relationship Id="rId9" Target="../media/image38.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svg" Type="http://schemas.openxmlformats.org/officeDocument/2006/relationships/image"/><Relationship Id="rId12" Target="../media/image42.png" Type="http://schemas.openxmlformats.org/officeDocument/2006/relationships/image"/><Relationship Id="rId13" Target="../media/image43.svg" Type="http://schemas.openxmlformats.org/officeDocument/2006/relationships/image"/><Relationship Id="rId14" Target="../media/image44.jpeg" Type="http://schemas.openxmlformats.org/officeDocument/2006/relationships/image"/><Relationship Id="rId15" Target="../media/image45.jpeg" Type="http://schemas.openxmlformats.org/officeDocument/2006/relationships/image"/><Relationship Id="rId2" Target="../notesSlides/notesSlide10.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jpeg" Type="http://schemas.openxmlformats.org/officeDocument/2006/relationships/image"/><Relationship Id="rId12" Target="../media/image49.png" Type="http://schemas.openxmlformats.org/officeDocument/2006/relationships/image"/><Relationship Id="rId13" Target="../media/image37.png" Type="http://schemas.openxmlformats.org/officeDocument/2006/relationships/image"/><Relationship Id="rId2" Target="../notesSlides/notesSlide11.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4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png" Type="http://schemas.openxmlformats.org/officeDocument/2006/relationships/image"/><Relationship Id="rId11" Target="../media/image37.png" Type="http://schemas.openxmlformats.org/officeDocument/2006/relationships/image"/><Relationship Id="rId12" Target="../media/image39.jpe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17" Target="../media/image44.jpeg" Type="http://schemas.openxmlformats.org/officeDocument/2006/relationships/image"/><Relationship Id="rId18" Target="../media/image45.jpeg" Type="http://schemas.openxmlformats.org/officeDocument/2006/relationships/image"/><Relationship Id="rId19" Target="../media/image10.png" Type="http://schemas.openxmlformats.org/officeDocument/2006/relationships/image"/><Relationship Id="rId2" Target="../notesSlides/notesSlide12.xml" Type="http://schemas.openxmlformats.org/officeDocument/2006/relationships/notesSlide"/><Relationship Id="rId20" Target="../media/image11.sv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46.jpeg" Type="http://schemas.openxmlformats.org/officeDocument/2006/relationships/image"/><Relationship Id="rId8" Target="../media/image47.png" Type="http://schemas.openxmlformats.org/officeDocument/2006/relationships/image"/><Relationship Id="rId9" Target="../media/image4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4.svg" Type="http://schemas.openxmlformats.org/officeDocument/2006/relationships/image"/><Relationship Id="rId2" Target="../notesSlides/notesSlide14.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50.jpeg" Type="http://schemas.openxmlformats.org/officeDocument/2006/relationships/image"/><Relationship Id="rId8" Target="../media/image51.png" Type="http://schemas.openxmlformats.org/officeDocument/2006/relationships/image"/><Relationship Id="rId9" Target="../media/image52.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svg" Type="http://schemas.openxmlformats.org/officeDocument/2006/relationships/image"/><Relationship Id="rId11" Target="../media/image42.png" Type="http://schemas.openxmlformats.org/officeDocument/2006/relationships/image"/><Relationship Id="rId12" Target="../media/image43.svg" Type="http://schemas.openxmlformats.org/officeDocument/2006/relationships/image"/><Relationship Id="rId13" Target="../media/image55.jpeg" Type="http://schemas.openxmlformats.org/officeDocument/2006/relationships/image"/><Relationship Id="rId14" Target="../media/image56.jpeg" Type="http://schemas.openxmlformats.org/officeDocument/2006/relationships/image"/><Relationship Id="rId15" Target="../media/image57.jpeg" Type="http://schemas.openxmlformats.org/officeDocument/2006/relationships/image"/><Relationship Id="rId2" Target="../notesSlides/notesSlide15.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4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jpeg" Type="http://schemas.openxmlformats.org/officeDocument/2006/relationships/image"/><Relationship Id="rId12" Target="../media/image61.jpeg" Type="http://schemas.openxmlformats.org/officeDocument/2006/relationships/image"/><Relationship Id="rId2" Target="../notesSlides/notesSlide16.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5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jpeg" Type="http://schemas.openxmlformats.org/officeDocument/2006/relationships/image"/><Relationship Id="rId11" Target="../media/image63.png" Type="http://schemas.openxmlformats.org/officeDocument/2006/relationships/image"/><Relationship Id="rId12" Target="../media/image64.png" Type="http://schemas.openxmlformats.org/officeDocument/2006/relationships/image"/><Relationship Id="rId2" Target="../notesSlides/notesSlide17.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4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4.pn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15" Target="../media/image55.jpeg" Type="http://schemas.openxmlformats.org/officeDocument/2006/relationships/image"/><Relationship Id="rId16" Target="../media/image56.jpeg" Type="http://schemas.openxmlformats.org/officeDocument/2006/relationships/image"/><Relationship Id="rId17" Target="../media/image57.jpeg" Type="http://schemas.openxmlformats.org/officeDocument/2006/relationships/image"/><Relationship Id="rId18" Target="../media/image58.png" Type="http://schemas.openxmlformats.org/officeDocument/2006/relationships/image"/><Relationship Id="rId19" Target="../media/image59.png" Type="http://schemas.openxmlformats.org/officeDocument/2006/relationships/image"/><Relationship Id="rId2" Target="../notesSlides/notesSlide18.xml" Type="http://schemas.openxmlformats.org/officeDocument/2006/relationships/notesSlide"/><Relationship Id="rId20" Target="../media/image60.jpeg" Type="http://schemas.openxmlformats.org/officeDocument/2006/relationships/image"/><Relationship Id="rId21" Target="../media/image61.jpeg" Type="http://schemas.openxmlformats.org/officeDocument/2006/relationships/image"/><Relationship Id="rId22" Target="../media/image10.png" Type="http://schemas.openxmlformats.org/officeDocument/2006/relationships/image"/><Relationship Id="rId23" Target="../media/image11.sv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31.png" Type="http://schemas.openxmlformats.org/officeDocument/2006/relationships/image"/><Relationship Id="rId6" Target="../media/image32.svg" Type="http://schemas.openxmlformats.org/officeDocument/2006/relationships/image"/><Relationship Id="rId7" Target="../media/image45.jpeg" Type="http://schemas.openxmlformats.org/officeDocument/2006/relationships/image"/><Relationship Id="rId8" Target="../media/image62.jpeg" Type="http://schemas.openxmlformats.org/officeDocument/2006/relationships/image"/><Relationship Id="rId9" Target="../media/image6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64.png" Type="http://schemas.openxmlformats.org/officeDocument/2006/relationships/image"/><Relationship Id="rId8" Target="../media/image49.png" Type="http://schemas.openxmlformats.org/officeDocument/2006/relationships/image"/><Relationship Id="rId9" Target="../media/image2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0.svg" Type="http://schemas.openxmlformats.org/officeDocument/2006/relationships/image"/><Relationship Id="rId11" Target="../media/image71.png" Type="http://schemas.openxmlformats.org/officeDocument/2006/relationships/image"/><Relationship Id="rId12" Target="../media/image72.svg" Type="http://schemas.openxmlformats.org/officeDocument/2006/relationships/image"/><Relationship Id="rId13" Target="../media/image73.png" Type="http://schemas.openxmlformats.org/officeDocument/2006/relationships/image"/><Relationship Id="rId14" Target="../media/image74.svg" Type="http://schemas.openxmlformats.org/officeDocument/2006/relationships/image"/><Relationship Id="rId15" Target="../media/image75.png" Type="http://schemas.openxmlformats.org/officeDocument/2006/relationships/image"/><Relationship Id="rId16" Target="../media/image76.svg" Type="http://schemas.openxmlformats.org/officeDocument/2006/relationships/image"/><Relationship Id="rId17" Target="../media/image77.png" Type="http://schemas.openxmlformats.org/officeDocument/2006/relationships/image"/><Relationship Id="rId18" Target="../media/image78.svg" Type="http://schemas.openxmlformats.org/officeDocument/2006/relationships/image"/><Relationship Id="rId2" Target="../notesSlides/notesSlide21.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5.png" Type="http://schemas.openxmlformats.org/officeDocument/2006/relationships/image"/><Relationship Id="rId6" Target="../media/image66.svg" Type="http://schemas.openxmlformats.org/officeDocument/2006/relationships/image"/><Relationship Id="rId7" Target="../media/image67.png" Type="http://schemas.openxmlformats.org/officeDocument/2006/relationships/image"/><Relationship Id="rId8" Target="../media/image68.svg" Type="http://schemas.openxmlformats.org/officeDocument/2006/relationships/image"/><Relationship Id="rId9" Target="../media/image6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svg" Type="http://schemas.openxmlformats.org/officeDocument/2006/relationships/image"/><Relationship Id="rId11" Target="../media/image69.png" Type="http://schemas.openxmlformats.org/officeDocument/2006/relationships/image"/><Relationship Id="rId12" Target="../media/image70.svg" Type="http://schemas.openxmlformats.org/officeDocument/2006/relationships/image"/><Relationship Id="rId13" Target="../media/image71.png" Type="http://schemas.openxmlformats.org/officeDocument/2006/relationships/image"/><Relationship Id="rId14" Target="../media/image72.svg" Type="http://schemas.openxmlformats.org/officeDocument/2006/relationships/image"/><Relationship Id="rId15" Target="../media/image73.png" Type="http://schemas.openxmlformats.org/officeDocument/2006/relationships/image"/><Relationship Id="rId16" Target="../media/image74.svg" Type="http://schemas.openxmlformats.org/officeDocument/2006/relationships/image"/><Relationship Id="rId17" Target="../media/image75.png" Type="http://schemas.openxmlformats.org/officeDocument/2006/relationships/image"/><Relationship Id="rId18" Target="../media/image76.svg" Type="http://schemas.openxmlformats.org/officeDocument/2006/relationships/image"/><Relationship Id="rId19" Target="../media/image77.png" Type="http://schemas.openxmlformats.org/officeDocument/2006/relationships/image"/><Relationship Id="rId2" Target="../notesSlides/notesSlide22.xml" Type="http://schemas.openxmlformats.org/officeDocument/2006/relationships/notesSlide"/><Relationship Id="rId20" Target="../media/image78.sv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6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79.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80.png" Type="http://schemas.openxmlformats.org/officeDocument/2006/relationships/image"/><Relationship Id="rId8" Target="../media/image81.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82.png" Type="http://schemas.openxmlformats.org/officeDocument/2006/relationships/image"/><Relationship Id="rId8" Target="../media/image83.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8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jpeg" Type="http://schemas.openxmlformats.org/officeDocument/2006/relationships/image"/><Relationship Id="rId12" Target="../media/image23.jpeg" Type="http://schemas.openxmlformats.org/officeDocument/2006/relationships/image"/><Relationship Id="rId13" Target="../media/image24.png" Type="http://schemas.openxmlformats.org/officeDocument/2006/relationships/image"/><Relationship Id="rId2" Target="../notesSlides/notesSlide1.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png" Type="http://schemas.openxmlformats.org/officeDocument/2006/relationships/image"/><Relationship Id="rId12" Target="../media/image20.svg" Type="http://schemas.openxmlformats.org/officeDocument/2006/relationships/image"/><Relationship Id="rId13" Target="../media/image21.png" Type="http://schemas.openxmlformats.org/officeDocument/2006/relationships/image"/><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22.jpeg" Type="http://schemas.openxmlformats.org/officeDocument/2006/relationships/image"/><Relationship Id="rId8" Target="../media/image23.jpeg" Type="http://schemas.openxmlformats.org/officeDocument/2006/relationships/image"/><Relationship Id="rId9"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png" Type="http://schemas.openxmlformats.org/officeDocument/2006/relationships/image"/><Relationship Id="rId11" Target="../media/image32.svg" Type="http://schemas.openxmlformats.org/officeDocument/2006/relationships/image"/><Relationship Id="rId2" Target="../notesSlides/notesSlide4.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28.png" Type="http://schemas.openxmlformats.org/officeDocument/2006/relationships/image"/><Relationship Id="rId8" Target="../media/image29.jpeg" Type="http://schemas.openxmlformats.org/officeDocument/2006/relationships/image"/><Relationship Id="rId9" Target="../media/image3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18.png" Type="http://schemas.openxmlformats.org/officeDocument/2006/relationships/image"/><Relationship Id="rId13" Target="../media/image33.png" Type="http://schemas.openxmlformats.org/officeDocument/2006/relationships/image"/><Relationship Id="rId2" Target="../notesSlides/notesSlide5.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28.png" Type="http://schemas.openxmlformats.org/officeDocument/2006/relationships/image"/><Relationship Id="rId8" Target="../media/image31.png" Type="http://schemas.openxmlformats.org/officeDocument/2006/relationships/image"/><Relationship Id="rId9" Target="../media/image3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png" Type="http://schemas.openxmlformats.org/officeDocument/2006/relationships/image"/><Relationship Id="rId11" Target="../media/image19.png" Type="http://schemas.openxmlformats.org/officeDocument/2006/relationships/image"/><Relationship Id="rId12" Target="../media/image20.svg" Type="http://schemas.openxmlformats.org/officeDocument/2006/relationships/image"/><Relationship Id="rId13" Target="../media/image36.jpeg" Type="http://schemas.openxmlformats.org/officeDocument/2006/relationships/image"/><Relationship Id="rId2" Target="../notesSlides/notesSlide6.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4635545" y="3600076"/>
            <a:ext cx="7672289" cy="5111663"/>
          </a:xfrm>
          <a:custGeom>
            <a:avLst/>
            <a:gdLst/>
            <a:ahLst/>
            <a:cxnLst/>
            <a:rect r="r" b="b" t="t" l="l"/>
            <a:pathLst>
              <a:path h="5111663" w="7672289">
                <a:moveTo>
                  <a:pt x="0" y="0"/>
                </a:moveTo>
                <a:lnTo>
                  <a:pt x="7672290" y="0"/>
                </a:lnTo>
                <a:lnTo>
                  <a:pt x="7672290" y="5111663"/>
                </a:lnTo>
                <a:lnTo>
                  <a:pt x="0" y="5111663"/>
                </a:lnTo>
                <a:lnTo>
                  <a:pt x="0" y="0"/>
                </a:lnTo>
                <a:close/>
              </a:path>
            </a:pathLst>
          </a:custGeom>
          <a:blipFill>
            <a:blip r:embed="rId2"/>
            <a:stretch>
              <a:fillRect l="0" t="0" r="0" b="0"/>
            </a:stretch>
          </a:blipFill>
        </p:spPr>
      </p:sp>
      <p:sp>
        <p:nvSpPr>
          <p:cNvPr name="Freeform 3" id="3"/>
          <p:cNvSpPr/>
          <p:nvPr/>
        </p:nvSpPr>
        <p:spPr>
          <a:xfrm flipH="true" flipV="false" rot="0">
            <a:off x="200639" y="367456"/>
            <a:ext cx="6963550" cy="5788451"/>
          </a:xfrm>
          <a:custGeom>
            <a:avLst/>
            <a:gdLst/>
            <a:ahLst/>
            <a:cxnLst/>
            <a:rect r="r" b="b" t="t" l="l"/>
            <a:pathLst>
              <a:path h="5788451" w="6963550">
                <a:moveTo>
                  <a:pt x="6963550" y="0"/>
                </a:moveTo>
                <a:lnTo>
                  <a:pt x="0" y="0"/>
                </a:lnTo>
                <a:lnTo>
                  <a:pt x="0" y="5788451"/>
                </a:lnTo>
                <a:lnTo>
                  <a:pt x="6963550" y="5788451"/>
                </a:lnTo>
                <a:lnTo>
                  <a:pt x="696355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36807" y="1578871"/>
            <a:ext cx="6091214" cy="2570797"/>
          </a:xfrm>
          <a:prstGeom prst="rect">
            <a:avLst/>
          </a:prstGeom>
        </p:spPr>
        <p:txBody>
          <a:bodyPr anchor="t" rtlCol="false" tIns="0" lIns="0" bIns="0" rIns="0">
            <a:spAutoFit/>
          </a:bodyPr>
          <a:lstStyle/>
          <a:p>
            <a:pPr algn="ctr">
              <a:lnSpc>
                <a:spcPts val="6877"/>
              </a:lnSpc>
              <a:spcBef>
                <a:spcPct val="0"/>
              </a:spcBef>
            </a:pPr>
            <a:r>
              <a:rPr lang="en-US" sz="4912">
                <a:solidFill>
                  <a:srgbClr val="000000"/>
                </a:solidFill>
                <a:latin typeface="Lato"/>
                <a:ea typeface="Lato"/>
                <a:cs typeface="Lato"/>
                <a:sym typeface="Lato"/>
              </a:rPr>
              <a:t>How much energy does my food take to make?</a:t>
            </a:r>
          </a:p>
        </p:txBody>
      </p:sp>
      <p:sp>
        <p:nvSpPr>
          <p:cNvPr name="TextBox 5" id="5"/>
          <p:cNvSpPr txBox="true"/>
          <p:nvPr/>
        </p:nvSpPr>
        <p:spPr>
          <a:xfrm rot="0">
            <a:off x="4895342" y="9163050"/>
            <a:ext cx="7152697" cy="731012"/>
          </a:xfrm>
          <a:prstGeom prst="rect">
            <a:avLst/>
          </a:prstGeom>
        </p:spPr>
        <p:txBody>
          <a:bodyPr anchor="t" rtlCol="false" tIns="0" lIns="0" bIns="0" rIns="0">
            <a:spAutoFit/>
          </a:bodyPr>
          <a:lstStyle/>
          <a:p>
            <a:pPr algn="just">
              <a:lnSpc>
                <a:spcPts val="5907"/>
              </a:lnSpc>
            </a:pPr>
            <a:r>
              <a:rPr lang="en-US" sz="4219">
                <a:solidFill>
                  <a:srgbClr val="000000"/>
                </a:solidFill>
                <a:latin typeface="Lato"/>
                <a:ea typeface="Lato"/>
                <a:cs typeface="Lato"/>
                <a:sym typeface="Lato"/>
              </a:rPr>
              <a:t>KS1 Lesson - Lesson 2 of 4</a:t>
            </a:r>
          </a:p>
        </p:txBody>
      </p:sp>
      <p:sp>
        <p:nvSpPr>
          <p:cNvPr name="Freeform 6" id="6"/>
          <p:cNvSpPr/>
          <p:nvPr/>
        </p:nvSpPr>
        <p:spPr>
          <a:xfrm flipH="false" flipV="false" rot="0">
            <a:off x="13624123" y="7535464"/>
            <a:ext cx="5477642" cy="3798945"/>
          </a:xfrm>
          <a:custGeom>
            <a:avLst/>
            <a:gdLst/>
            <a:ahLst/>
            <a:cxnLst/>
            <a:rect r="r" b="b" t="t" l="l"/>
            <a:pathLst>
              <a:path h="3798945" w="5477642">
                <a:moveTo>
                  <a:pt x="0" y="0"/>
                </a:moveTo>
                <a:lnTo>
                  <a:pt x="5477642" y="0"/>
                </a:lnTo>
                <a:lnTo>
                  <a:pt x="5477642" y="3798946"/>
                </a:lnTo>
                <a:lnTo>
                  <a:pt x="0" y="3798946"/>
                </a:lnTo>
                <a:lnTo>
                  <a:pt x="0" y="0"/>
                </a:lnTo>
                <a:close/>
              </a:path>
            </a:pathLst>
          </a:custGeom>
          <a:blipFill>
            <a:blip r:embed="rId5"/>
            <a:stretch>
              <a:fillRect l="0" t="0" r="0" b="0"/>
            </a:stretch>
          </a:blipFill>
        </p:spPr>
      </p:sp>
      <p:sp>
        <p:nvSpPr>
          <p:cNvPr name="Freeform 7" id="7"/>
          <p:cNvSpPr/>
          <p:nvPr/>
        </p:nvSpPr>
        <p:spPr>
          <a:xfrm flipH="false" flipV="false" rot="0">
            <a:off x="12585476" y="0"/>
            <a:ext cx="5702524" cy="4989709"/>
          </a:xfrm>
          <a:custGeom>
            <a:avLst/>
            <a:gdLst/>
            <a:ahLst/>
            <a:cxnLst/>
            <a:rect r="r" b="b" t="t" l="l"/>
            <a:pathLst>
              <a:path h="4989709" w="5702524">
                <a:moveTo>
                  <a:pt x="0" y="0"/>
                </a:moveTo>
                <a:lnTo>
                  <a:pt x="5702524" y="0"/>
                </a:lnTo>
                <a:lnTo>
                  <a:pt x="5702524" y="4989709"/>
                </a:lnTo>
                <a:lnTo>
                  <a:pt x="0" y="4989709"/>
                </a:lnTo>
                <a:lnTo>
                  <a:pt x="0" y="0"/>
                </a:lnTo>
                <a:close/>
              </a:path>
            </a:pathLst>
          </a:custGeom>
          <a:blipFill>
            <a:blip r:embed="rId6"/>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303966" y="3141431"/>
            <a:ext cx="3931139" cy="2619121"/>
          </a:xfrm>
          <a:custGeom>
            <a:avLst/>
            <a:gdLst/>
            <a:ahLst/>
            <a:cxnLst/>
            <a:rect r="r" b="b" t="t" l="l"/>
            <a:pathLst>
              <a:path h="2619121" w="3931139">
                <a:moveTo>
                  <a:pt x="0" y="0"/>
                </a:moveTo>
                <a:lnTo>
                  <a:pt x="3931140" y="0"/>
                </a:lnTo>
                <a:lnTo>
                  <a:pt x="3931140" y="2619121"/>
                </a:lnTo>
                <a:lnTo>
                  <a:pt x="0" y="2619121"/>
                </a:lnTo>
                <a:lnTo>
                  <a:pt x="0" y="0"/>
                </a:lnTo>
                <a:close/>
              </a:path>
            </a:pathLst>
          </a:custGeom>
          <a:blipFill>
            <a:blip r:embed="rId9"/>
            <a:stretch>
              <a:fillRect l="0" t="0" r="0" b="0"/>
            </a:stretch>
          </a:blipFill>
        </p:spPr>
      </p:sp>
      <p:sp>
        <p:nvSpPr>
          <p:cNvPr name="Freeform 8" id="8"/>
          <p:cNvSpPr/>
          <p:nvPr/>
        </p:nvSpPr>
        <p:spPr>
          <a:xfrm flipH="false" flipV="false" rot="0">
            <a:off x="5100590" y="3068341"/>
            <a:ext cx="3912333" cy="2610593"/>
          </a:xfrm>
          <a:custGeom>
            <a:avLst/>
            <a:gdLst/>
            <a:ahLst/>
            <a:cxnLst/>
            <a:rect r="r" b="b" t="t" l="l"/>
            <a:pathLst>
              <a:path h="2610593" w="3912333">
                <a:moveTo>
                  <a:pt x="0" y="0"/>
                </a:moveTo>
                <a:lnTo>
                  <a:pt x="3912333" y="0"/>
                </a:lnTo>
                <a:lnTo>
                  <a:pt x="3912333" y="2610593"/>
                </a:lnTo>
                <a:lnTo>
                  <a:pt x="0" y="2610593"/>
                </a:lnTo>
                <a:lnTo>
                  <a:pt x="0" y="0"/>
                </a:lnTo>
                <a:close/>
              </a:path>
            </a:pathLst>
          </a:custGeom>
          <a:blipFill>
            <a:blip r:embed="rId10"/>
            <a:stretch>
              <a:fillRect l="0" t="0" r="0" b="0"/>
            </a:stretch>
          </a:blipFill>
        </p:spPr>
      </p:sp>
      <p:sp>
        <p:nvSpPr>
          <p:cNvPr name="TextBox 9" id="9"/>
          <p:cNvSpPr txBox="true"/>
          <p:nvPr/>
        </p:nvSpPr>
        <p:spPr>
          <a:xfrm rot="0">
            <a:off x="642360" y="6523699"/>
            <a:ext cx="3592746" cy="1349863"/>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You pay for the chicken. </a:t>
            </a:r>
          </a:p>
        </p:txBody>
      </p:sp>
      <p:sp>
        <p:nvSpPr>
          <p:cNvPr name="TextBox 10" id="10"/>
          <p:cNvSpPr txBox="true"/>
          <p:nvPr/>
        </p:nvSpPr>
        <p:spPr>
          <a:xfrm rot="0">
            <a:off x="9923862" y="6523699"/>
            <a:ext cx="3307416" cy="1349863"/>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chicken is ready to eat. </a:t>
            </a:r>
          </a:p>
        </p:txBody>
      </p:sp>
      <p:sp>
        <p:nvSpPr>
          <p:cNvPr name="TextBox 11" id="11"/>
          <p:cNvSpPr txBox="true"/>
          <p:nvPr/>
        </p:nvSpPr>
        <p:spPr>
          <a:xfrm rot="0">
            <a:off x="5420177" y="6523699"/>
            <a:ext cx="3723823" cy="1349863"/>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You cook the chicken</a:t>
            </a:r>
          </a:p>
        </p:txBody>
      </p:sp>
      <p:sp>
        <p:nvSpPr>
          <p:cNvPr name="Freeform 12" id="12"/>
          <p:cNvSpPr/>
          <p:nvPr/>
        </p:nvSpPr>
        <p:spPr>
          <a:xfrm flipH="false" flipV="false" rot="0">
            <a:off x="9850047" y="3429962"/>
            <a:ext cx="4234182" cy="2418776"/>
          </a:xfrm>
          <a:custGeom>
            <a:avLst/>
            <a:gdLst/>
            <a:ahLst/>
            <a:cxnLst/>
            <a:rect r="r" b="b" t="t" l="l"/>
            <a:pathLst>
              <a:path h="2418776" w="4234182">
                <a:moveTo>
                  <a:pt x="0" y="0"/>
                </a:moveTo>
                <a:lnTo>
                  <a:pt x="4234182" y="0"/>
                </a:lnTo>
                <a:lnTo>
                  <a:pt x="4234182" y="2418776"/>
                </a:lnTo>
                <a:lnTo>
                  <a:pt x="0" y="2418776"/>
                </a:lnTo>
                <a:lnTo>
                  <a:pt x="0" y="0"/>
                </a:lnTo>
                <a:close/>
              </a:path>
            </a:pathLst>
          </a:custGeom>
          <a:blipFill>
            <a:blip r:embed="rId11"/>
            <a:stretch>
              <a:fillRect l="0" t="0" r="0" b="0"/>
            </a:stretch>
          </a:blipFill>
        </p:spPr>
      </p:sp>
      <p:grpSp>
        <p:nvGrpSpPr>
          <p:cNvPr name="Group 13" id="13"/>
          <p:cNvGrpSpPr/>
          <p:nvPr/>
        </p:nvGrpSpPr>
        <p:grpSpPr>
          <a:xfrm rot="0">
            <a:off x="1899785" y="142647"/>
            <a:ext cx="10943267" cy="1628694"/>
            <a:chOff x="0" y="0"/>
            <a:chExt cx="2426583" cy="361083"/>
          </a:xfrm>
        </p:grpSpPr>
        <p:sp>
          <p:nvSpPr>
            <p:cNvPr name="Freeform 14" id="14"/>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5" id="15"/>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(chicken)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66426">
            <a:off x="12175344" y="6859743"/>
            <a:ext cx="544529" cy="219853"/>
          </a:xfrm>
          <a:custGeom>
            <a:avLst/>
            <a:gdLst/>
            <a:ahLst/>
            <a:cxnLst/>
            <a:rect r="r" b="b" t="t" l="l"/>
            <a:pathLst>
              <a:path h="219853" w="544529">
                <a:moveTo>
                  <a:pt x="0" y="0"/>
                </a:moveTo>
                <a:lnTo>
                  <a:pt x="544529" y="0"/>
                </a:lnTo>
                <a:lnTo>
                  <a:pt x="544529" y="219853"/>
                </a:lnTo>
                <a:lnTo>
                  <a:pt x="0" y="2198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14995501" y="6815510"/>
            <a:ext cx="544529" cy="219853"/>
          </a:xfrm>
          <a:custGeom>
            <a:avLst/>
            <a:gdLst/>
            <a:ahLst/>
            <a:cxnLst/>
            <a:rect r="r" b="b" t="t" l="l"/>
            <a:pathLst>
              <a:path h="219853" w="544529">
                <a:moveTo>
                  <a:pt x="0" y="0"/>
                </a:moveTo>
                <a:lnTo>
                  <a:pt x="544529" y="0"/>
                </a:lnTo>
                <a:lnTo>
                  <a:pt x="544529" y="219853"/>
                </a:lnTo>
                <a:lnTo>
                  <a:pt x="0" y="2198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668575" y="6009575"/>
            <a:ext cx="2403588" cy="1601390"/>
          </a:xfrm>
          <a:custGeom>
            <a:avLst/>
            <a:gdLst/>
            <a:ahLst/>
            <a:cxnLst/>
            <a:rect r="r" b="b" t="t" l="l"/>
            <a:pathLst>
              <a:path h="1601390" w="2403588">
                <a:moveTo>
                  <a:pt x="0" y="0"/>
                </a:moveTo>
                <a:lnTo>
                  <a:pt x="2403587" y="0"/>
                </a:lnTo>
                <a:lnTo>
                  <a:pt x="2403587" y="1601390"/>
                </a:lnTo>
                <a:lnTo>
                  <a:pt x="0" y="1601390"/>
                </a:lnTo>
                <a:lnTo>
                  <a:pt x="0" y="0"/>
                </a:lnTo>
                <a:close/>
              </a:path>
            </a:pathLst>
          </a:custGeom>
          <a:blipFill>
            <a:blip r:embed="rId7"/>
            <a:stretch>
              <a:fillRect l="0" t="0" r="0" b="0"/>
            </a:stretch>
          </a:blipFill>
        </p:spPr>
      </p:sp>
      <p:sp>
        <p:nvSpPr>
          <p:cNvPr name="Freeform 7" id="7"/>
          <p:cNvSpPr/>
          <p:nvPr/>
        </p:nvSpPr>
        <p:spPr>
          <a:xfrm flipH="false" flipV="false" rot="0">
            <a:off x="12601339" y="5964886"/>
            <a:ext cx="2392089" cy="1596176"/>
          </a:xfrm>
          <a:custGeom>
            <a:avLst/>
            <a:gdLst/>
            <a:ahLst/>
            <a:cxnLst/>
            <a:rect r="r" b="b" t="t" l="l"/>
            <a:pathLst>
              <a:path h="1596176" w="2392089">
                <a:moveTo>
                  <a:pt x="0" y="0"/>
                </a:moveTo>
                <a:lnTo>
                  <a:pt x="2392089" y="0"/>
                </a:lnTo>
                <a:lnTo>
                  <a:pt x="2392089" y="1596176"/>
                </a:lnTo>
                <a:lnTo>
                  <a:pt x="0" y="1596176"/>
                </a:lnTo>
                <a:lnTo>
                  <a:pt x="0" y="0"/>
                </a:lnTo>
                <a:close/>
              </a:path>
            </a:pathLst>
          </a:custGeom>
          <a:blipFill>
            <a:blip r:embed="rId8"/>
            <a:stretch>
              <a:fillRect l="0" t="0" r="0" b="0"/>
            </a:stretch>
          </a:blipFill>
        </p:spPr>
      </p:sp>
      <p:grpSp>
        <p:nvGrpSpPr>
          <p:cNvPr name="Group 8" id="8"/>
          <p:cNvGrpSpPr/>
          <p:nvPr/>
        </p:nvGrpSpPr>
        <p:grpSpPr>
          <a:xfrm rot="0">
            <a:off x="1899785" y="277604"/>
            <a:ext cx="12434381" cy="1493737"/>
            <a:chOff x="0" y="0"/>
            <a:chExt cx="2757226" cy="331163"/>
          </a:xfrm>
        </p:grpSpPr>
        <p:sp>
          <p:nvSpPr>
            <p:cNvPr name="Freeform 9" id="9"/>
            <p:cNvSpPr/>
            <p:nvPr/>
          </p:nvSpPr>
          <p:spPr>
            <a:xfrm flipH="false" flipV="false" rot="0">
              <a:off x="0" y="0"/>
              <a:ext cx="2757226" cy="331163"/>
            </a:xfrm>
            <a:custGeom>
              <a:avLst/>
              <a:gdLst/>
              <a:ahLst/>
              <a:cxnLst/>
              <a:rect r="r" b="b" t="t" l="l"/>
              <a:pathLst>
                <a:path h="331163" w="2757226">
                  <a:moveTo>
                    <a:pt x="2757226" y="14943"/>
                  </a:moveTo>
                  <a:lnTo>
                    <a:pt x="2757226" y="316220"/>
                  </a:lnTo>
                  <a:cubicBezTo>
                    <a:pt x="2757226" y="324473"/>
                    <a:pt x="2750535" y="331163"/>
                    <a:pt x="2742283" y="331163"/>
                  </a:cubicBezTo>
                  <a:lnTo>
                    <a:pt x="14943" y="331163"/>
                  </a:lnTo>
                  <a:cubicBezTo>
                    <a:pt x="6690" y="331163"/>
                    <a:pt x="0" y="324473"/>
                    <a:pt x="0" y="316220"/>
                  </a:cubicBezTo>
                  <a:lnTo>
                    <a:pt x="0" y="14943"/>
                  </a:lnTo>
                  <a:cubicBezTo>
                    <a:pt x="0" y="6690"/>
                    <a:pt x="6690" y="0"/>
                    <a:pt x="14943" y="0"/>
                  </a:cubicBezTo>
                  <a:lnTo>
                    <a:pt x="2742283" y="0"/>
                  </a:lnTo>
                  <a:cubicBezTo>
                    <a:pt x="2750535" y="0"/>
                    <a:pt x="2757226" y="6690"/>
                    <a:pt x="2757226" y="14943"/>
                  </a:cubicBezTo>
                  <a:close/>
                </a:path>
              </a:pathLst>
            </a:custGeom>
            <a:solidFill>
              <a:srgbClr val="5294A2">
                <a:alpha val="75686"/>
              </a:srgbClr>
            </a:solidFill>
          </p:spPr>
        </p:sp>
        <p:sp>
          <p:nvSpPr>
            <p:cNvPr name="TextBox 10" id="10"/>
            <p:cNvSpPr txBox="true"/>
            <p:nvPr/>
          </p:nvSpPr>
          <p:spPr>
            <a:xfrm>
              <a:off x="0" y="-38100"/>
              <a:ext cx="2757226" cy="369263"/>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2039673" y="503116"/>
            <a:ext cx="15768379" cy="8125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Tell your partner the energy behind our food</a:t>
            </a:r>
          </a:p>
        </p:txBody>
      </p:sp>
      <p:sp>
        <p:nvSpPr>
          <p:cNvPr name="Freeform 12" id="12"/>
          <p:cNvSpPr/>
          <p:nvPr/>
        </p:nvSpPr>
        <p:spPr>
          <a:xfrm flipH="false" flipV="false" rot="0">
            <a:off x="15505265" y="6185989"/>
            <a:ext cx="2588875" cy="1478895"/>
          </a:xfrm>
          <a:custGeom>
            <a:avLst/>
            <a:gdLst/>
            <a:ahLst/>
            <a:cxnLst/>
            <a:rect r="r" b="b" t="t" l="l"/>
            <a:pathLst>
              <a:path h="1478895" w="2588875">
                <a:moveTo>
                  <a:pt x="0" y="0"/>
                </a:moveTo>
                <a:lnTo>
                  <a:pt x="2588875" y="0"/>
                </a:lnTo>
                <a:lnTo>
                  <a:pt x="2588875" y="1478895"/>
                </a:lnTo>
                <a:lnTo>
                  <a:pt x="0" y="1478895"/>
                </a:lnTo>
                <a:lnTo>
                  <a:pt x="0" y="0"/>
                </a:lnTo>
                <a:close/>
              </a:path>
            </a:pathLst>
          </a:custGeom>
          <a:blipFill>
            <a:blip r:embed="rId9"/>
            <a:stretch>
              <a:fillRect l="0" t="0" r="0" b="0"/>
            </a:stretch>
          </a:blipFill>
        </p:spPr>
      </p:sp>
      <p:sp>
        <p:nvSpPr>
          <p:cNvPr name="Freeform 13" id="13"/>
          <p:cNvSpPr/>
          <p:nvPr/>
        </p:nvSpPr>
        <p:spPr>
          <a:xfrm flipH="false" flipV="false" rot="0">
            <a:off x="315159" y="277604"/>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66426">
            <a:off x="8734322" y="6983516"/>
            <a:ext cx="596632" cy="240890"/>
          </a:xfrm>
          <a:custGeom>
            <a:avLst/>
            <a:gdLst/>
            <a:ahLst/>
            <a:cxnLst/>
            <a:rect r="r" b="b" t="t" l="l"/>
            <a:pathLst>
              <a:path h="240890" w="596632">
                <a:moveTo>
                  <a:pt x="0" y="0"/>
                </a:moveTo>
                <a:lnTo>
                  <a:pt x="596633" y="0"/>
                </a:lnTo>
                <a:lnTo>
                  <a:pt x="596633" y="240890"/>
                </a:lnTo>
                <a:lnTo>
                  <a:pt x="0" y="2408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66426">
            <a:off x="2635267" y="7087740"/>
            <a:ext cx="596632" cy="240890"/>
          </a:xfrm>
          <a:custGeom>
            <a:avLst/>
            <a:gdLst/>
            <a:ahLst/>
            <a:cxnLst/>
            <a:rect r="r" b="b" t="t" l="l"/>
            <a:pathLst>
              <a:path h="240890" w="596632">
                <a:moveTo>
                  <a:pt x="0" y="0"/>
                </a:moveTo>
                <a:lnTo>
                  <a:pt x="596632" y="0"/>
                </a:lnTo>
                <a:lnTo>
                  <a:pt x="596632" y="240891"/>
                </a:lnTo>
                <a:lnTo>
                  <a:pt x="0" y="2408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66426">
            <a:off x="5732084" y="7136206"/>
            <a:ext cx="596632" cy="240890"/>
          </a:xfrm>
          <a:custGeom>
            <a:avLst/>
            <a:gdLst/>
            <a:ahLst/>
            <a:cxnLst/>
            <a:rect r="r" b="b" t="t" l="l"/>
            <a:pathLst>
              <a:path h="240890" w="596632">
                <a:moveTo>
                  <a:pt x="0" y="0"/>
                </a:moveTo>
                <a:lnTo>
                  <a:pt x="596633" y="0"/>
                </a:lnTo>
                <a:lnTo>
                  <a:pt x="596633" y="240890"/>
                </a:lnTo>
                <a:lnTo>
                  <a:pt x="0" y="2408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5609524" y="3921209"/>
            <a:ext cx="2359315" cy="1203251"/>
          </a:xfrm>
          <a:custGeom>
            <a:avLst/>
            <a:gdLst/>
            <a:ahLst/>
            <a:cxnLst/>
            <a:rect r="r" b="b" t="t" l="l"/>
            <a:pathLst>
              <a:path h="1203251" w="2359315">
                <a:moveTo>
                  <a:pt x="0" y="0"/>
                </a:moveTo>
                <a:lnTo>
                  <a:pt x="2359315" y="0"/>
                </a:lnTo>
                <a:lnTo>
                  <a:pt x="2359315" y="1203251"/>
                </a:lnTo>
                <a:lnTo>
                  <a:pt x="0" y="1203251"/>
                </a:lnTo>
                <a:lnTo>
                  <a:pt x="0" y="0"/>
                </a:lnTo>
                <a:close/>
              </a:path>
            </a:pathLst>
          </a:custGeom>
          <a:blipFill>
            <a:blip r:embed="rId12"/>
            <a:stretch>
              <a:fillRect l="0" t="0" r="0" b="0"/>
            </a:stretch>
          </a:blipFill>
        </p:spPr>
      </p:sp>
      <p:sp>
        <p:nvSpPr>
          <p:cNvPr name="Freeform 18" id="18"/>
          <p:cNvSpPr/>
          <p:nvPr/>
        </p:nvSpPr>
        <p:spPr>
          <a:xfrm flipH="false" flipV="false" rot="0">
            <a:off x="475946" y="6338968"/>
            <a:ext cx="1907221" cy="1582994"/>
          </a:xfrm>
          <a:custGeom>
            <a:avLst/>
            <a:gdLst/>
            <a:ahLst/>
            <a:cxnLst/>
            <a:rect r="r" b="b" t="t" l="l"/>
            <a:pathLst>
              <a:path h="1582994" w="1907221">
                <a:moveTo>
                  <a:pt x="0" y="0"/>
                </a:moveTo>
                <a:lnTo>
                  <a:pt x="1907221" y="0"/>
                </a:lnTo>
                <a:lnTo>
                  <a:pt x="1907221" y="1582993"/>
                </a:lnTo>
                <a:lnTo>
                  <a:pt x="0" y="1582993"/>
                </a:lnTo>
                <a:lnTo>
                  <a:pt x="0" y="0"/>
                </a:lnTo>
                <a:close/>
              </a:path>
            </a:pathLst>
          </a:custGeom>
          <a:blipFill>
            <a:blip r:embed="rId13"/>
            <a:stretch>
              <a:fillRect l="0" t="0" r="0" b="0"/>
            </a:stretch>
          </a:blipFill>
        </p:spPr>
      </p:sp>
      <p:sp>
        <p:nvSpPr>
          <p:cNvPr name="Freeform 19" id="19"/>
          <p:cNvSpPr/>
          <p:nvPr/>
        </p:nvSpPr>
        <p:spPr>
          <a:xfrm flipH="false" flipV="false" rot="0">
            <a:off x="3565986" y="5989752"/>
            <a:ext cx="2101702" cy="2101702"/>
          </a:xfrm>
          <a:custGeom>
            <a:avLst/>
            <a:gdLst/>
            <a:ahLst/>
            <a:cxnLst/>
            <a:rect r="r" b="b" t="t" l="l"/>
            <a:pathLst>
              <a:path h="2101702" w="2101702">
                <a:moveTo>
                  <a:pt x="0" y="0"/>
                </a:moveTo>
                <a:lnTo>
                  <a:pt x="2101702" y="0"/>
                </a:lnTo>
                <a:lnTo>
                  <a:pt x="2101702" y="2101703"/>
                </a:lnTo>
                <a:lnTo>
                  <a:pt x="0" y="210170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0" id="20"/>
          <p:cNvSpPr/>
          <p:nvPr/>
        </p:nvSpPr>
        <p:spPr>
          <a:xfrm flipH="false" flipV="false" rot="0">
            <a:off x="6394799" y="6205305"/>
            <a:ext cx="2059917" cy="1544938"/>
          </a:xfrm>
          <a:custGeom>
            <a:avLst/>
            <a:gdLst/>
            <a:ahLst/>
            <a:cxnLst/>
            <a:rect r="r" b="b" t="t" l="l"/>
            <a:pathLst>
              <a:path h="1544938" w="2059917">
                <a:moveTo>
                  <a:pt x="0" y="0"/>
                </a:moveTo>
                <a:lnTo>
                  <a:pt x="2059917" y="0"/>
                </a:lnTo>
                <a:lnTo>
                  <a:pt x="2059917" y="1544938"/>
                </a:lnTo>
                <a:lnTo>
                  <a:pt x="0" y="1544938"/>
                </a:lnTo>
                <a:lnTo>
                  <a:pt x="0" y="0"/>
                </a:lnTo>
                <a:close/>
              </a:path>
            </a:pathLst>
          </a:custGeom>
          <a:blipFill>
            <a:blip r:embed="rId16"/>
            <a:stretch>
              <a:fillRect l="0" t="0" r="0" b="0"/>
            </a:stretch>
          </a:blipFill>
        </p:spPr>
      </p:sp>
      <p:sp>
        <p:nvSpPr>
          <p:cNvPr name="Freeform 21" id="21"/>
          <p:cNvSpPr/>
          <p:nvPr/>
        </p:nvSpPr>
        <p:spPr>
          <a:xfrm flipH="false" flipV="false" rot="-66426">
            <a:off x="5273593" y="4442979"/>
            <a:ext cx="661911" cy="267247"/>
          </a:xfrm>
          <a:custGeom>
            <a:avLst/>
            <a:gdLst/>
            <a:ahLst/>
            <a:cxnLst/>
            <a:rect r="r" b="b" t="t" l="l"/>
            <a:pathLst>
              <a:path h="267247" w="661911">
                <a:moveTo>
                  <a:pt x="0" y="0"/>
                </a:moveTo>
                <a:lnTo>
                  <a:pt x="661911" y="0"/>
                </a:lnTo>
                <a:lnTo>
                  <a:pt x="661911" y="267247"/>
                </a:lnTo>
                <a:lnTo>
                  <a:pt x="0" y="2672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6152274" y="3357007"/>
            <a:ext cx="2331654" cy="2331654"/>
          </a:xfrm>
          <a:custGeom>
            <a:avLst/>
            <a:gdLst/>
            <a:ahLst/>
            <a:cxnLst/>
            <a:rect r="r" b="b" t="t" l="l"/>
            <a:pathLst>
              <a:path h="2331654" w="2331654">
                <a:moveTo>
                  <a:pt x="0" y="0"/>
                </a:moveTo>
                <a:lnTo>
                  <a:pt x="2331653" y="0"/>
                </a:lnTo>
                <a:lnTo>
                  <a:pt x="2331653" y="2331654"/>
                </a:lnTo>
                <a:lnTo>
                  <a:pt x="0" y="2331654"/>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3" id="23"/>
          <p:cNvSpPr/>
          <p:nvPr/>
        </p:nvSpPr>
        <p:spPr>
          <a:xfrm flipH="false" flipV="false" rot="-66426">
            <a:off x="8701683" y="4389211"/>
            <a:ext cx="661911" cy="267247"/>
          </a:xfrm>
          <a:custGeom>
            <a:avLst/>
            <a:gdLst/>
            <a:ahLst/>
            <a:cxnLst/>
            <a:rect r="r" b="b" t="t" l="l"/>
            <a:pathLst>
              <a:path h="267247" w="661911">
                <a:moveTo>
                  <a:pt x="0" y="0"/>
                </a:moveTo>
                <a:lnTo>
                  <a:pt x="661911" y="0"/>
                </a:lnTo>
                <a:lnTo>
                  <a:pt x="661911" y="267247"/>
                </a:lnTo>
                <a:lnTo>
                  <a:pt x="0" y="2672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0">
            <a:off x="9581350" y="3357007"/>
            <a:ext cx="2253001" cy="1855909"/>
          </a:xfrm>
          <a:custGeom>
            <a:avLst/>
            <a:gdLst/>
            <a:ahLst/>
            <a:cxnLst/>
            <a:rect r="r" b="b" t="t" l="l"/>
            <a:pathLst>
              <a:path h="1855909" w="2253001">
                <a:moveTo>
                  <a:pt x="0" y="0"/>
                </a:moveTo>
                <a:lnTo>
                  <a:pt x="2253000" y="0"/>
                </a:lnTo>
                <a:lnTo>
                  <a:pt x="2253000" y="1855910"/>
                </a:lnTo>
                <a:lnTo>
                  <a:pt x="0" y="1855910"/>
                </a:lnTo>
                <a:lnTo>
                  <a:pt x="0" y="0"/>
                </a:lnTo>
                <a:close/>
              </a:path>
            </a:pathLst>
          </a:custGeom>
          <a:blipFill>
            <a:blip r:embed="rId17"/>
            <a:stretch>
              <a:fillRect l="0" t="0" r="0" b="0"/>
            </a:stretch>
          </a:blipFill>
        </p:spPr>
      </p:sp>
      <p:sp>
        <p:nvSpPr>
          <p:cNvPr name="Freeform 25" id="25"/>
          <p:cNvSpPr/>
          <p:nvPr/>
        </p:nvSpPr>
        <p:spPr>
          <a:xfrm flipH="false" flipV="false" rot="0">
            <a:off x="13249818" y="3273915"/>
            <a:ext cx="1084348" cy="2022094"/>
          </a:xfrm>
          <a:custGeom>
            <a:avLst/>
            <a:gdLst/>
            <a:ahLst/>
            <a:cxnLst/>
            <a:rect r="r" b="b" t="t" l="l"/>
            <a:pathLst>
              <a:path h="2022094" w="1084348">
                <a:moveTo>
                  <a:pt x="0" y="0"/>
                </a:moveTo>
                <a:lnTo>
                  <a:pt x="1084348" y="0"/>
                </a:lnTo>
                <a:lnTo>
                  <a:pt x="1084348" y="2022094"/>
                </a:lnTo>
                <a:lnTo>
                  <a:pt x="0" y="2022094"/>
                </a:lnTo>
                <a:lnTo>
                  <a:pt x="0" y="0"/>
                </a:lnTo>
                <a:close/>
              </a:path>
            </a:pathLst>
          </a:custGeom>
          <a:blipFill>
            <a:blip r:embed="rId18"/>
            <a:stretch>
              <a:fillRect l="0" t="0" r="0" b="0"/>
            </a:stretch>
          </a:blipFill>
        </p:spPr>
      </p:sp>
      <p:sp>
        <p:nvSpPr>
          <p:cNvPr name="Freeform 26" id="26"/>
          <p:cNvSpPr/>
          <p:nvPr/>
        </p:nvSpPr>
        <p:spPr>
          <a:xfrm flipH="false" flipV="false" rot="-66426">
            <a:off x="12137329" y="4442979"/>
            <a:ext cx="661911" cy="267247"/>
          </a:xfrm>
          <a:custGeom>
            <a:avLst/>
            <a:gdLst/>
            <a:ahLst/>
            <a:cxnLst/>
            <a:rect r="r" b="b" t="t" l="l"/>
            <a:pathLst>
              <a:path h="267247" w="661911">
                <a:moveTo>
                  <a:pt x="0" y="0"/>
                </a:moveTo>
                <a:lnTo>
                  <a:pt x="661911" y="0"/>
                </a:lnTo>
                <a:lnTo>
                  <a:pt x="661911" y="267247"/>
                </a:lnTo>
                <a:lnTo>
                  <a:pt x="0" y="2672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7" id="27"/>
          <p:cNvGrpSpPr/>
          <p:nvPr/>
        </p:nvGrpSpPr>
        <p:grpSpPr>
          <a:xfrm rot="0">
            <a:off x="193860" y="2465276"/>
            <a:ext cx="4867663" cy="3223385"/>
            <a:chOff x="0" y="0"/>
            <a:chExt cx="6490217" cy="4297847"/>
          </a:xfrm>
        </p:grpSpPr>
        <p:sp>
          <p:nvSpPr>
            <p:cNvPr name="Freeform 28" id="28"/>
            <p:cNvSpPr/>
            <p:nvPr/>
          </p:nvSpPr>
          <p:spPr>
            <a:xfrm flipH="false" flipV="false" rot="0">
              <a:off x="0" y="661955"/>
              <a:ext cx="2234936" cy="2851593"/>
            </a:xfrm>
            <a:custGeom>
              <a:avLst/>
              <a:gdLst/>
              <a:ahLst/>
              <a:cxnLst/>
              <a:rect r="r" b="b" t="t" l="l"/>
              <a:pathLst>
                <a:path h="2851593" w="2234936">
                  <a:moveTo>
                    <a:pt x="0" y="0"/>
                  </a:moveTo>
                  <a:lnTo>
                    <a:pt x="2234936" y="0"/>
                  </a:lnTo>
                  <a:lnTo>
                    <a:pt x="2234936" y="2851594"/>
                  </a:lnTo>
                  <a:lnTo>
                    <a:pt x="0" y="2851594"/>
                  </a:lnTo>
                  <a:lnTo>
                    <a:pt x="0" y="0"/>
                  </a:lnTo>
                  <a:close/>
                </a:path>
              </a:pathLst>
            </a:custGeom>
            <a:blipFill>
              <a:blip r:embed="rId19"/>
              <a:stretch>
                <a:fillRect l="0" t="0" r="0" b="0"/>
              </a:stretch>
            </a:blipFill>
          </p:spPr>
        </p:sp>
        <p:sp>
          <p:nvSpPr>
            <p:cNvPr name="Freeform 29" id="29"/>
            <p:cNvSpPr/>
            <p:nvPr/>
          </p:nvSpPr>
          <p:spPr>
            <a:xfrm flipH="false" flipV="false" rot="0">
              <a:off x="3425369" y="0"/>
              <a:ext cx="2880858" cy="1930472"/>
            </a:xfrm>
            <a:custGeom>
              <a:avLst/>
              <a:gdLst/>
              <a:ahLst/>
              <a:cxnLst/>
              <a:rect r="r" b="b" t="t" l="l"/>
              <a:pathLst>
                <a:path h="1930472" w="2880858">
                  <a:moveTo>
                    <a:pt x="0" y="0"/>
                  </a:moveTo>
                  <a:lnTo>
                    <a:pt x="2880858" y="0"/>
                  </a:lnTo>
                  <a:lnTo>
                    <a:pt x="2880858" y="1930472"/>
                  </a:lnTo>
                  <a:lnTo>
                    <a:pt x="0" y="1930472"/>
                  </a:lnTo>
                  <a:lnTo>
                    <a:pt x="0" y="0"/>
                  </a:lnTo>
                  <a:close/>
                </a:path>
              </a:pathLst>
            </a:custGeom>
            <a:blipFill>
              <a:blip r:embed="rId20"/>
              <a:stretch>
                <a:fillRect l="-52375" t="-41205" r="-1157" b="-11445"/>
              </a:stretch>
            </a:blipFill>
          </p:spPr>
        </p:sp>
        <p:sp>
          <p:nvSpPr>
            <p:cNvPr name="Freeform 30" id="30"/>
            <p:cNvSpPr/>
            <p:nvPr/>
          </p:nvSpPr>
          <p:spPr>
            <a:xfrm flipH="false" flipV="false" rot="0">
              <a:off x="3241378" y="1861218"/>
              <a:ext cx="3248839" cy="2436629"/>
            </a:xfrm>
            <a:custGeom>
              <a:avLst/>
              <a:gdLst/>
              <a:ahLst/>
              <a:cxnLst/>
              <a:rect r="r" b="b" t="t" l="l"/>
              <a:pathLst>
                <a:path h="2436629" w="3248839">
                  <a:moveTo>
                    <a:pt x="0" y="0"/>
                  </a:moveTo>
                  <a:lnTo>
                    <a:pt x="3248839" y="0"/>
                  </a:lnTo>
                  <a:lnTo>
                    <a:pt x="3248839" y="2436629"/>
                  </a:lnTo>
                  <a:lnTo>
                    <a:pt x="0" y="2436629"/>
                  </a:lnTo>
                  <a:lnTo>
                    <a:pt x="0" y="0"/>
                  </a:lnTo>
                  <a:close/>
                </a:path>
              </a:pathLst>
            </a:custGeom>
            <a:blipFill>
              <a:blip r:embed="rId21"/>
              <a:stretch>
                <a:fillRect l="0" t="0" r="0" b="0"/>
              </a:stretch>
            </a:blipFill>
          </p:spPr>
        </p:sp>
        <p:sp>
          <p:nvSpPr>
            <p:cNvPr name="Freeform 31" id="31"/>
            <p:cNvSpPr/>
            <p:nvPr/>
          </p:nvSpPr>
          <p:spPr>
            <a:xfrm flipH="false" flipV="false" rot="-1544859">
              <a:off x="2268848" y="1191593"/>
              <a:ext cx="891131" cy="359794"/>
            </a:xfrm>
            <a:custGeom>
              <a:avLst/>
              <a:gdLst/>
              <a:ahLst/>
              <a:cxnLst/>
              <a:rect r="r" b="b" t="t" l="l"/>
              <a:pathLst>
                <a:path h="359794" w="891131">
                  <a:moveTo>
                    <a:pt x="0" y="0"/>
                  </a:moveTo>
                  <a:lnTo>
                    <a:pt x="891131" y="0"/>
                  </a:lnTo>
                  <a:lnTo>
                    <a:pt x="891131" y="359795"/>
                  </a:lnTo>
                  <a:lnTo>
                    <a:pt x="0" y="35979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2" id="32"/>
            <p:cNvSpPr/>
            <p:nvPr/>
          </p:nvSpPr>
          <p:spPr>
            <a:xfrm flipH="false" flipV="false" rot="1569366">
              <a:off x="2268848" y="2544595"/>
              <a:ext cx="891131" cy="359794"/>
            </a:xfrm>
            <a:custGeom>
              <a:avLst/>
              <a:gdLst/>
              <a:ahLst/>
              <a:cxnLst/>
              <a:rect r="r" b="b" t="t" l="l"/>
              <a:pathLst>
                <a:path h="359794" w="891131">
                  <a:moveTo>
                    <a:pt x="0" y="0"/>
                  </a:moveTo>
                  <a:lnTo>
                    <a:pt x="891131" y="0"/>
                  </a:lnTo>
                  <a:lnTo>
                    <a:pt x="891131" y="359794"/>
                  </a:lnTo>
                  <a:lnTo>
                    <a:pt x="0" y="3597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33" id="33"/>
          <p:cNvSpPr/>
          <p:nvPr/>
        </p:nvSpPr>
        <p:spPr>
          <a:xfrm flipH="false" flipV="false" rot="-66426">
            <a:off x="14641486" y="4442979"/>
            <a:ext cx="661911" cy="267247"/>
          </a:xfrm>
          <a:custGeom>
            <a:avLst/>
            <a:gdLst/>
            <a:ahLst/>
            <a:cxnLst/>
            <a:rect r="r" b="b" t="t" l="l"/>
            <a:pathLst>
              <a:path h="267247" w="661911">
                <a:moveTo>
                  <a:pt x="0" y="0"/>
                </a:moveTo>
                <a:lnTo>
                  <a:pt x="661911" y="0"/>
                </a:lnTo>
                <a:lnTo>
                  <a:pt x="661911" y="267247"/>
                </a:lnTo>
                <a:lnTo>
                  <a:pt x="0" y="2672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3892293" y="2464863"/>
            <a:ext cx="10503415" cy="6932254"/>
          </a:xfrm>
          <a:custGeom>
            <a:avLst/>
            <a:gdLst/>
            <a:ahLst/>
            <a:cxnLst/>
            <a:rect r="r" b="b" t="t" l="l"/>
            <a:pathLst>
              <a:path h="6932254" w="10503415">
                <a:moveTo>
                  <a:pt x="0" y="0"/>
                </a:moveTo>
                <a:lnTo>
                  <a:pt x="10503414" y="0"/>
                </a:lnTo>
                <a:lnTo>
                  <a:pt x="10503414" y="6932253"/>
                </a:lnTo>
                <a:lnTo>
                  <a:pt x="0" y="6932253"/>
                </a:lnTo>
                <a:lnTo>
                  <a:pt x="0" y="0"/>
                </a:lnTo>
                <a:close/>
              </a:path>
            </a:pathLst>
          </a:custGeom>
          <a:blipFill>
            <a:blip r:embed="rId5"/>
            <a:stretch>
              <a:fillRect l="0" t="0" r="0" b="0"/>
            </a:stretch>
          </a:blipFill>
          <a:ln w="38100" cap="rnd">
            <a:solidFill>
              <a:srgbClr val="000000"/>
            </a:solidFill>
            <a:prstDash val="solid"/>
            <a:round/>
          </a:ln>
        </p:spPr>
      </p:sp>
      <p:sp>
        <p:nvSpPr>
          <p:cNvPr name="Freeform 5" id="5"/>
          <p:cNvSpPr/>
          <p:nvPr/>
        </p:nvSpPr>
        <p:spPr>
          <a:xfrm flipH="true" flipV="false" rot="0">
            <a:off x="663740" y="846835"/>
            <a:ext cx="5653507" cy="4296665"/>
          </a:xfrm>
          <a:custGeom>
            <a:avLst/>
            <a:gdLst/>
            <a:ahLst/>
            <a:cxnLst/>
            <a:rect r="r" b="b" t="t" l="l"/>
            <a:pathLst>
              <a:path h="4296665" w="5653507">
                <a:moveTo>
                  <a:pt x="5653507" y="0"/>
                </a:moveTo>
                <a:lnTo>
                  <a:pt x="0" y="0"/>
                </a:lnTo>
                <a:lnTo>
                  <a:pt x="0" y="4296665"/>
                </a:lnTo>
                <a:lnTo>
                  <a:pt x="5653507" y="4296665"/>
                </a:lnTo>
                <a:lnTo>
                  <a:pt x="565350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088043" y="1826688"/>
            <a:ext cx="4804901" cy="22702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Wow, that chicken took a lot of energy to make. I have rice and broccoli on my plate too!</a:t>
            </a:r>
          </a:p>
        </p:txBody>
      </p:sp>
      <p:sp>
        <p:nvSpPr>
          <p:cNvPr name="Freeform 7" id="7"/>
          <p:cNvSpPr/>
          <p:nvPr/>
        </p:nvSpPr>
        <p:spPr>
          <a:xfrm flipH="false" flipV="false" rot="0">
            <a:off x="11791985" y="717829"/>
            <a:ext cx="5653507" cy="4296665"/>
          </a:xfrm>
          <a:custGeom>
            <a:avLst/>
            <a:gdLst/>
            <a:ahLst/>
            <a:cxnLst/>
            <a:rect r="r" b="b" t="t" l="l"/>
            <a:pathLst>
              <a:path h="4296665" w="5653507">
                <a:moveTo>
                  <a:pt x="0" y="0"/>
                </a:moveTo>
                <a:lnTo>
                  <a:pt x="5653507" y="0"/>
                </a:lnTo>
                <a:lnTo>
                  <a:pt x="5653507" y="4296665"/>
                </a:lnTo>
                <a:lnTo>
                  <a:pt x="0" y="42966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2454399" y="1867883"/>
            <a:ext cx="4804901" cy="11272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Let’s find out what energy broccoli needs.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363893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06107" y="2719243"/>
            <a:ext cx="3267132" cy="2180811"/>
          </a:xfrm>
          <a:custGeom>
            <a:avLst/>
            <a:gdLst/>
            <a:ahLst/>
            <a:cxnLst/>
            <a:rect r="r" b="b" t="t" l="l"/>
            <a:pathLst>
              <a:path h="2180811" w="3267132">
                <a:moveTo>
                  <a:pt x="0" y="0"/>
                </a:moveTo>
                <a:lnTo>
                  <a:pt x="3267132" y="0"/>
                </a:lnTo>
                <a:lnTo>
                  <a:pt x="3267132" y="2180810"/>
                </a:lnTo>
                <a:lnTo>
                  <a:pt x="0" y="2180810"/>
                </a:lnTo>
                <a:lnTo>
                  <a:pt x="0" y="0"/>
                </a:lnTo>
                <a:close/>
              </a:path>
            </a:pathLst>
          </a:custGeom>
          <a:blipFill>
            <a:blip r:embed="rId9"/>
            <a:stretch>
              <a:fillRect l="0" t="0" r="0" b="0"/>
            </a:stretch>
          </a:blipFill>
        </p:spPr>
      </p:sp>
      <p:sp>
        <p:nvSpPr>
          <p:cNvPr name="Freeform 9" id="9"/>
          <p:cNvSpPr/>
          <p:nvPr/>
        </p:nvSpPr>
        <p:spPr>
          <a:xfrm flipH="false" flipV="false" rot="0">
            <a:off x="5898238" y="2616687"/>
            <a:ext cx="1460977" cy="1437236"/>
          </a:xfrm>
          <a:custGeom>
            <a:avLst/>
            <a:gdLst/>
            <a:ahLst/>
            <a:cxnLst/>
            <a:rect r="r" b="b" t="t" l="l"/>
            <a:pathLst>
              <a:path h="1437236" w="1460977">
                <a:moveTo>
                  <a:pt x="0" y="0"/>
                </a:moveTo>
                <a:lnTo>
                  <a:pt x="1460977" y="0"/>
                </a:lnTo>
                <a:lnTo>
                  <a:pt x="1460977" y="1437236"/>
                </a:lnTo>
                <a:lnTo>
                  <a:pt x="0" y="143723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6628726" y="3086100"/>
            <a:ext cx="1813953" cy="1813953"/>
          </a:xfrm>
          <a:custGeom>
            <a:avLst/>
            <a:gdLst/>
            <a:ahLst/>
            <a:cxnLst/>
            <a:rect r="r" b="b" t="t" l="l"/>
            <a:pathLst>
              <a:path h="1813953" w="1813953">
                <a:moveTo>
                  <a:pt x="0" y="0"/>
                </a:moveTo>
                <a:lnTo>
                  <a:pt x="1813954" y="0"/>
                </a:lnTo>
                <a:lnTo>
                  <a:pt x="1813954" y="1813953"/>
                </a:lnTo>
                <a:lnTo>
                  <a:pt x="0" y="181395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10481797" y="2616687"/>
            <a:ext cx="2638049" cy="2699332"/>
          </a:xfrm>
          <a:custGeom>
            <a:avLst/>
            <a:gdLst/>
            <a:ahLst/>
            <a:cxnLst/>
            <a:rect r="r" b="b" t="t" l="l"/>
            <a:pathLst>
              <a:path h="2699332" w="2638049">
                <a:moveTo>
                  <a:pt x="0" y="0"/>
                </a:moveTo>
                <a:lnTo>
                  <a:pt x="2638049" y="0"/>
                </a:lnTo>
                <a:lnTo>
                  <a:pt x="2638049" y="2699332"/>
                </a:lnTo>
                <a:lnTo>
                  <a:pt x="0" y="2699332"/>
                </a:lnTo>
                <a:lnTo>
                  <a:pt x="0" y="0"/>
                </a:lnTo>
                <a:close/>
              </a:path>
            </a:pathLst>
          </a:custGeom>
          <a:blipFill>
            <a:blip r:embed="rId14"/>
            <a:stretch>
              <a:fillRect l="0" t="0" r="-66592" b="-8472"/>
            </a:stretch>
          </a:blipFill>
        </p:spPr>
      </p:sp>
      <p:sp>
        <p:nvSpPr>
          <p:cNvPr name="Freeform 12" id="12"/>
          <p:cNvSpPr/>
          <p:nvPr/>
        </p:nvSpPr>
        <p:spPr>
          <a:xfrm flipH="false" flipV="false" rot="0">
            <a:off x="14618739" y="3086100"/>
            <a:ext cx="3468579" cy="2306605"/>
          </a:xfrm>
          <a:custGeom>
            <a:avLst/>
            <a:gdLst/>
            <a:ahLst/>
            <a:cxnLst/>
            <a:rect r="r" b="b" t="t" l="l"/>
            <a:pathLst>
              <a:path h="2306605" w="3468579">
                <a:moveTo>
                  <a:pt x="0" y="0"/>
                </a:moveTo>
                <a:lnTo>
                  <a:pt x="3468578" y="0"/>
                </a:lnTo>
                <a:lnTo>
                  <a:pt x="3468578" y="2306605"/>
                </a:lnTo>
                <a:lnTo>
                  <a:pt x="0" y="2306605"/>
                </a:lnTo>
                <a:lnTo>
                  <a:pt x="0" y="0"/>
                </a:lnTo>
                <a:close/>
              </a:path>
            </a:pathLst>
          </a:custGeom>
          <a:blipFill>
            <a:blip r:embed="rId15"/>
            <a:stretch>
              <a:fillRect l="0" t="0" r="0" b="0"/>
            </a:stretch>
          </a:blipFill>
        </p:spPr>
      </p:sp>
      <p:sp>
        <p:nvSpPr>
          <p:cNvPr name="TextBox 13" id="13"/>
          <p:cNvSpPr txBox="true"/>
          <p:nvPr/>
        </p:nvSpPr>
        <p:spPr>
          <a:xfrm rot="0">
            <a:off x="479948" y="5239819"/>
            <a:ext cx="3592746" cy="34071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A farmer plants the broccoli seed by hand or by using a tractor.</a:t>
            </a:r>
          </a:p>
        </p:txBody>
      </p:sp>
      <p:sp>
        <p:nvSpPr>
          <p:cNvPr name="TextBox 14" id="14"/>
          <p:cNvSpPr txBox="true"/>
          <p:nvPr/>
        </p:nvSpPr>
        <p:spPr>
          <a:xfrm rot="0">
            <a:off x="5705507" y="5278739"/>
            <a:ext cx="3307416" cy="27213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seed needs water, sunlight and care to grow.</a:t>
            </a:r>
          </a:p>
        </p:txBody>
      </p:sp>
      <p:sp>
        <p:nvSpPr>
          <p:cNvPr name="TextBox 15" id="15"/>
          <p:cNvSpPr txBox="true"/>
          <p:nvPr/>
        </p:nvSpPr>
        <p:spPr>
          <a:xfrm rot="0">
            <a:off x="14209529" y="5621639"/>
            <a:ext cx="3723823"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transported to a factory.</a:t>
            </a:r>
          </a:p>
        </p:txBody>
      </p:sp>
      <p:sp>
        <p:nvSpPr>
          <p:cNvPr name="TextBox 16" id="16"/>
          <p:cNvSpPr txBox="true"/>
          <p:nvPr/>
        </p:nvSpPr>
        <p:spPr>
          <a:xfrm rot="0">
            <a:off x="10328126" y="5443771"/>
            <a:ext cx="3307416" cy="27213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harvested (by hand or a tractor).</a:t>
            </a:r>
          </a:p>
        </p:txBody>
      </p:sp>
      <p:grpSp>
        <p:nvGrpSpPr>
          <p:cNvPr name="Group 17" id="17"/>
          <p:cNvGrpSpPr/>
          <p:nvPr/>
        </p:nvGrpSpPr>
        <p:grpSpPr>
          <a:xfrm rot="0">
            <a:off x="1899785" y="142647"/>
            <a:ext cx="10943267" cy="1628694"/>
            <a:chOff x="0" y="0"/>
            <a:chExt cx="2426583" cy="361083"/>
          </a:xfrm>
        </p:grpSpPr>
        <p:sp>
          <p:nvSpPr>
            <p:cNvPr name="Freeform 18" id="18"/>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9" id="19"/>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(broccoli)</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3485108" y="4254233"/>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6817781" y="4343548"/>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1014701" y="4465095"/>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385965" y="2529442"/>
            <a:ext cx="3307416" cy="3119453"/>
          </a:xfrm>
          <a:custGeom>
            <a:avLst/>
            <a:gdLst/>
            <a:ahLst/>
            <a:cxnLst/>
            <a:rect r="r" b="b" t="t" l="l"/>
            <a:pathLst>
              <a:path h="3119453" w="3307416">
                <a:moveTo>
                  <a:pt x="0" y="0"/>
                </a:moveTo>
                <a:lnTo>
                  <a:pt x="3307415" y="0"/>
                </a:lnTo>
                <a:lnTo>
                  <a:pt x="3307415" y="3119453"/>
                </a:lnTo>
                <a:lnTo>
                  <a:pt x="0" y="3119453"/>
                </a:lnTo>
                <a:lnTo>
                  <a:pt x="0" y="0"/>
                </a:lnTo>
                <a:close/>
              </a:path>
            </a:pathLst>
          </a:custGeom>
          <a:blipFill>
            <a:blip r:embed="rId9"/>
            <a:stretch>
              <a:fillRect l="0" t="0" r="-1591" b="-56673"/>
            </a:stretch>
          </a:blipFill>
        </p:spPr>
      </p:sp>
      <p:sp>
        <p:nvSpPr>
          <p:cNvPr name="Freeform 9" id="9"/>
          <p:cNvSpPr/>
          <p:nvPr/>
        </p:nvSpPr>
        <p:spPr>
          <a:xfrm flipH="false" flipV="false" rot="0">
            <a:off x="4119018" y="2704346"/>
            <a:ext cx="3204069" cy="3095334"/>
          </a:xfrm>
          <a:custGeom>
            <a:avLst/>
            <a:gdLst/>
            <a:ahLst/>
            <a:cxnLst/>
            <a:rect r="r" b="b" t="t" l="l"/>
            <a:pathLst>
              <a:path h="3095334" w="3204069">
                <a:moveTo>
                  <a:pt x="0" y="0"/>
                </a:moveTo>
                <a:lnTo>
                  <a:pt x="3204070" y="0"/>
                </a:lnTo>
                <a:lnTo>
                  <a:pt x="3204070" y="3095334"/>
                </a:lnTo>
                <a:lnTo>
                  <a:pt x="0" y="3095334"/>
                </a:lnTo>
                <a:lnTo>
                  <a:pt x="0" y="0"/>
                </a:lnTo>
                <a:close/>
              </a:path>
            </a:pathLst>
          </a:custGeom>
          <a:blipFill>
            <a:blip r:embed="rId10"/>
            <a:stretch>
              <a:fillRect l="0" t="0" r="0" b="0"/>
            </a:stretch>
          </a:blipFill>
        </p:spPr>
      </p:sp>
      <p:sp>
        <p:nvSpPr>
          <p:cNvPr name="Freeform 10" id="10"/>
          <p:cNvSpPr/>
          <p:nvPr/>
        </p:nvSpPr>
        <p:spPr>
          <a:xfrm flipH="false" flipV="false" rot="0">
            <a:off x="8008103" y="2699883"/>
            <a:ext cx="3014045" cy="2778572"/>
          </a:xfrm>
          <a:custGeom>
            <a:avLst/>
            <a:gdLst/>
            <a:ahLst/>
            <a:cxnLst/>
            <a:rect r="r" b="b" t="t" l="l"/>
            <a:pathLst>
              <a:path h="2778572" w="3014045">
                <a:moveTo>
                  <a:pt x="0" y="0"/>
                </a:moveTo>
                <a:lnTo>
                  <a:pt x="3014045" y="0"/>
                </a:lnTo>
                <a:lnTo>
                  <a:pt x="3014045" y="2778572"/>
                </a:lnTo>
                <a:lnTo>
                  <a:pt x="0" y="2778572"/>
                </a:lnTo>
                <a:lnTo>
                  <a:pt x="0" y="0"/>
                </a:lnTo>
                <a:close/>
              </a:path>
            </a:pathLst>
          </a:custGeom>
          <a:blipFill>
            <a:blip r:embed="rId11"/>
            <a:stretch>
              <a:fillRect l="0" t="0" r="-61378" b="0"/>
            </a:stretch>
          </a:blipFill>
        </p:spPr>
      </p:sp>
      <p:sp>
        <p:nvSpPr>
          <p:cNvPr name="Freeform 11" id="11"/>
          <p:cNvSpPr/>
          <p:nvPr/>
        </p:nvSpPr>
        <p:spPr>
          <a:xfrm flipH="false" flipV="false" rot="0">
            <a:off x="15242709" y="2959736"/>
            <a:ext cx="3045291" cy="2693623"/>
          </a:xfrm>
          <a:custGeom>
            <a:avLst/>
            <a:gdLst/>
            <a:ahLst/>
            <a:cxnLst/>
            <a:rect r="r" b="b" t="t" l="l"/>
            <a:pathLst>
              <a:path h="2693623" w="3045291">
                <a:moveTo>
                  <a:pt x="0" y="0"/>
                </a:moveTo>
                <a:lnTo>
                  <a:pt x="3045291" y="0"/>
                </a:lnTo>
                <a:lnTo>
                  <a:pt x="3045291" y="2693623"/>
                </a:lnTo>
                <a:lnTo>
                  <a:pt x="0" y="2693623"/>
                </a:lnTo>
                <a:lnTo>
                  <a:pt x="0" y="0"/>
                </a:lnTo>
                <a:close/>
              </a:path>
            </a:pathLst>
          </a:custGeom>
          <a:blipFill>
            <a:blip r:embed="rId12"/>
            <a:stretch>
              <a:fillRect l="0" t="0" r="-32557" b="0"/>
            </a:stretch>
          </a:blipFill>
        </p:spPr>
      </p:sp>
      <p:sp>
        <p:nvSpPr>
          <p:cNvPr name="TextBox 12" id="12"/>
          <p:cNvSpPr txBox="true"/>
          <p:nvPr/>
        </p:nvSpPr>
        <p:spPr>
          <a:xfrm rot="0">
            <a:off x="4119018" y="5964539"/>
            <a:ext cx="3592746"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It is put into a packet (sometimes!).</a:t>
            </a:r>
          </a:p>
        </p:txBody>
      </p:sp>
      <p:sp>
        <p:nvSpPr>
          <p:cNvPr name="TextBox 13" id="13"/>
          <p:cNvSpPr txBox="true"/>
          <p:nvPr/>
        </p:nvSpPr>
        <p:spPr>
          <a:xfrm rot="0">
            <a:off x="385965" y="5915595"/>
            <a:ext cx="330741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washed.</a:t>
            </a:r>
          </a:p>
        </p:txBody>
      </p:sp>
      <p:sp>
        <p:nvSpPr>
          <p:cNvPr name="TextBox 14" id="14"/>
          <p:cNvSpPr txBox="true"/>
          <p:nvPr/>
        </p:nvSpPr>
        <p:spPr>
          <a:xfrm rot="0">
            <a:off x="11573285" y="6058701"/>
            <a:ext cx="2835549"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bought by a customer.</a:t>
            </a:r>
          </a:p>
        </p:txBody>
      </p:sp>
      <p:sp>
        <p:nvSpPr>
          <p:cNvPr name="TextBox 15" id="15"/>
          <p:cNvSpPr txBox="true"/>
          <p:nvPr/>
        </p:nvSpPr>
        <p:spPr>
          <a:xfrm rot="0">
            <a:off x="7876351" y="5964539"/>
            <a:ext cx="3277550" cy="27213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transported to the supermarket</a:t>
            </a:r>
          </a:p>
        </p:txBody>
      </p:sp>
      <p:sp>
        <p:nvSpPr>
          <p:cNvPr name="TextBox 16" id="16"/>
          <p:cNvSpPr txBox="true"/>
          <p:nvPr/>
        </p:nvSpPr>
        <p:spPr>
          <a:xfrm rot="0">
            <a:off x="15507780" y="6125512"/>
            <a:ext cx="2835549"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broccoli is cooked.</a:t>
            </a:r>
          </a:p>
        </p:txBody>
      </p:sp>
      <p:sp>
        <p:nvSpPr>
          <p:cNvPr name="Freeform 17" id="17"/>
          <p:cNvSpPr/>
          <p:nvPr/>
        </p:nvSpPr>
        <p:spPr>
          <a:xfrm flipH="false" flipV="false" rot="-66426">
            <a:off x="14173442" y="4465095"/>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11007414" y="3591330"/>
            <a:ext cx="3162637" cy="2107107"/>
          </a:xfrm>
          <a:custGeom>
            <a:avLst/>
            <a:gdLst/>
            <a:ahLst/>
            <a:cxnLst/>
            <a:rect r="r" b="b" t="t" l="l"/>
            <a:pathLst>
              <a:path h="2107107" w="3162637">
                <a:moveTo>
                  <a:pt x="0" y="0"/>
                </a:moveTo>
                <a:lnTo>
                  <a:pt x="3162638" y="0"/>
                </a:lnTo>
                <a:lnTo>
                  <a:pt x="3162638" y="2107107"/>
                </a:lnTo>
                <a:lnTo>
                  <a:pt x="0" y="2107107"/>
                </a:lnTo>
                <a:lnTo>
                  <a:pt x="0" y="0"/>
                </a:lnTo>
                <a:close/>
              </a:path>
            </a:pathLst>
          </a:custGeom>
          <a:blipFill>
            <a:blip r:embed="rId13"/>
            <a:stretch>
              <a:fillRect l="0" t="0" r="0" b="0"/>
            </a:stretch>
          </a:blipFill>
        </p:spPr>
      </p:sp>
      <p:grpSp>
        <p:nvGrpSpPr>
          <p:cNvPr name="Group 19" id="19"/>
          <p:cNvGrpSpPr/>
          <p:nvPr/>
        </p:nvGrpSpPr>
        <p:grpSpPr>
          <a:xfrm rot="0">
            <a:off x="1899785" y="142647"/>
            <a:ext cx="10943267" cy="1628694"/>
            <a:chOff x="0" y="0"/>
            <a:chExt cx="2426583" cy="361083"/>
          </a:xfrm>
        </p:grpSpPr>
        <p:sp>
          <p:nvSpPr>
            <p:cNvPr name="Freeform 20" id="20"/>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21" id="21"/>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(broccoli)</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66426">
            <a:off x="4001635" y="7157062"/>
            <a:ext cx="782613" cy="315980"/>
          </a:xfrm>
          <a:custGeom>
            <a:avLst/>
            <a:gdLst/>
            <a:ahLst/>
            <a:cxnLst/>
            <a:rect r="r" b="b" t="t" l="l"/>
            <a:pathLst>
              <a:path h="315980" w="782613">
                <a:moveTo>
                  <a:pt x="0" y="0"/>
                </a:moveTo>
                <a:lnTo>
                  <a:pt x="782614" y="0"/>
                </a:lnTo>
                <a:lnTo>
                  <a:pt x="782614" y="315980"/>
                </a:lnTo>
                <a:lnTo>
                  <a:pt x="0" y="315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6930239" y="7235547"/>
            <a:ext cx="782613" cy="315980"/>
          </a:xfrm>
          <a:custGeom>
            <a:avLst/>
            <a:gdLst/>
            <a:ahLst/>
            <a:cxnLst/>
            <a:rect r="r" b="b" t="t" l="l"/>
            <a:pathLst>
              <a:path h="315980" w="782613">
                <a:moveTo>
                  <a:pt x="0" y="0"/>
                </a:moveTo>
                <a:lnTo>
                  <a:pt x="782613" y="0"/>
                </a:lnTo>
                <a:lnTo>
                  <a:pt x="782613" y="315980"/>
                </a:lnTo>
                <a:lnTo>
                  <a:pt x="0" y="315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66426">
            <a:off x="10618303" y="7342358"/>
            <a:ext cx="782613" cy="315980"/>
          </a:xfrm>
          <a:custGeom>
            <a:avLst/>
            <a:gdLst/>
            <a:ahLst/>
            <a:cxnLst/>
            <a:rect r="r" b="b" t="t" l="l"/>
            <a:pathLst>
              <a:path h="315980" w="782613">
                <a:moveTo>
                  <a:pt x="0" y="0"/>
                </a:moveTo>
                <a:lnTo>
                  <a:pt x="782614" y="0"/>
                </a:lnTo>
                <a:lnTo>
                  <a:pt x="782614" y="315980"/>
                </a:lnTo>
                <a:lnTo>
                  <a:pt x="0" y="315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278248" y="5641392"/>
            <a:ext cx="2906408" cy="2741235"/>
          </a:xfrm>
          <a:custGeom>
            <a:avLst/>
            <a:gdLst/>
            <a:ahLst/>
            <a:cxnLst/>
            <a:rect r="r" b="b" t="t" l="l"/>
            <a:pathLst>
              <a:path h="2741235" w="2906408">
                <a:moveTo>
                  <a:pt x="0" y="0"/>
                </a:moveTo>
                <a:lnTo>
                  <a:pt x="2906408" y="0"/>
                </a:lnTo>
                <a:lnTo>
                  <a:pt x="2906408" y="2741236"/>
                </a:lnTo>
                <a:lnTo>
                  <a:pt x="0" y="2741236"/>
                </a:lnTo>
                <a:lnTo>
                  <a:pt x="0" y="0"/>
                </a:lnTo>
                <a:close/>
              </a:path>
            </a:pathLst>
          </a:custGeom>
          <a:blipFill>
            <a:blip r:embed="rId7"/>
            <a:stretch>
              <a:fillRect l="0" t="0" r="-1591" b="-56673"/>
            </a:stretch>
          </a:blipFill>
        </p:spPr>
      </p:sp>
      <p:sp>
        <p:nvSpPr>
          <p:cNvPr name="Freeform 8" id="8"/>
          <p:cNvSpPr/>
          <p:nvPr/>
        </p:nvSpPr>
        <p:spPr>
          <a:xfrm flipH="false" flipV="false" rot="0">
            <a:off x="4558688" y="5795090"/>
            <a:ext cx="2815592" cy="2720040"/>
          </a:xfrm>
          <a:custGeom>
            <a:avLst/>
            <a:gdLst/>
            <a:ahLst/>
            <a:cxnLst/>
            <a:rect r="r" b="b" t="t" l="l"/>
            <a:pathLst>
              <a:path h="2720040" w="2815592">
                <a:moveTo>
                  <a:pt x="0" y="0"/>
                </a:moveTo>
                <a:lnTo>
                  <a:pt x="2815592" y="0"/>
                </a:lnTo>
                <a:lnTo>
                  <a:pt x="2815592" y="2720041"/>
                </a:lnTo>
                <a:lnTo>
                  <a:pt x="0" y="2720041"/>
                </a:lnTo>
                <a:lnTo>
                  <a:pt x="0" y="0"/>
                </a:lnTo>
                <a:close/>
              </a:path>
            </a:pathLst>
          </a:custGeom>
          <a:blipFill>
            <a:blip r:embed="rId8"/>
            <a:stretch>
              <a:fillRect l="0" t="0" r="0" b="0"/>
            </a:stretch>
          </a:blipFill>
        </p:spPr>
      </p:sp>
      <p:sp>
        <p:nvSpPr>
          <p:cNvPr name="Freeform 9" id="9"/>
          <p:cNvSpPr/>
          <p:nvPr/>
        </p:nvSpPr>
        <p:spPr>
          <a:xfrm flipH="false" flipV="false" rot="0">
            <a:off x="7976241" y="5791168"/>
            <a:ext cx="2648608" cy="2441684"/>
          </a:xfrm>
          <a:custGeom>
            <a:avLst/>
            <a:gdLst/>
            <a:ahLst/>
            <a:cxnLst/>
            <a:rect r="r" b="b" t="t" l="l"/>
            <a:pathLst>
              <a:path h="2441684" w="2648608">
                <a:moveTo>
                  <a:pt x="0" y="0"/>
                </a:moveTo>
                <a:lnTo>
                  <a:pt x="2648607" y="0"/>
                </a:lnTo>
                <a:lnTo>
                  <a:pt x="2648607" y="2441684"/>
                </a:lnTo>
                <a:lnTo>
                  <a:pt x="0" y="2441684"/>
                </a:lnTo>
                <a:lnTo>
                  <a:pt x="0" y="0"/>
                </a:lnTo>
                <a:close/>
              </a:path>
            </a:pathLst>
          </a:custGeom>
          <a:blipFill>
            <a:blip r:embed="rId9"/>
            <a:stretch>
              <a:fillRect l="0" t="0" r="-61378" b="0"/>
            </a:stretch>
          </a:blipFill>
        </p:spPr>
      </p:sp>
      <p:sp>
        <p:nvSpPr>
          <p:cNvPr name="Freeform 10" id="10"/>
          <p:cNvSpPr/>
          <p:nvPr/>
        </p:nvSpPr>
        <p:spPr>
          <a:xfrm flipH="false" flipV="false" rot="0">
            <a:off x="15125682" y="5816680"/>
            <a:ext cx="2676065" cy="2367035"/>
          </a:xfrm>
          <a:custGeom>
            <a:avLst/>
            <a:gdLst/>
            <a:ahLst/>
            <a:cxnLst/>
            <a:rect r="r" b="b" t="t" l="l"/>
            <a:pathLst>
              <a:path h="2367035" w="2676065">
                <a:moveTo>
                  <a:pt x="0" y="0"/>
                </a:moveTo>
                <a:lnTo>
                  <a:pt x="2676066" y="0"/>
                </a:lnTo>
                <a:lnTo>
                  <a:pt x="2676066" y="2367034"/>
                </a:lnTo>
                <a:lnTo>
                  <a:pt x="0" y="2367034"/>
                </a:lnTo>
                <a:lnTo>
                  <a:pt x="0" y="0"/>
                </a:lnTo>
                <a:close/>
              </a:path>
            </a:pathLst>
          </a:custGeom>
          <a:blipFill>
            <a:blip r:embed="rId10"/>
            <a:stretch>
              <a:fillRect l="0" t="0" r="-32557" b="0"/>
            </a:stretch>
          </a:blipFill>
        </p:spPr>
      </p:sp>
      <p:sp>
        <p:nvSpPr>
          <p:cNvPr name="Freeform 11" id="11"/>
          <p:cNvSpPr/>
          <p:nvPr/>
        </p:nvSpPr>
        <p:spPr>
          <a:xfrm flipH="false" flipV="false" rot="-66426">
            <a:off x="14186059" y="7139522"/>
            <a:ext cx="782613" cy="315980"/>
          </a:xfrm>
          <a:custGeom>
            <a:avLst/>
            <a:gdLst/>
            <a:ahLst/>
            <a:cxnLst/>
            <a:rect r="r" b="b" t="t" l="l"/>
            <a:pathLst>
              <a:path h="315980" w="782613">
                <a:moveTo>
                  <a:pt x="0" y="0"/>
                </a:moveTo>
                <a:lnTo>
                  <a:pt x="782613" y="0"/>
                </a:lnTo>
                <a:lnTo>
                  <a:pt x="782613" y="315980"/>
                </a:lnTo>
                <a:lnTo>
                  <a:pt x="0" y="3159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1403896" y="6371696"/>
            <a:ext cx="2779184" cy="1851631"/>
          </a:xfrm>
          <a:custGeom>
            <a:avLst/>
            <a:gdLst/>
            <a:ahLst/>
            <a:cxnLst/>
            <a:rect r="r" b="b" t="t" l="l"/>
            <a:pathLst>
              <a:path h="1851631" w="2779184">
                <a:moveTo>
                  <a:pt x="0" y="0"/>
                </a:moveTo>
                <a:lnTo>
                  <a:pt x="2779184" y="0"/>
                </a:lnTo>
                <a:lnTo>
                  <a:pt x="2779184" y="1851631"/>
                </a:lnTo>
                <a:lnTo>
                  <a:pt x="0" y="1851631"/>
                </a:lnTo>
                <a:lnTo>
                  <a:pt x="0" y="0"/>
                </a:lnTo>
                <a:close/>
              </a:path>
            </a:pathLst>
          </a:custGeom>
          <a:blipFill>
            <a:blip r:embed="rId11"/>
            <a:stretch>
              <a:fillRect l="0" t="0" r="0" b="0"/>
            </a:stretch>
          </a:blipFill>
        </p:spPr>
      </p:sp>
      <p:sp>
        <p:nvSpPr>
          <p:cNvPr name="Freeform 13" id="13"/>
          <p:cNvSpPr/>
          <p:nvPr/>
        </p:nvSpPr>
        <p:spPr>
          <a:xfrm flipH="false" flipV="false" rot="-66426">
            <a:off x="4733230" y="4312360"/>
            <a:ext cx="724625" cy="292567"/>
          </a:xfrm>
          <a:custGeom>
            <a:avLst/>
            <a:gdLst/>
            <a:ahLst/>
            <a:cxnLst/>
            <a:rect r="r" b="b" t="t" l="l"/>
            <a:pathLst>
              <a:path h="292567" w="724625">
                <a:moveTo>
                  <a:pt x="0" y="0"/>
                </a:moveTo>
                <a:lnTo>
                  <a:pt x="724625" y="0"/>
                </a:lnTo>
                <a:lnTo>
                  <a:pt x="724625" y="292567"/>
                </a:lnTo>
                <a:lnTo>
                  <a:pt x="0" y="2925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66426">
            <a:off x="8486119" y="4253497"/>
            <a:ext cx="724625" cy="292567"/>
          </a:xfrm>
          <a:custGeom>
            <a:avLst/>
            <a:gdLst/>
            <a:ahLst/>
            <a:cxnLst/>
            <a:rect r="r" b="b" t="t" l="l"/>
            <a:pathLst>
              <a:path h="292567" w="724625">
                <a:moveTo>
                  <a:pt x="0" y="0"/>
                </a:moveTo>
                <a:lnTo>
                  <a:pt x="724625" y="0"/>
                </a:lnTo>
                <a:lnTo>
                  <a:pt x="724625" y="292567"/>
                </a:lnTo>
                <a:lnTo>
                  <a:pt x="0" y="2925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66426">
            <a:off x="12247281" y="4312360"/>
            <a:ext cx="724625" cy="292567"/>
          </a:xfrm>
          <a:custGeom>
            <a:avLst/>
            <a:gdLst/>
            <a:ahLst/>
            <a:cxnLst/>
            <a:rect r="r" b="b" t="t" l="l"/>
            <a:pathLst>
              <a:path h="292567" w="724625">
                <a:moveTo>
                  <a:pt x="0" y="0"/>
                </a:moveTo>
                <a:lnTo>
                  <a:pt x="724624" y="0"/>
                </a:lnTo>
                <a:lnTo>
                  <a:pt x="724624" y="292567"/>
                </a:lnTo>
                <a:lnTo>
                  <a:pt x="0" y="2925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1480484" y="2837499"/>
            <a:ext cx="2658279" cy="1774401"/>
          </a:xfrm>
          <a:custGeom>
            <a:avLst/>
            <a:gdLst/>
            <a:ahLst/>
            <a:cxnLst/>
            <a:rect r="r" b="b" t="t" l="l"/>
            <a:pathLst>
              <a:path h="1774401" w="2658279">
                <a:moveTo>
                  <a:pt x="0" y="0"/>
                </a:moveTo>
                <a:lnTo>
                  <a:pt x="2658279" y="0"/>
                </a:lnTo>
                <a:lnTo>
                  <a:pt x="2658279" y="1774401"/>
                </a:lnTo>
                <a:lnTo>
                  <a:pt x="0" y="1774401"/>
                </a:lnTo>
                <a:lnTo>
                  <a:pt x="0" y="0"/>
                </a:lnTo>
                <a:close/>
              </a:path>
            </a:pathLst>
          </a:custGeom>
          <a:blipFill>
            <a:blip r:embed="rId12"/>
            <a:stretch>
              <a:fillRect l="0" t="0" r="0" b="0"/>
            </a:stretch>
          </a:blipFill>
        </p:spPr>
      </p:sp>
      <p:sp>
        <p:nvSpPr>
          <p:cNvPr name="Freeform 17" id="17"/>
          <p:cNvSpPr/>
          <p:nvPr/>
        </p:nvSpPr>
        <p:spPr>
          <a:xfrm flipH="false" flipV="false" rot="0">
            <a:off x="5949119" y="2754055"/>
            <a:ext cx="1188714" cy="1169397"/>
          </a:xfrm>
          <a:custGeom>
            <a:avLst/>
            <a:gdLst/>
            <a:ahLst/>
            <a:cxnLst/>
            <a:rect r="r" b="b" t="t" l="l"/>
            <a:pathLst>
              <a:path h="1169397" w="1188714">
                <a:moveTo>
                  <a:pt x="0" y="0"/>
                </a:moveTo>
                <a:lnTo>
                  <a:pt x="1188714" y="0"/>
                </a:lnTo>
                <a:lnTo>
                  <a:pt x="1188714" y="1169397"/>
                </a:lnTo>
                <a:lnTo>
                  <a:pt x="0" y="11693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8" id="18"/>
          <p:cNvSpPr/>
          <p:nvPr/>
        </p:nvSpPr>
        <p:spPr>
          <a:xfrm flipH="false" flipV="false" rot="0">
            <a:off x="6543476" y="3135990"/>
            <a:ext cx="1475911" cy="1475911"/>
          </a:xfrm>
          <a:custGeom>
            <a:avLst/>
            <a:gdLst/>
            <a:ahLst/>
            <a:cxnLst/>
            <a:rect r="r" b="b" t="t" l="l"/>
            <a:pathLst>
              <a:path h="1475911" w="1475911">
                <a:moveTo>
                  <a:pt x="0" y="0"/>
                </a:moveTo>
                <a:lnTo>
                  <a:pt x="1475910" y="0"/>
                </a:lnTo>
                <a:lnTo>
                  <a:pt x="1475910" y="1475910"/>
                </a:lnTo>
                <a:lnTo>
                  <a:pt x="0" y="147591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p:cNvSpPr/>
          <p:nvPr/>
        </p:nvSpPr>
        <p:spPr>
          <a:xfrm flipH="false" flipV="false" rot="0">
            <a:off x="9678500" y="2754055"/>
            <a:ext cx="2146430" cy="2196293"/>
          </a:xfrm>
          <a:custGeom>
            <a:avLst/>
            <a:gdLst/>
            <a:ahLst/>
            <a:cxnLst/>
            <a:rect r="r" b="b" t="t" l="l"/>
            <a:pathLst>
              <a:path h="2196293" w="2146430">
                <a:moveTo>
                  <a:pt x="0" y="0"/>
                </a:moveTo>
                <a:lnTo>
                  <a:pt x="2146430" y="0"/>
                </a:lnTo>
                <a:lnTo>
                  <a:pt x="2146430" y="2196293"/>
                </a:lnTo>
                <a:lnTo>
                  <a:pt x="0" y="2196293"/>
                </a:lnTo>
                <a:lnTo>
                  <a:pt x="0" y="0"/>
                </a:lnTo>
                <a:close/>
              </a:path>
            </a:pathLst>
          </a:custGeom>
          <a:blipFill>
            <a:blip r:embed="rId17"/>
            <a:stretch>
              <a:fillRect l="0" t="0" r="-66592" b="-8472"/>
            </a:stretch>
          </a:blipFill>
        </p:spPr>
      </p:sp>
      <p:sp>
        <p:nvSpPr>
          <p:cNvPr name="Freeform 20" id="20"/>
          <p:cNvSpPr/>
          <p:nvPr/>
        </p:nvSpPr>
        <p:spPr>
          <a:xfrm flipH="false" flipV="false" rot="0">
            <a:off x="13044494" y="3135990"/>
            <a:ext cx="2822185" cy="1876753"/>
          </a:xfrm>
          <a:custGeom>
            <a:avLst/>
            <a:gdLst/>
            <a:ahLst/>
            <a:cxnLst/>
            <a:rect r="r" b="b" t="t" l="l"/>
            <a:pathLst>
              <a:path h="1876753" w="2822185">
                <a:moveTo>
                  <a:pt x="0" y="0"/>
                </a:moveTo>
                <a:lnTo>
                  <a:pt x="2822184" y="0"/>
                </a:lnTo>
                <a:lnTo>
                  <a:pt x="2822184" y="1876752"/>
                </a:lnTo>
                <a:lnTo>
                  <a:pt x="0" y="1876752"/>
                </a:lnTo>
                <a:lnTo>
                  <a:pt x="0" y="0"/>
                </a:lnTo>
                <a:close/>
              </a:path>
            </a:pathLst>
          </a:custGeom>
          <a:blipFill>
            <a:blip r:embed="rId18"/>
            <a:stretch>
              <a:fillRect l="0" t="0" r="0" b="0"/>
            </a:stretch>
          </a:blipFill>
        </p:spPr>
      </p:sp>
      <p:sp>
        <p:nvSpPr>
          <p:cNvPr name="Freeform 21" id="21"/>
          <p:cNvSpPr/>
          <p:nvPr/>
        </p:nvSpPr>
        <p:spPr>
          <a:xfrm flipH="false" flipV="false" rot="-66426">
            <a:off x="15936112" y="4215647"/>
            <a:ext cx="724625" cy="292567"/>
          </a:xfrm>
          <a:custGeom>
            <a:avLst/>
            <a:gdLst/>
            <a:ahLst/>
            <a:cxnLst/>
            <a:rect r="r" b="b" t="t" l="l"/>
            <a:pathLst>
              <a:path h="292567" w="724625">
                <a:moveTo>
                  <a:pt x="0" y="0"/>
                </a:moveTo>
                <a:lnTo>
                  <a:pt x="724625" y="0"/>
                </a:lnTo>
                <a:lnTo>
                  <a:pt x="724625" y="292567"/>
                </a:lnTo>
                <a:lnTo>
                  <a:pt x="0" y="2925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66426">
            <a:off x="398464" y="7162084"/>
            <a:ext cx="724625" cy="292567"/>
          </a:xfrm>
          <a:custGeom>
            <a:avLst/>
            <a:gdLst/>
            <a:ahLst/>
            <a:cxnLst/>
            <a:rect r="r" b="b" t="t" l="l"/>
            <a:pathLst>
              <a:path h="292567" w="724625">
                <a:moveTo>
                  <a:pt x="0" y="0"/>
                </a:moveTo>
                <a:lnTo>
                  <a:pt x="724625" y="0"/>
                </a:lnTo>
                <a:lnTo>
                  <a:pt x="724625" y="292567"/>
                </a:lnTo>
                <a:lnTo>
                  <a:pt x="0" y="2925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3" id="23"/>
          <p:cNvGrpSpPr/>
          <p:nvPr/>
        </p:nvGrpSpPr>
        <p:grpSpPr>
          <a:xfrm rot="0">
            <a:off x="1899785" y="277604"/>
            <a:ext cx="12434381" cy="1493737"/>
            <a:chOff x="0" y="0"/>
            <a:chExt cx="2757226" cy="331163"/>
          </a:xfrm>
        </p:grpSpPr>
        <p:sp>
          <p:nvSpPr>
            <p:cNvPr name="Freeform 24" id="24"/>
            <p:cNvSpPr/>
            <p:nvPr/>
          </p:nvSpPr>
          <p:spPr>
            <a:xfrm flipH="false" flipV="false" rot="0">
              <a:off x="0" y="0"/>
              <a:ext cx="2757226" cy="331163"/>
            </a:xfrm>
            <a:custGeom>
              <a:avLst/>
              <a:gdLst/>
              <a:ahLst/>
              <a:cxnLst/>
              <a:rect r="r" b="b" t="t" l="l"/>
              <a:pathLst>
                <a:path h="331163" w="2757226">
                  <a:moveTo>
                    <a:pt x="2757226" y="14943"/>
                  </a:moveTo>
                  <a:lnTo>
                    <a:pt x="2757226" y="316220"/>
                  </a:lnTo>
                  <a:cubicBezTo>
                    <a:pt x="2757226" y="324473"/>
                    <a:pt x="2750535" y="331163"/>
                    <a:pt x="2742283" y="331163"/>
                  </a:cubicBezTo>
                  <a:lnTo>
                    <a:pt x="14943" y="331163"/>
                  </a:lnTo>
                  <a:cubicBezTo>
                    <a:pt x="6690" y="331163"/>
                    <a:pt x="0" y="324473"/>
                    <a:pt x="0" y="316220"/>
                  </a:cubicBezTo>
                  <a:lnTo>
                    <a:pt x="0" y="14943"/>
                  </a:lnTo>
                  <a:cubicBezTo>
                    <a:pt x="0" y="6690"/>
                    <a:pt x="6690" y="0"/>
                    <a:pt x="14943" y="0"/>
                  </a:cubicBezTo>
                  <a:lnTo>
                    <a:pt x="2742283" y="0"/>
                  </a:lnTo>
                  <a:cubicBezTo>
                    <a:pt x="2750535" y="0"/>
                    <a:pt x="2757226" y="6690"/>
                    <a:pt x="2757226" y="14943"/>
                  </a:cubicBezTo>
                  <a:close/>
                </a:path>
              </a:pathLst>
            </a:custGeom>
            <a:solidFill>
              <a:srgbClr val="5294A2">
                <a:alpha val="75686"/>
              </a:srgbClr>
            </a:solidFill>
          </p:spPr>
        </p:sp>
        <p:sp>
          <p:nvSpPr>
            <p:cNvPr name="TextBox 25" id="25"/>
            <p:cNvSpPr txBox="true"/>
            <p:nvPr/>
          </p:nvSpPr>
          <p:spPr>
            <a:xfrm>
              <a:off x="0" y="-38100"/>
              <a:ext cx="2757226" cy="369263"/>
            </a:xfrm>
            <a:prstGeom prst="rect">
              <a:avLst/>
            </a:prstGeom>
          </p:spPr>
          <p:txBody>
            <a:bodyPr anchor="ctr" rtlCol="false" tIns="50800" lIns="50800" bIns="50800" rIns="50800"/>
            <a:lstStyle/>
            <a:p>
              <a:pPr algn="ctr">
                <a:lnSpc>
                  <a:spcPts val="2659"/>
                </a:lnSpc>
              </a:pPr>
            </a:p>
          </p:txBody>
        </p:sp>
      </p:grpSp>
      <p:sp>
        <p:nvSpPr>
          <p:cNvPr name="TextBox 26" id="26"/>
          <p:cNvSpPr txBox="true"/>
          <p:nvPr/>
        </p:nvSpPr>
        <p:spPr>
          <a:xfrm rot="0">
            <a:off x="2039673" y="503116"/>
            <a:ext cx="15768379" cy="8125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Tell your partner the journey of broccoli</a:t>
            </a:r>
          </a:p>
        </p:txBody>
      </p:sp>
      <p:sp>
        <p:nvSpPr>
          <p:cNvPr name="Freeform 27" id="27"/>
          <p:cNvSpPr/>
          <p:nvPr/>
        </p:nvSpPr>
        <p:spPr>
          <a:xfrm flipH="false" flipV="false" rot="0">
            <a:off x="315159" y="277604"/>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3892293" y="2326046"/>
            <a:ext cx="10503415" cy="6932254"/>
          </a:xfrm>
          <a:custGeom>
            <a:avLst/>
            <a:gdLst/>
            <a:ahLst/>
            <a:cxnLst/>
            <a:rect r="r" b="b" t="t" l="l"/>
            <a:pathLst>
              <a:path h="6932254" w="10503415">
                <a:moveTo>
                  <a:pt x="0" y="0"/>
                </a:moveTo>
                <a:lnTo>
                  <a:pt x="10503414" y="0"/>
                </a:lnTo>
                <a:lnTo>
                  <a:pt x="10503414" y="6932254"/>
                </a:lnTo>
                <a:lnTo>
                  <a:pt x="0" y="6932254"/>
                </a:lnTo>
                <a:lnTo>
                  <a:pt x="0" y="0"/>
                </a:lnTo>
                <a:close/>
              </a:path>
            </a:pathLst>
          </a:custGeom>
          <a:blipFill>
            <a:blip r:embed="rId5"/>
            <a:stretch>
              <a:fillRect l="0" t="0" r="0" b="0"/>
            </a:stretch>
          </a:blipFill>
          <a:ln w="38100" cap="rnd">
            <a:solidFill>
              <a:srgbClr val="000000"/>
            </a:solidFill>
            <a:prstDash val="solid"/>
            <a:round/>
          </a:ln>
        </p:spPr>
      </p:sp>
      <p:sp>
        <p:nvSpPr>
          <p:cNvPr name="Freeform 5" id="5"/>
          <p:cNvSpPr/>
          <p:nvPr/>
        </p:nvSpPr>
        <p:spPr>
          <a:xfrm flipH="true" flipV="false" rot="0">
            <a:off x="960964" y="643590"/>
            <a:ext cx="5653507" cy="4296665"/>
          </a:xfrm>
          <a:custGeom>
            <a:avLst/>
            <a:gdLst/>
            <a:ahLst/>
            <a:cxnLst/>
            <a:rect r="r" b="b" t="t" l="l"/>
            <a:pathLst>
              <a:path h="4296665" w="5653507">
                <a:moveTo>
                  <a:pt x="5653506" y="0"/>
                </a:moveTo>
                <a:lnTo>
                  <a:pt x="0" y="0"/>
                </a:lnTo>
                <a:lnTo>
                  <a:pt x="0" y="4296665"/>
                </a:lnTo>
                <a:lnTo>
                  <a:pt x="5653506" y="4296665"/>
                </a:lnTo>
                <a:lnTo>
                  <a:pt x="565350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385267" y="1623442"/>
            <a:ext cx="4804901" cy="16987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Ok. The only thing left now is rice. Where does rice come from?</a:t>
            </a:r>
          </a:p>
        </p:txBody>
      </p:sp>
      <p:sp>
        <p:nvSpPr>
          <p:cNvPr name="Freeform 7" id="7"/>
          <p:cNvSpPr/>
          <p:nvPr/>
        </p:nvSpPr>
        <p:spPr>
          <a:xfrm flipH="false" flipV="false" rot="0">
            <a:off x="12634493" y="846835"/>
            <a:ext cx="5653507" cy="4296665"/>
          </a:xfrm>
          <a:custGeom>
            <a:avLst/>
            <a:gdLst/>
            <a:ahLst/>
            <a:cxnLst/>
            <a:rect r="r" b="b" t="t" l="l"/>
            <a:pathLst>
              <a:path h="4296665" w="5653507">
                <a:moveTo>
                  <a:pt x="0" y="0"/>
                </a:moveTo>
                <a:lnTo>
                  <a:pt x="5653507" y="0"/>
                </a:lnTo>
                <a:lnTo>
                  <a:pt x="5653507" y="4296665"/>
                </a:lnTo>
                <a:lnTo>
                  <a:pt x="0" y="42966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3058796" y="2398188"/>
            <a:ext cx="4804901" cy="11272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Good question Nancy. Let’s find out.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899785" y="277604"/>
            <a:ext cx="5873592" cy="1493737"/>
            <a:chOff x="0" y="0"/>
            <a:chExt cx="1302423" cy="331163"/>
          </a:xfrm>
        </p:grpSpPr>
        <p:sp>
          <p:nvSpPr>
            <p:cNvPr name="Freeform 6" id="6"/>
            <p:cNvSpPr/>
            <p:nvPr/>
          </p:nvSpPr>
          <p:spPr>
            <a:xfrm flipH="false" flipV="false" rot="0">
              <a:off x="0" y="0"/>
              <a:ext cx="1302423" cy="331163"/>
            </a:xfrm>
            <a:custGeom>
              <a:avLst/>
              <a:gdLst/>
              <a:ahLst/>
              <a:cxnLst/>
              <a:rect r="r" b="b" t="t" l="l"/>
              <a:pathLst>
                <a:path h="331163" w="1302423">
                  <a:moveTo>
                    <a:pt x="1302423" y="31634"/>
                  </a:moveTo>
                  <a:lnTo>
                    <a:pt x="1302423" y="299529"/>
                  </a:lnTo>
                  <a:cubicBezTo>
                    <a:pt x="1302423" y="317000"/>
                    <a:pt x="1288259" y="331163"/>
                    <a:pt x="1270788" y="331163"/>
                  </a:cubicBezTo>
                  <a:lnTo>
                    <a:pt x="31634" y="331163"/>
                  </a:lnTo>
                  <a:cubicBezTo>
                    <a:pt x="14163" y="331163"/>
                    <a:pt x="0" y="317000"/>
                    <a:pt x="0" y="299529"/>
                  </a:cubicBezTo>
                  <a:lnTo>
                    <a:pt x="0" y="31634"/>
                  </a:lnTo>
                  <a:cubicBezTo>
                    <a:pt x="0" y="14163"/>
                    <a:pt x="14163" y="0"/>
                    <a:pt x="31634" y="0"/>
                  </a:cubicBezTo>
                  <a:lnTo>
                    <a:pt x="1270788" y="0"/>
                  </a:lnTo>
                  <a:cubicBezTo>
                    <a:pt x="1279178" y="0"/>
                    <a:pt x="1287225" y="3333"/>
                    <a:pt x="1293157" y="9265"/>
                  </a:cubicBezTo>
                  <a:cubicBezTo>
                    <a:pt x="1299090" y="15198"/>
                    <a:pt x="1302423" y="23244"/>
                    <a:pt x="1302423" y="31634"/>
                  </a:cubicBezTo>
                  <a:close/>
                </a:path>
              </a:pathLst>
            </a:custGeom>
            <a:solidFill>
              <a:srgbClr val="5294A2">
                <a:alpha val="75686"/>
              </a:srgbClr>
            </a:solidFill>
          </p:spPr>
        </p:sp>
        <p:sp>
          <p:nvSpPr>
            <p:cNvPr name="TextBox 7" id="7"/>
            <p:cNvSpPr txBox="true"/>
            <p:nvPr/>
          </p:nvSpPr>
          <p:spPr>
            <a:xfrm>
              <a:off x="0" y="-38100"/>
              <a:ext cx="1302423" cy="369263"/>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039673" y="503116"/>
            <a:ext cx="15768379" cy="8125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The journey of rice</a:t>
            </a:r>
          </a:p>
        </p:txBody>
      </p:sp>
      <p:grpSp>
        <p:nvGrpSpPr>
          <p:cNvPr name="Group 9" id="9"/>
          <p:cNvGrpSpPr/>
          <p:nvPr/>
        </p:nvGrpSpPr>
        <p:grpSpPr>
          <a:xfrm rot="0">
            <a:off x="6610887" y="2491781"/>
            <a:ext cx="12498616" cy="6506069"/>
            <a:chOff x="0" y="0"/>
            <a:chExt cx="16664821" cy="8674758"/>
          </a:xfrm>
        </p:grpSpPr>
        <p:sp>
          <p:nvSpPr>
            <p:cNvPr name="Freeform 10" id="10"/>
            <p:cNvSpPr/>
            <p:nvPr/>
          </p:nvSpPr>
          <p:spPr>
            <a:xfrm flipH="false" flipV="false" rot="0">
              <a:off x="656539" y="0"/>
              <a:ext cx="11847179" cy="7456418"/>
            </a:xfrm>
            <a:custGeom>
              <a:avLst/>
              <a:gdLst/>
              <a:ahLst/>
              <a:cxnLst/>
              <a:rect r="r" b="b" t="t" l="l"/>
              <a:pathLst>
                <a:path h="7456418" w="11847179">
                  <a:moveTo>
                    <a:pt x="0" y="0"/>
                  </a:moveTo>
                  <a:lnTo>
                    <a:pt x="11847179" y="0"/>
                  </a:lnTo>
                  <a:lnTo>
                    <a:pt x="11847179" y="7456418"/>
                  </a:lnTo>
                  <a:lnTo>
                    <a:pt x="0" y="7456418"/>
                  </a:lnTo>
                  <a:lnTo>
                    <a:pt x="0" y="0"/>
                  </a:lnTo>
                  <a:close/>
                </a:path>
              </a:pathLst>
            </a:custGeom>
            <a:blipFill>
              <a:blip r:embed="rId7"/>
              <a:stretch>
                <a:fillRect l="-8487" t="-8210" r="-732" b="-21291"/>
              </a:stretch>
            </a:blipFill>
          </p:spPr>
        </p:sp>
        <p:sp>
          <p:nvSpPr>
            <p:cNvPr name="Freeform 11" id="11"/>
            <p:cNvSpPr/>
            <p:nvPr/>
          </p:nvSpPr>
          <p:spPr>
            <a:xfrm flipH="false" flipV="false" rot="4887163">
              <a:off x="10939484" y="2004742"/>
              <a:ext cx="740134" cy="2303919"/>
            </a:xfrm>
            <a:custGeom>
              <a:avLst/>
              <a:gdLst/>
              <a:ahLst/>
              <a:cxnLst/>
              <a:rect r="r" b="b" t="t" l="l"/>
              <a:pathLst>
                <a:path h="2303919" w="740134">
                  <a:moveTo>
                    <a:pt x="0" y="0"/>
                  </a:moveTo>
                  <a:lnTo>
                    <a:pt x="740134" y="0"/>
                  </a:lnTo>
                  <a:lnTo>
                    <a:pt x="740134" y="2303919"/>
                  </a:lnTo>
                  <a:lnTo>
                    <a:pt x="0" y="230391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9046202" y="4066921"/>
              <a:ext cx="794852" cy="4607837"/>
            </a:xfrm>
            <a:custGeom>
              <a:avLst/>
              <a:gdLst/>
              <a:ahLst/>
              <a:cxnLst/>
              <a:rect r="r" b="b" t="t" l="l"/>
              <a:pathLst>
                <a:path h="4607837" w="794852">
                  <a:moveTo>
                    <a:pt x="0" y="0"/>
                  </a:moveTo>
                  <a:lnTo>
                    <a:pt x="794852" y="0"/>
                  </a:lnTo>
                  <a:lnTo>
                    <a:pt x="794852" y="4607837"/>
                  </a:lnTo>
                  <a:lnTo>
                    <a:pt x="0" y="46078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12932975" y="2543334"/>
              <a:ext cx="3731846" cy="879452"/>
            </a:xfrm>
            <a:prstGeom prst="rect">
              <a:avLst/>
            </a:prstGeom>
          </p:spPr>
          <p:txBody>
            <a:bodyPr anchor="t" rtlCol="false" tIns="0" lIns="0" bIns="0" rIns="0">
              <a:spAutoFit/>
            </a:bodyPr>
            <a:lstStyle/>
            <a:p>
              <a:pPr algn="l">
                <a:lnSpc>
                  <a:spcPts val="5596"/>
                </a:lnSpc>
              </a:pPr>
              <a:r>
                <a:rPr lang="en-US" sz="3997">
                  <a:solidFill>
                    <a:srgbClr val="000000"/>
                  </a:solidFill>
                  <a:latin typeface="Lato"/>
                  <a:ea typeface="Lato"/>
                  <a:cs typeface="Lato"/>
                  <a:sym typeface="Lato"/>
                </a:rPr>
                <a:t>China</a:t>
              </a:r>
            </a:p>
          </p:txBody>
        </p:sp>
        <p:sp>
          <p:nvSpPr>
            <p:cNvPr name="TextBox 14" id="14"/>
            <p:cNvSpPr txBox="true"/>
            <p:nvPr/>
          </p:nvSpPr>
          <p:spPr>
            <a:xfrm rot="0">
              <a:off x="7577705" y="7795306"/>
              <a:ext cx="3731846" cy="879452"/>
            </a:xfrm>
            <a:prstGeom prst="rect">
              <a:avLst/>
            </a:prstGeom>
          </p:spPr>
          <p:txBody>
            <a:bodyPr anchor="t" rtlCol="false" tIns="0" lIns="0" bIns="0" rIns="0">
              <a:spAutoFit/>
            </a:bodyPr>
            <a:lstStyle/>
            <a:p>
              <a:pPr algn="l">
                <a:lnSpc>
                  <a:spcPts val="5596"/>
                </a:lnSpc>
              </a:pPr>
              <a:r>
                <a:rPr lang="en-US" sz="3997">
                  <a:solidFill>
                    <a:srgbClr val="000000"/>
                  </a:solidFill>
                  <a:latin typeface="Lato"/>
                  <a:ea typeface="Lato"/>
                  <a:cs typeface="Lato"/>
                  <a:sym typeface="Lato"/>
                </a:rPr>
                <a:t>India</a:t>
              </a:r>
            </a:p>
          </p:txBody>
        </p:sp>
        <p:sp>
          <p:nvSpPr>
            <p:cNvPr name="Freeform 15" id="15"/>
            <p:cNvSpPr/>
            <p:nvPr/>
          </p:nvSpPr>
          <p:spPr>
            <a:xfrm flipH="false" flipV="false" rot="1586856">
              <a:off x="3424153" y="4892738"/>
              <a:ext cx="615386" cy="3567453"/>
            </a:xfrm>
            <a:custGeom>
              <a:avLst/>
              <a:gdLst/>
              <a:ahLst/>
              <a:cxnLst/>
              <a:rect r="r" b="b" t="t" l="l"/>
              <a:pathLst>
                <a:path h="3567453" w="615386">
                  <a:moveTo>
                    <a:pt x="0" y="0"/>
                  </a:moveTo>
                  <a:lnTo>
                    <a:pt x="615386" y="0"/>
                  </a:lnTo>
                  <a:lnTo>
                    <a:pt x="615386" y="3567453"/>
                  </a:lnTo>
                  <a:lnTo>
                    <a:pt x="0" y="35674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0" y="7531098"/>
              <a:ext cx="3731846" cy="879452"/>
            </a:xfrm>
            <a:prstGeom prst="rect">
              <a:avLst/>
            </a:prstGeom>
          </p:spPr>
          <p:txBody>
            <a:bodyPr anchor="t" rtlCol="false" tIns="0" lIns="0" bIns="0" rIns="0">
              <a:spAutoFit/>
            </a:bodyPr>
            <a:lstStyle/>
            <a:p>
              <a:pPr algn="l">
                <a:lnSpc>
                  <a:spcPts val="5596"/>
                </a:lnSpc>
              </a:pPr>
              <a:r>
                <a:rPr lang="en-US" sz="3997">
                  <a:solidFill>
                    <a:srgbClr val="000000"/>
                  </a:solidFill>
                  <a:latin typeface="Lato"/>
                  <a:ea typeface="Lato"/>
                  <a:cs typeface="Lato"/>
                  <a:sym typeface="Lato"/>
                </a:rPr>
                <a:t>Brazil</a:t>
              </a:r>
            </a:p>
          </p:txBody>
        </p:sp>
      </p:grpSp>
      <p:sp>
        <p:nvSpPr>
          <p:cNvPr name="TextBox 17" id="17"/>
          <p:cNvSpPr txBox="true"/>
          <p:nvPr/>
        </p:nvSpPr>
        <p:spPr>
          <a:xfrm rot="0">
            <a:off x="479948" y="3401467"/>
            <a:ext cx="6130939" cy="3925324"/>
          </a:xfrm>
          <a:prstGeom prst="rect">
            <a:avLst/>
          </a:prstGeom>
        </p:spPr>
        <p:txBody>
          <a:bodyPr anchor="t" rtlCol="false" tIns="0" lIns="0" bIns="0" rIns="0">
            <a:spAutoFit/>
          </a:bodyPr>
          <a:lstStyle/>
          <a:p>
            <a:pPr algn="l">
              <a:lnSpc>
                <a:spcPts val="6243"/>
              </a:lnSpc>
            </a:pPr>
            <a:r>
              <a:rPr lang="en-US" sz="4459">
                <a:solidFill>
                  <a:srgbClr val="000000"/>
                </a:solidFill>
                <a:latin typeface="Lato"/>
                <a:ea typeface="Lato"/>
                <a:cs typeface="Lato"/>
                <a:sym typeface="Lato"/>
              </a:rPr>
              <a:t>We don’t have the climate to grow rice in England. Rice comes from far away. Here are 3 countries it can grow.</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054561" y="4378397"/>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3848482" y="4378397"/>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952016" y="3309308"/>
            <a:ext cx="1460977" cy="1437236"/>
          </a:xfrm>
          <a:custGeom>
            <a:avLst/>
            <a:gdLst/>
            <a:ahLst/>
            <a:cxnLst/>
            <a:rect r="r" b="b" t="t" l="l"/>
            <a:pathLst>
              <a:path h="1437236" w="1460977">
                <a:moveTo>
                  <a:pt x="0" y="0"/>
                </a:moveTo>
                <a:lnTo>
                  <a:pt x="1460977" y="0"/>
                </a:lnTo>
                <a:lnTo>
                  <a:pt x="1460977" y="1437236"/>
                </a:lnTo>
                <a:lnTo>
                  <a:pt x="0" y="143723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5682504" y="3778721"/>
            <a:ext cx="1813953" cy="1813953"/>
          </a:xfrm>
          <a:custGeom>
            <a:avLst/>
            <a:gdLst/>
            <a:ahLst/>
            <a:cxnLst/>
            <a:rect r="r" b="b" t="t" l="l"/>
            <a:pathLst>
              <a:path h="1813953" w="1813953">
                <a:moveTo>
                  <a:pt x="0" y="0"/>
                </a:moveTo>
                <a:lnTo>
                  <a:pt x="1813954" y="0"/>
                </a:lnTo>
                <a:lnTo>
                  <a:pt x="1813954" y="1813954"/>
                </a:lnTo>
                <a:lnTo>
                  <a:pt x="0" y="181395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5443845" y="2957436"/>
            <a:ext cx="3423079" cy="2140980"/>
          </a:xfrm>
          <a:custGeom>
            <a:avLst/>
            <a:gdLst/>
            <a:ahLst/>
            <a:cxnLst/>
            <a:rect r="r" b="b" t="t" l="l"/>
            <a:pathLst>
              <a:path h="2140980" w="3423079">
                <a:moveTo>
                  <a:pt x="0" y="0"/>
                </a:moveTo>
                <a:lnTo>
                  <a:pt x="3423079" y="0"/>
                </a:lnTo>
                <a:lnTo>
                  <a:pt x="3423079" y="2140980"/>
                </a:lnTo>
                <a:lnTo>
                  <a:pt x="0" y="2140980"/>
                </a:lnTo>
                <a:lnTo>
                  <a:pt x="0" y="0"/>
                </a:lnTo>
                <a:close/>
              </a:path>
            </a:pathLst>
          </a:custGeom>
          <a:blipFill>
            <a:blip r:embed="rId13"/>
            <a:stretch>
              <a:fillRect l="0" t="0" r="0" b="0"/>
            </a:stretch>
          </a:blipFill>
        </p:spPr>
      </p:sp>
      <p:sp>
        <p:nvSpPr>
          <p:cNvPr name="Freeform 11" id="11"/>
          <p:cNvSpPr/>
          <p:nvPr/>
        </p:nvSpPr>
        <p:spPr>
          <a:xfrm flipH="false" flipV="false" rot="0">
            <a:off x="10408557" y="2493515"/>
            <a:ext cx="3226984" cy="2861424"/>
          </a:xfrm>
          <a:custGeom>
            <a:avLst/>
            <a:gdLst/>
            <a:ahLst/>
            <a:cxnLst/>
            <a:rect r="r" b="b" t="t" l="l"/>
            <a:pathLst>
              <a:path h="2861424" w="3226984">
                <a:moveTo>
                  <a:pt x="0" y="0"/>
                </a:moveTo>
                <a:lnTo>
                  <a:pt x="3226984" y="0"/>
                </a:lnTo>
                <a:lnTo>
                  <a:pt x="3226984" y="2861424"/>
                </a:lnTo>
                <a:lnTo>
                  <a:pt x="0" y="2861424"/>
                </a:lnTo>
                <a:lnTo>
                  <a:pt x="0" y="0"/>
                </a:lnTo>
                <a:close/>
              </a:path>
            </a:pathLst>
          </a:custGeom>
          <a:blipFill>
            <a:blip r:embed="rId14"/>
            <a:stretch>
              <a:fillRect l="0" t="-28400" r="-17031" b="-47576"/>
            </a:stretch>
          </a:blipFill>
        </p:spPr>
      </p:sp>
      <p:sp>
        <p:nvSpPr>
          <p:cNvPr name="Freeform 12" id="12"/>
          <p:cNvSpPr/>
          <p:nvPr/>
        </p:nvSpPr>
        <p:spPr>
          <a:xfrm flipH="false" flipV="false" rot="0">
            <a:off x="636230" y="2808349"/>
            <a:ext cx="3205391" cy="2439154"/>
          </a:xfrm>
          <a:custGeom>
            <a:avLst/>
            <a:gdLst/>
            <a:ahLst/>
            <a:cxnLst/>
            <a:rect r="r" b="b" t="t" l="l"/>
            <a:pathLst>
              <a:path h="2439154" w="3205391">
                <a:moveTo>
                  <a:pt x="0" y="0"/>
                </a:moveTo>
                <a:lnTo>
                  <a:pt x="3205390" y="0"/>
                </a:lnTo>
                <a:lnTo>
                  <a:pt x="3205390" y="2439154"/>
                </a:lnTo>
                <a:lnTo>
                  <a:pt x="0" y="2439154"/>
                </a:lnTo>
                <a:lnTo>
                  <a:pt x="0" y="0"/>
                </a:lnTo>
                <a:close/>
              </a:path>
            </a:pathLst>
          </a:custGeom>
          <a:blipFill>
            <a:blip r:embed="rId15"/>
            <a:stretch>
              <a:fillRect l="0" t="-61584" r="-1720" b="0"/>
            </a:stretch>
          </a:blipFill>
        </p:spPr>
      </p:sp>
      <p:sp>
        <p:nvSpPr>
          <p:cNvPr name="TextBox 13" id="13"/>
          <p:cNvSpPr txBox="true"/>
          <p:nvPr/>
        </p:nvSpPr>
        <p:spPr>
          <a:xfrm rot="0">
            <a:off x="479948" y="5239819"/>
            <a:ext cx="359274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field is prepared. </a:t>
            </a:r>
          </a:p>
        </p:txBody>
      </p:sp>
      <p:sp>
        <p:nvSpPr>
          <p:cNvPr name="TextBox 14" id="14"/>
          <p:cNvSpPr txBox="true"/>
          <p:nvPr/>
        </p:nvSpPr>
        <p:spPr>
          <a:xfrm rot="0">
            <a:off x="5104616" y="5278739"/>
            <a:ext cx="3908307" cy="27213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Water is brought to flood the fields. Rice loves wet places.</a:t>
            </a:r>
          </a:p>
        </p:txBody>
      </p:sp>
      <p:sp>
        <p:nvSpPr>
          <p:cNvPr name="TextBox 15" id="15"/>
          <p:cNvSpPr txBox="true"/>
          <p:nvPr/>
        </p:nvSpPr>
        <p:spPr>
          <a:xfrm rot="0">
            <a:off x="14209529" y="5621639"/>
            <a:ext cx="3723823"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Sunlight is needed for rice to grow.</a:t>
            </a:r>
          </a:p>
        </p:txBody>
      </p:sp>
      <p:sp>
        <p:nvSpPr>
          <p:cNvPr name="TextBox 16" id="16"/>
          <p:cNvSpPr txBox="true"/>
          <p:nvPr/>
        </p:nvSpPr>
        <p:spPr>
          <a:xfrm rot="0">
            <a:off x="10328126" y="5278739"/>
            <a:ext cx="330741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seeds are planted.</a:t>
            </a:r>
          </a:p>
        </p:txBody>
      </p:sp>
      <p:grpSp>
        <p:nvGrpSpPr>
          <p:cNvPr name="Group 17" id="17"/>
          <p:cNvGrpSpPr/>
          <p:nvPr/>
        </p:nvGrpSpPr>
        <p:grpSpPr>
          <a:xfrm rot="0">
            <a:off x="1899785" y="142647"/>
            <a:ext cx="10943267" cy="1628694"/>
            <a:chOff x="0" y="0"/>
            <a:chExt cx="2426583" cy="361083"/>
          </a:xfrm>
        </p:grpSpPr>
        <p:sp>
          <p:nvSpPr>
            <p:cNvPr name="Freeform 18" id="18"/>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9" id="19"/>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(rice)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363893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4618739" y="3521447"/>
            <a:ext cx="3314614" cy="2212505"/>
          </a:xfrm>
          <a:custGeom>
            <a:avLst/>
            <a:gdLst/>
            <a:ahLst/>
            <a:cxnLst/>
            <a:rect r="r" b="b" t="t" l="l"/>
            <a:pathLst>
              <a:path h="2212505" w="3314614">
                <a:moveTo>
                  <a:pt x="0" y="0"/>
                </a:moveTo>
                <a:lnTo>
                  <a:pt x="3314613" y="0"/>
                </a:lnTo>
                <a:lnTo>
                  <a:pt x="3314613" y="2212505"/>
                </a:lnTo>
                <a:lnTo>
                  <a:pt x="0" y="2212505"/>
                </a:lnTo>
                <a:lnTo>
                  <a:pt x="0" y="0"/>
                </a:lnTo>
                <a:close/>
              </a:path>
            </a:pathLst>
          </a:custGeom>
          <a:blipFill>
            <a:blip r:embed="rId9"/>
            <a:stretch>
              <a:fillRect l="0" t="0" r="0" b="0"/>
            </a:stretch>
          </a:blipFill>
        </p:spPr>
      </p:sp>
      <p:sp>
        <p:nvSpPr>
          <p:cNvPr name="Freeform 9" id="9"/>
          <p:cNvSpPr/>
          <p:nvPr/>
        </p:nvSpPr>
        <p:spPr>
          <a:xfrm flipH="false" flipV="false" rot="0">
            <a:off x="10387595" y="2736838"/>
            <a:ext cx="2770648" cy="2579181"/>
          </a:xfrm>
          <a:custGeom>
            <a:avLst/>
            <a:gdLst/>
            <a:ahLst/>
            <a:cxnLst/>
            <a:rect r="r" b="b" t="t" l="l"/>
            <a:pathLst>
              <a:path h="2579181" w="2770648">
                <a:moveTo>
                  <a:pt x="0" y="0"/>
                </a:moveTo>
                <a:lnTo>
                  <a:pt x="2770648" y="0"/>
                </a:lnTo>
                <a:lnTo>
                  <a:pt x="2770648" y="2579181"/>
                </a:lnTo>
                <a:lnTo>
                  <a:pt x="0" y="2579181"/>
                </a:lnTo>
                <a:lnTo>
                  <a:pt x="0" y="0"/>
                </a:lnTo>
                <a:close/>
              </a:path>
            </a:pathLst>
          </a:custGeom>
          <a:blipFill>
            <a:blip r:embed="rId10"/>
            <a:stretch>
              <a:fillRect l="0" t="0" r="-69895" b="-21595"/>
            </a:stretch>
          </a:blipFill>
        </p:spPr>
      </p:sp>
      <p:sp>
        <p:nvSpPr>
          <p:cNvPr name="Freeform 10" id="10"/>
          <p:cNvSpPr/>
          <p:nvPr/>
        </p:nvSpPr>
        <p:spPr>
          <a:xfrm flipH="false" flipV="false" rot="0">
            <a:off x="5540049" y="2666305"/>
            <a:ext cx="2520655" cy="2477195"/>
          </a:xfrm>
          <a:custGeom>
            <a:avLst/>
            <a:gdLst/>
            <a:ahLst/>
            <a:cxnLst/>
            <a:rect r="r" b="b" t="t" l="l"/>
            <a:pathLst>
              <a:path h="2477195" w="2520655">
                <a:moveTo>
                  <a:pt x="0" y="0"/>
                </a:moveTo>
                <a:lnTo>
                  <a:pt x="2520654" y="0"/>
                </a:lnTo>
                <a:lnTo>
                  <a:pt x="2520654" y="2477195"/>
                </a:lnTo>
                <a:lnTo>
                  <a:pt x="0" y="2477195"/>
                </a:lnTo>
                <a:lnTo>
                  <a:pt x="0" y="0"/>
                </a:lnTo>
                <a:close/>
              </a:path>
            </a:pathLst>
          </a:custGeom>
          <a:blipFill>
            <a:blip r:embed="rId11"/>
            <a:stretch>
              <a:fillRect l="-54265" t="-8219" r="-41471" b="-4809"/>
            </a:stretch>
          </a:blipFill>
        </p:spPr>
      </p:sp>
      <p:sp>
        <p:nvSpPr>
          <p:cNvPr name="Freeform 11" id="11"/>
          <p:cNvSpPr/>
          <p:nvPr/>
        </p:nvSpPr>
        <p:spPr>
          <a:xfrm flipH="false" flipV="false" rot="0">
            <a:off x="479948" y="2923173"/>
            <a:ext cx="3264053" cy="2206511"/>
          </a:xfrm>
          <a:custGeom>
            <a:avLst/>
            <a:gdLst/>
            <a:ahLst/>
            <a:cxnLst/>
            <a:rect r="r" b="b" t="t" l="l"/>
            <a:pathLst>
              <a:path h="2206511" w="3264053">
                <a:moveTo>
                  <a:pt x="0" y="0"/>
                </a:moveTo>
                <a:lnTo>
                  <a:pt x="3264053" y="0"/>
                </a:lnTo>
                <a:lnTo>
                  <a:pt x="3264053" y="2206511"/>
                </a:lnTo>
                <a:lnTo>
                  <a:pt x="0" y="2206511"/>
                </a:lnTo>
                <a:lnTo>
                  <a:pt x="0" y="0"/>
                </a:lnTo>
                <a:close/>
              </a:path>
            </a:pathLst>
          </a:custGeom>
          <a:blipFill>
            <a:blip r:embed="rId12"/>
            <a:stretch>
              <a:fillRect l="0" t="-85723" r="-249972" b="-73130"/>
            </a:stretch>
          </a:blipFill>
        </p:spPr>
      </p:sp>
      <p:sp>
        <p:nvSpPr>
          <p:cNvPr name="TextBox 12" id="12"/>
          <p:cNvSpPr txBox="true"/>
          <p:nvPr/>
        </p:nvSpPr>
        <p:spPr>
          <a:xfrm rot="0">
            <a:off x="479948" y="5239819"/>
            <a:ext cx="359274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field is drained. </a:t>
            </a:r>
          </a:p>
        </p:txBody>
      </p:sp>
      <p:sp>
        <p:nvSpPr>
          <p:cNvPr name="TextBox 13" id="13"/>
          <p:cNvSpPr txBox="true"/>
          <p:nvPr/>
        </p:nvSpPr>
        <p:spPr>
          <a:xfrm rot="0">
            <a:off x="5297846" y="5278739"/>
            <a:ext cx="330741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is harvested.</a:t>
            </a:r>
          </a:p>
        </p:txBody>
      </p:sp>
      <p:sp>
        <p:nvSpPr>
          <p:cNvPr name="TextBox 14" id="14"/>
          <p:cNvSpPr txBox="true"/>
          <p:nvPr/>
        </p:nvSpPr>
        <p:spPr>
          <a:xfrm rot="0">
            <a:off x="14209529" y="5621639"/>
            <a:ext cx="3723823" cy="6639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is dried.</a:t>
            </a:r>
          </a:p>
        </p:txBody>
      </p:sp>
      <p:sp>
        <p:nvSpPr>
          <p:cNvPr name="TextBox 15" id="15"/>
          <p:cNvSpPr txBox="true"/>
          <p:nvPr/>
        </p:nvSpPr>
        <p:spPr>
          <a:xfrm rot="0">
            <a:off x="10328126" y="5278739"/>
            <a:ext cx="3307416"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is cleaned.</a:t>
            </a:r>
          </a:p>
        </p:txBody>
      </p:sp>
      <p:grpSp>
        <p:nvGrpSpPr>
          <p:cNvPr name="Group 16" id="16"/>
          <p:cNvGrpSpPr/>
          <p:nvPr/>
        </p:nvGrpSpPr>
        <p:grpSpPr>
          <a:xfrm rot="0">
            <a:off x="1899785" y="142647"/>
            <a:ext cx="10943267" cy="1628694"/>
            <a:chOff x="0" y="0"/>
            <a:chExt cx="2426583" cy="361083"/>
          </a:xfrm>
        </p:grpSpPr>
        <p:sp>
          <p:nvSpPr>
            <p:cNvPr name="Freeform 17" id="17"/>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8" id="18"/>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(rice)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2"/>
            <a:stretch>
              <a:fillRect l="0" t="0" r="0" b="0"/>
            </a:stretch>
          </a:blipFill>
        </p:spPr>
      </p:sp>
      <p:grpSp>
        <p:nvGrpSpPr>
          <p:cNvPr name="Group 3" id="3"/>
          <p:cNvGrpSpPr/>
          <p:nvPr/>
        </p:nvGrpSpPr>
        <p:grpSpPr>
          <a:xfrm rot="0">
            <a:off x="334182" y="618421"/>
            <a:ext cx="16107831" cy="2230461"/>
            <a:chOff x="0" y="0"/>
            <a:chExt cx="3290204" cy="455513"/>
          </a:xfrm>
        </p:grpSpPr>
        <p:sp>
          <p:nvSpPr>
            <p:cNvPr name="Freeform 4" id="4"/>
            <p:cNvSpPr/>
            <p:nvPr/>
          </p:nvSpPr>
          <p:spPr>
            <a:xfrm flipH="false" flipV="false" rot="0">
              <a:off x="0" y="0"/>
              <a:ext cx="3290204" cy="455513"/>
            </a:xfrm>
            <a:custGeom>
              <a:avLst/>
              <a:gdLst/>
              <a:ahLst/>
              <a:cxnLst/>
              <a:rect r="r" b="b" t="t" l="l"/>
              <a:pathLst>
                <a:path h="455513" w="3290204">
                  <a:moveTo>
                    <a:pt x="3290204" y="11535"/>
                  </a:moveTo>
                  <a:lnTo>
                    <a:pt x="3290204" y="443978"/>
                  </a:lnTo>
                  <a:cubicBezTo>
                    <a:pt x="3290204" y="447037"/>
                    <a:pt x="3288989" y="449971"/>
                    <a:pt x="3286826" y="452134"/>
                  </a:cubicBezTo>
                  <a:cubicBezTo>
                    <a:pt x="3284662" y="454297"/>
                    <a:pt x="3281728" y="455513"/>
                    <a:pt x="3278669" y="455513"/>
                  </a:cubicBezTo>
                  <a:lnTo>
                    <a:pt x="11535" y="455513"/>
                  </a:lnTo>
                  <a:cubicBezTo>
                    <a:pt x="5164" y="455513"/>
                    <a:pt x="0" y="450348"/>
                    <a:pt x="0" y="443978"/>
                  </a:cubicBezTo>
                  <a:lnTo>
                    <a:pt x="0" y="11535"/>
                  </a:lnTo>
                  <a:cubicBezTo>
                    <a:pt x="0" y="8476"/>
                    <a:pt x="1215" y="5542"/>
                    <a:pt x="3379" y="3379"/>
                  </a:cubicBezTo>
                  <a:cubicBezTo>
                    <a:pt x="5542" y="1215"/>
                    <a:pt x="8476" y="0"/>
                    <a:pt x="11535" y="0"/>
                  </a:cubicBezTo>
                  <a:lnTo>
                    <a:pt x="3278669" y="0"/>
                  </a:lnTo>
                  <a:cubicBezTo>
                    <a:pt x="3281728" y="0"/>
                    <a:pt x="3284662" y="1215"/>
                    <a:pt x="3286826" y="3379"/>
                  </a:cubicBezTo>
                  <a:cubicBezTo>
                    <a:pt x="3288989" y="5542"/>
                    <a:pt x="3290204" y="8476"/>
                    <a:pt x="3290204" y="11535"/>
                  </a:cubicBezTo>
                  <a:close/>
                </a:path>
              </a:pathLst>
            </a:custGeom>
            <a:solidFill>
              <a:srgbClr val="5294A2">
                <a:alpha val="75686"/>
              </a:srgbClr>
            </a:solidFill>
          </p:spPr>
        </p:sp>
        <p:sp>
          <p:nvSpPr>
            <p:cNvPr name="TextBox 5" id="5"/>
            <p:cNvSpPr txBox="true"/>
            <p:nvPr/>
          </p:nvSpPr>
          <p:spPr>
            <a:xfrm>
              <a:off x="0" y="-38100"/>
              <a:ext cx="3290204" cy="493613"/>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788846" y="855101"/>
            <a:ext cx="15967749" cy="1756205"/>
          </a:xfrm>
          <a:prstGeom prst="rect">
            <a:avLst/>
          </a:prstGeom>
        </p:spPr>
        <p:txBody>
          <a:bodyPr anchor="t" rtlCol="false" tIns="0" lIns="0" bIns="0" rIns="0">
            <a:spAutoFit/>
          </a:bodyPr>
          <a:lstStyle/>
          <a:p>
            <a:pPr algn="l">
              <a:lnSpc>
                <a:spcPts val="7004"/>
              </a:lnSpc>
            </a:pPr>
            <a:r>
              <a:rPr lang="en-US" sz="5003" b="true">
                <a:solidFill>
                  <a:srgbClr val="31401C"/>
                </a:solidFill>
                <a:latin typeface="Lato Bold"/>
                <a:ea typeface="Lato Bold"/>
                <a:cs typeface="Lato Bold"/>
                <a:sym typeface="Lato Bold"/>
              </a:rPr>
              <a:t>LO: To understand that a plate of food needs a lot of energy to make</a:t>
            </a:r>
          </a:p>
        </p:txBody>
      </p:sp>
      <p:sp>
        <p:nvSpPr>
          <p:cNvPr name="TextBox 7" id="7"/>
          <p:cNvSpPr txBox="true"/>
          <p:nvPr/>
        </p:nvSpPr>
        <p:spPr>
          <a:xfrm rot="0">
            <a:off x="568463" y="3422181"/>
            <a:ext cx="17385354" cy="4294167"/>
          </a:xfrm>
          <a:prstGeom prst="rect">
            <a:avLst/>
          </a:prstGeom>
        </p:spPr>
        <p:txBody>
          <a:bodyPr anchor="t" rtlCol="false" tIns="0" lIns="0" bIns="0" rIns="0">
            <a:spAutoFit/>
          </a:bodyPr>
          <a:lstStyle/>
          <a:p>
            <a:pPr algn="just" marL="1007803" indent="-503901" lvl="1">
              <a:lnSpc>
                <a:spcPts val="8635"/>
              </a:lnSpc>
              <a:buFont typeface="Arial"/>
              <a:buChar char="•"/>
            </a:pPr>
            <a:r>
              <a:rPr lang="en-US" sz="4667">
                <a:solidFill>
                  <a:srgbClr val="31401C"/>
                </a:solidFill>
                <a:latin typeface="Lato"/>
                <a:ea typeface="Lato"/>
                <a:cs typeface="Lato"/>
                <a:sym typeface="Lato"/>
              </a:rPr>
              <a:t>I can describe the steps food takes to reach us.</a:t>
            </a:r>
          </a:p>
          <a:p>
            <a:pPr algn="just" marL="1007803" indent="-503901" lvl="1">
              <a:lnSpc>
                <a:spcPts val="8635"/>
              </a:lnSpc>
              <a:buFont typeface="Arial"/>
              <a:buChar char="•"/>
            </a:pPr>
            <a:r>
              <a:rPr lang="en-US" sz="4667">
                <a:solidFill>
                  <a:srgbClr val="31401C"/>
                </a:solidFill>
                <a:latin typeface="Lato"/>
                <a:ea typeface="Lato"/>
                <a:cs typeface="Lato"/>
                <a:sym typeface="Lato"/>
              </a:rPr>
              <a:t>I can say what energy is used to grow and move food.</a:t>
            </a:r>
          </a:p>
          <a:p>
            <a:pPr algn="just" marL="1007803" indent="-503901" lvl="1">
              <a:lnSpc>
                <a:spcPts val="8635"/>
              </a:lnSpc>
              <a:buFont typeface="Arial"/>
              <a:buChar char="•"/>
            </a:pPr>
            <a:r>
              <a:rPr lang="en-US" sz="4667">
                <a:solidFill>
                  <a:srgbClr val="31401C"/>
                </a:solidFill>
                <a:latin typeface="Lato"/>
                <a:ea typeface="Lato"/>
                <a:cs typeface="Lato"/>
                <a:sym typeface="Lato"/>
              </a:rPr>
              <a:t>I can compare foods and say which uses more energy to make.</a:t>
            </a:r>
          </a:p>
          <a:p>
            <a:pPr algn="just">
              <a:lnSpc>
                <a:spcPts val="8635"/>
              </a:lnSpc>
            </a:pPr>
          </a:p>
        </p:txBody>
      </p:sp>
      <p:sp>
        <p:nvSpPr>
          <p:cNvPr name="Freeform 8" id="8"/>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363893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0481797" y="3009414"/>
            <a:ext cx="3153744" cy="2306605"/>
          </a:xfrm>
          <a:custGeom>
            <a:avLst/>
            <a:gdLst/>
            <a:ahLst/>
            <a:cxnLst/>
            <a:rect r="r" b="b" t="t" l="l"/>
            <a:pathLst>
              <a:path h="2306605" w="3153744">
                <a:moveTo>
                  <a:pt x="0" y="0"/>
                </a:moveTo>
                <a:lnTo>
                  <a:pt x="3153744" y="0"/>
                </a:lnTo>
                <a:lnTo>
                  <a:pt x="3153744" y="2306605"/>
                </a:lnTo>
                <a:lnTo>
                  <a:pt x="0" y="2306605"/>
                </a:lnTo>
                <a:lnTo>
                  <a:pt x="0" y="0"/>
                </a:lnTo>
                <a:close/>
              </a:path>
            </a:pathLst>
          </a:custGeom>
          <a:blipFill>
            <a:blip r:embed="rId9"/>
            <a:stretch>
              <a:fillRect l="0" t="0" r="-9982" b="0"/>
            </a:stretch>
          </a:blipFill>
        </p:spPr>
      </p:sp>
      <p:sp>
        <p:nvSpPr>
          <p:cNvPr name="Freeform 9" id="9"/>
          <p:cNvSpPr/>
          <p:nvPr/>
        </p:nvSpPr>
        <p:spPr>
          <a:xfrm flipH="false" flipV="false" rot="0">
            <a:off x="5922795" y="2719243"/>
            <a:ext cx="2872840" cy="2481943"/>
          </a:xfrm>
          <a:custGeom>
            <a:avLst/>
            <a:gdLst/>
            <a:ahLst/>
            <a:cxnLst/>
            <a:rect r="r" b="b" t="t" l="l"/>
            <a:pathLst>
              <a:path h="2481943" w="2872840">
                <a:moveTo>
                  <a:pt x="0" y="0"/>
                </a:moveTo>
                <a:lnTo>
                  <a:pt x="2872840" y="0"/>
                </a:lnTo>
                <a:lnTo>
                  <a:pt x="2872840" y="2481943"/>
                </a:lnTo>
                <a:lnTo>
                  <a:pt x="0" y="2481943"/>
                </a:lnTo>
                <a:lnTo>
                  <a:pt x="0" y="0"/>
                </a:lnTo>
                <a:close/>
              </a:path>
            </a:pathLst>
          </a:custGeom>
          <a:blipFill>
            <a:blip r:embed="rId10"/>
            <a:stretch>
              <a:fillRect l="0" t="-37923" r="-114651" b="-27865"/>
            </a:stretch>
          </a:blipFill>
        </p:spPr>
      </p:sp>
      <p:sp>
        <p:nvSpPr>
          <p:cNvPr name="Freeform 10" id="10"/>
          <p:cNvSpPr/>
          <p:nvPr/>
        </p:nvSpPr>
        <p:spPr>
          <a:xfrm flipH="false" flipV="false" rot="0">
            <a:off x="0" y="2704346"/>
            <a:ext cx="3875785" cy="2596776"/>
          </a:xfrm>
          <a:custGeom>
            <a:avLst/>
            <a:gdLst/>
            <a:ahLst/>
            <a:cxnLst/>
            <a:rect r="r" b="b" t="t" l="l"/>
            <a:pathLst>
              <a:path h="2596776" w="3875785">
                <a:moveTo>
                  <a:pt x="0" y="0"/>
                </a:moveTo>
                <a:lnTo>
                  <a:pt x="3875785" y="0"/>
                </a:lnTo>
                <a:lnTo>
                  <a:pt x="3875785" y="2596776"/>
                </a:lnTo>
                <a:lnTo>
                  <a:pt x="0" y="2596776"/>
                </a:lnTo>
                <a:lnTo>
                  <a:pt x="0" y="0"/>
                </a:lnTo>
                <a:close/>
              </a:path>
            </a:pathLst>
          </a:custGeom>
          <a:blipFill>
            <a:blip r:embed="rId11"/>
            <a:stretch>
              <a:fillRect l="0" t="0" r="0" b="0"/>
            </a:stretch>
          </a:blipFill>
        </p:spPr>
      </p:sp>
      <p:sp>
        <p:nvSpPr>
          <p:cNvPr name="Freeform 11" id="11"/>
          <p:cNvSpPr/>
          <p:nvPr/>
        </p:nvSpPr>
        <p:spPr>
          <a:xfrm flipH="false" flipV="false" rot="0">
            <a:off x="14264191" y="2911340"/>
            <a:ext cx="4023809" cy="2680862"/>
          </a:xfrm>
          <a:custGeom>
            <a:avLst/>
            <a:gdLst/>
            <a:ahLst/>
            <a:cxnLst/>
            <a:rect r="r" b="b" t="t" l="l"/>
            <a:pathLst>
              <a:path h="2680862" w="4023809">
                <a:moveTo>
                  <a:pt x="0" y="0"/>
                </a:moveTo>
                <a:lnTo>
                  <a:pt x="4023809" y="0"/>
                </a:lnTo>
                <a:lnTo>
                  <a:pt x="4023809" y="2680862"/>
                </a:lnTo>
                <a:lnTo>
                  <a:pt x="0" y="2680862"/>
                </a:lnTo>
                <a:lnTo>
                  <a:pt x="0" y="0"/>
                </a:lnTo>
                <a:close/>
              </a:path>
            </a:pathLst>
          </a:custGeom>
          <a:blipFill>
            <a:blip r:embed="rId12"/>
            <a:stretch>
              <a:fillRect l="0" t="0" r="0" b="0"/>
            </a:stretch>
          </a:blipFill>
        </p:spPr>
      </p:sp>
      <p:sp>
        <p:nvSpPr>
          <p:cNvPr name="TextBox 12" id="12"/>
          <p:cNvSpPr txBox="true"/>
          <p:nvPr/>
        </p:nvSpPr>
        <p:spPr>
          <a:xfrm rot="0">
            <a:off x="479948" y="5239819"/>
            <a:ext cx="3592746"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is sent to a factory to be packaged.</a:t>
            </a:r>
          </a:p>
        </p:txBody>
      </p:sp>
      <p:sp>
        <p:nvSpPr>
          <p:cNvPr name="TextBox 13" id="13"/>
          <p:cNvSpPr txBox="true"/>
          <p:nvPr/>
        </p:nvSpPr>
        <p:spPr>
          <a:xfrm rot="0">
            <a:off x="5705507" y="5278739"/>
            <a:ext cx="3307416"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rice is flown to London.</a:t>
            </a:r>
          </a:p>
        </p:txBody>
      </p:sp>
      <p:sp>
        <p:nvSpPr>
          <p:cNvPr name="TextBox 14" id="14"/>
          <p:cNvSpPr txBox="true"/>
          <p:nvPr/>
        </p:nvSpPr>
        <p:spPr>
          <a:xfrm rot="0">
            <a:off x="14949991" y="5725552"/>
            <a:ext cx="3306748"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It is bought then cooked.</a:t>
            </a:r>
          </a:p>
        </p:txBody>
      </p:sp>
      <p:sp>
        <p:nvSpPr>
          <p:cNvPr name="TextBox 15" id="15"/>
          <p:cNvSpPr txBox="true"/>
          <p:nvPr/>
        </p:nvSpPr>
        <p:spPr>
          <a:xfrm rot="0">
            <a:off x="10328126" y="5278739"/>
            <a:ext cx="3307416" cy="20355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It is transported to supermarkets.</a:t>
            </a:r>
          </a:p>
        </p:txBody>
      </p:sp>
      <p:grpSp>
        <p:nvGrpSpPr>
          <p:cNvPr name="Group 16" id="16"/>
          <p:cNvGrpSpPr/>
          <p:nvPr/>
        </p:nvGrpSpPr>
        <p:grpSpPr>
          <a:xfrm rot="0">
            <a:off x="1899785" y="142647"/>
            <a:ext cx="10943267" cy="1628694"/>
            <a:chOff x="0" y="0"/>
            <a:chExt cx="2426583" cy="361083"/>
          </a:xfrm>
        </p:grpSpPr>
        <p:sp>
          <p:nvSpPr>
            <p:cNvPr name="Freeform 17" id="17"/>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8" id="18"/>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(rice)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66426">
            <a:off x="3739299" y="9032122"/>
            <a:ext cx="592413" cy="239187"/>
          </a:xfrm>
          <a:custGeom>
            <a:avLst/>
            <a:gdLst/>
            <a:ahLst/>
            <a:cxnLst/>
            <a:rect r="r" b="b" t="t" l="l"/>
            <a:pathLst>
              <a:path h="239187" w="592413">
                <a:moveTo>
                  <a:pt x="0" y="0"/>
                </a:moveTo>
                <a:lnTo>
                  <a:pt x="592413" y="0"/>
                </a:lnTo>
                <a:lnTo>
                  <a:pt x="592413" y="239187"/>
                </a:lnTo>
                <a:lnTo>
                  <a:pt x="0" y="2391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6807452" y="8983999"/>
            <a:ext cx="592413" cy="239187"/>
          </a:xfrm>
          <a:custGeom>
            <a:avLst/>
            <a:gdLst/>
            <a:ahLst/>
            <a:cxnLst/>
            <a:rect r="r" b="b" t="t" l="l"/>
            <a:pathLst>
              <a:path h="239187" w="592413">
                <a:moveTo>
                  <a:pt x="0" y="0"/>
                </a:moveTo>
                <a:lnTo>
                  <a:pt x="592413" y="0"/>
                </a:lnTo>
                <a:lnTo>
                  <a:pt x="592413" y="239187"/>
                </a:lnTo>
                <a:lnTo>
                  <a:pt x="0" y="2391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66426">
            <a:off x="9882368" y="9032122"/>
            <a:ext cx="592413" cy="239187"/>
          </a:xfrm>
          <a:custGeom>
            <a:avLst/>
            <a:gdLst/>
            <a:ahLst/>
            <a:cxnLst/>
            <a:rect r="r" b="b" t="t" l="l"/>
            <a:pathLst>
              <a:path h="239187" w="592413">
                <a:moveTo>
                  <a:pt x="0" y="0"/>
                </a:moveTo>
                <a:lnTo>
                  <a:pt x="592413" y="0"/>
                </a:lnTo>
                <a:lnTo>
                  <a:pt x="592413" y="239187"/>
                </a:lnTo>
                <a:lnTo>
                  <a:pt x="0" y="23918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7782276" y="8019377"/>
            <a:ext cx="2097837" cy="1534329"/>
          </a:xfrm>
          <a:custGeom>
            <a:avLst/>
            <a:gdLst/>
            <a:ahLst/>
            <a:cxnLst/>
            <a:rect r="r" b="b" t="t" l="l"/>
            <a:pathLst>
              <a:path h="1534329" w="2097837">
                <a:moveTo>
                  <a:pt x="0" y="0"/>
                </a:moveTo>
                <a:lnTo>
                  <a:pt x="2097837" y="0"/>
                </a:lnTo>
                <a:lnTo>
                  <a:pt x="2097837" y="1534329"/>
                </a:lnTo>
                <a:lnTo>
                  <a:pt x="0" y="1534329"/>
                </a:lnTo>
                <a:lnTo>
                  <a:pt x="0" y="0"/>
                </a:lnTo>
                <a:close/>
              </a:path>
            </a:pathLst>
          </a:custGeom>
          <a:blipFill>
            <a:blip r:embed="rId7"/>
            <a:stretch>
              <a:fillRect l="0" t="0" r="-9982" b="0"/>
            </a:stretch>
          </a:blipFill>
        </p:spPr>
      </p:sp>
      <p:sp>
        <p:nvSpPr>
          <p:cNvPr name="Freeform 8" id="8"/>
          <p:cNvSpPr/>
          <p:nvPr/>
        </p:nvSpPr>
        <p:spPr>
          <a:xfrm flipH="false" flipV="false" rot="0">
            <a:off x="4749677" y="7826358"/>
            <a:ext cx="1910982" cy="1650962"/>
          </a:xfrm>
          <a:custGeom>
            <a:avLst/>
            <a:gdLst/>
            <a:ahLst/>
            <a:cxnLst/>
            <a:rect r="r" b="b" t="t" l="l"/>
            <a:pathLst>
              <a:path h="1650962" w="1910982">
                <a:moveTo>
                  <a:pt x="0" y="0"/>
                </a:moveTo>
                <a:lnTo>
                  <a:pt x="1910982" y="0"/>
                </a:lnTo>
                <a:lnTo>
                  <a:pt x="1910982" y="1650962"/>
                </a:lnTo>
                <a:lnTo>
                  <a:pt x="0" y="1650962"/>
                </a:lnTo>
                <a:lnTo>
                  <a:pt x="0" y="0"/>
                </a:lnTo>
                <a:close/>
              </a:path>
            </a:pathLst>
          </a:custGeom>
          <a:blipFill>
            <a:blip r:embed="rId8"/>
            <a:stretch>
              <a:fillRect l="0" t="-37923" r="-114651" b="-27865"/>
            </a:stretch>
          </a:blipFill>
        </p:spPr>
      </p:sp>
      <p:sp>
        <p:nvSpPr>
          <p:cNvPr name="Freeform 9" id="9"/>
          <p:cNvSpPr/>
          <p:nvPr/>
        </p:nvSpPr>
        <p:spPr>
          <a:xfrm flipH="false" flipV="false" rot="0">
            <a:off x="809897" y="7816449"/>
            <a:ext cx="2578131" cy="1727348"/>
          </a:xfrm>
          <a:custGeom>
            <a:avLst/>
            <a:gdLst/>
            <a:ahLst/>
            <a:cxnLst/>
            <a:rect r="r" b="b" t="t" l="l"/>
            <a:pathLst>
              <a:path h="1727348" w="2578131">
                <a:moveTo>
                  <a:pt x="0" y="0"/>
                </a:moveTo>
                <a:lnTo>
                  <a:pt x="2578131" y="0"/>
                </a:lnTo>
                <a:lnTo>
                  <a:pt x="2578131" y="1727347"/>
                </a:lnTo>
                <a:lnTo>
                  <a:pt x="0" y="1727347"/>
                </a:lnTo>
                <a:lnTo>
                  <a:pt x="0" y="0"/>
                </a:lnTo>
                <a:close/>
              </a:path>
            </a:pathLst>
          </a:custGeom>
          <a:blipFill>
            <a:blip r:embed="rId9"/>
            <a:stretch>
              <a:fillRect l="0" t="0" r="0" b="0"/>
            </a:stretch>
          </a:blipFill>
        </p:spPr>
      </p:sp>
      <p:sp>
        <p:nvSpPr>
          <p:cNvPr name="Freeform 10" id="10"/>
          <p:cNvSpPr/>
          <p:nvPr/>
        </p:nvSpPr>
        <p:spPr>
          <a:xfrm flipH="false" flipV="false" rot="0">
            <a:off x="10298284" y="7954139"/>
            <a:ext cx="2676594" cy="1783281"/>
          </a:xfrm>
          <a:custGeom>
            <a:avLst/>
            <a:gdLst/>
            <a:ahLst/>
            <a:cxnLst/>
            <a:rect r="r" b="b" t="t" l="l"/>
            <a:pathLst>
              <a:path h="1783281" w="2676594">
                <a:moveTo>
                  <a:pt x="0" y="0"/>
                </a:moveTo>
                <a:lnTo>
                  <a:pt x="2676594" y="0"/>
                </a:lnTo>
                <a:lnTo>
                  <a:pt x="2676594" y="1783280"/>
                </a:lnTo>
                <a:lnTo>
                  <a:pt x="0" y="1783280"/>
                </a:lnTo>
                <a:lnTo>
                  <a:pt x="0" y="0"/>
                </a:lnTo>
                <a:close/>
              </a:path>
            </a:pathLst>
          </a:custGeom>
          <a:blipFill>
            <a:blip r:embed="rId10"/>
            <a:stretch>
              <a:fillRect l="0" t="0" r="0" b="0"/>
            </a:stretch>
          </a:blipFill>
        </p:spPr>
      </p:sp>
      <p:grpSp>
        <p:nvGrpSpPr>
          <p:cNvPr name="Group 11" id="11"/>
          <p:cNvGrpSpPr/>
          <p:nvPr/>
        </p:nvGrpSpPr>
        <p:grpSpPr>
          <a:xfrm rot="0">
            <a:off x="1899785" y="277604"/>
            <a:ext cx="12434381" cy="1493737"/>
            <a:chOff x="0" y="0"/>
            <a:chExt cx="2757226" cy="331163"/>
          </a:xfrm>
        </p:grpSpPr>
        <p:sp>
          <p:nvSpPr>
            <p:cNvPr name="Freeform 12" id="12"/>
            <p:cNvSpPr/>
            <p:nvPr/>
          </p:nvSpPr>
          <p:spPr>
            <a:xfrm flipH="false" flipV="false" rot="0">
              <a:off x="0" y="0"/>
              <a:ext cx="2757226" cy="331163"/>
            </a:xfrm>
            <a:custGeom>
              <a:avLst/>
              <a:gdLst/>
              <a:ahLst/>
              <a:cxnLst/>
              <a:rect r="r" b="b" t="t" l="l"/>
              <a:pathLst>
                <a:path h="331163" w="2757226">
                  <a:moveTo>
                    <a:pt x="2757226" y="14943"/>
                  </a:moveTo>
                  <a:lnTo>
                    <a:pt x="2757226" y="316220"/>
                  </a:lnTo>
                  <a:cubicBezTo>
                    <a:pt x="2757226" y="324473"/>
                    <a:pt x="2750535" y="331163"/>
                    <a:pt x="2742283" y="331163"/>
                  </a:cubicBezTo>
                  <a:lnTo>
                    <a:pt x="14943" y="331163"/>
                  </a:lnTo>
                  <a:cubicBezTo>
                    <a:pt x="6690" y="331163"/>
                    <a:pt x="0" y="324473"/>
                    <a:pt x="0" y="316220"/>
                  </a:cubicBezTo>
                  <a:lnTo>
                    <a:pt x="0" y="14943"/>
                  </a:lnTo>
                  <a:cubicBezTo>
                    <a:pt x="0" y="6690"/>
                    <a:pt x="6690" y="0"/>
                    <a:pt x="14943" y="0"/>
                  </a:cubicBezTo>
                  <a:lnTo>
                    <a:pt x="2742283" y="0"/>
                  </a:lnTo>
                  <a:cubicBezTo>
                    <a:pt x="2750535" y="0"/>
                    <a:pt x="2757226" y="6690"/>
                    <a:pt x="2757226" y="14943"/>
                  </a:cubicBezTo>
                  <a:close/>
                </a:path>
              </a:pathLst>
            </a:custGeom>
            <a:solidFill>
              <a:srgbClr val="5294A2">
                <a:alpha val="75686"/>
              </a:srgbClr>
            </a:solidFill>
          </p:spPr>
        </p:sp>
        <p:sp>
          <p:nvSpPr>
            <p:cNvPr name="TextBox 13" id="13"/>
            <p:cNvSpPr txBox="true"/>
            <p:nvPr/>
          </p:nvSpPr>
          <p:spPr>
            <a:xfrm>
              <a:off x="0" y="-38100"/>
              <a:ext cx="2757226" cy="369263"/>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2039673" y="503116"/>
            <a:ext cx="15768379" cy="8125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Tell your partner the journey of rice</a:t>
            </a:r>
          </a:p>
        </p:txBody>
      </p:sp>
      <p:sp>
        <p:nvSpPr>
          <p:cNvPr name="Freeform 15" id="15"/>
          <p:cNvSpPr/>
          <p:nvPr/>
        </p:nvSpPr>
        <p:spPr>
          <a:xfrm flipH="false" flipV="false" rot="-66426">
            <a:off x="3834347" y="3586406"/>
            <a:ext cx="701546" cy="283249"/>
          </a:xfrm>
          <a:custGeom>
            <a:avLst/>
            <a:gdLst/>
            <a:ahLst/>
            <a:cxnLst/>
            <a:rect r="r" b="b" t="t" l="l"/>
            <a:pathLst>
              <a:path h="283249" w="701546">
                <a:moveTo>
                  <a:pt x="0" y="0"/>
                </a:moveTo>
                <a:lnTo>
                  <a:pt x="701546" y="0"/>
                </a:lnTo>
                <a:lnTo>
                  <a:pt x="701546" y="283250"/>
                </a:lnTo>
                <a:lnTo>
                  <a:pt x="0" y="28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66426">
            <a:off x="7742866" y="3650342"/>
            <a:ext cx="701546" cy="283249"/>
          </a:xfrm>
          <a:custGeom>
            <a:avLst/>
            <a:gdLst/>
            <a:ahLst/>
            <a:cxnLst/>
            <a:rect r="r" b="b" t="t" l="l"/>
            <a:pathLst>
              <a:path h="283249" w="701546">
                <a:moveTo>
                  <a:pt x="0" y="0"/>
                </a:moveTo>
                <a:lnTo>
                  <a:pt x="701546" y="0"/>
                </a:lnTo>
                <a:lnTo>
                  <a:pt x="701546" y="283250"/>
                </a:lnTo>
                <a:lnTo>
                  <a:pt x="0" y="28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66426">
            <a:off x="11549307" y="3586406"/>
            <a:ext cx="701546" cy="283249"/>
          </a:xfrm>
          <a:custGeom>
            <a:avLst/>
            <a:gdLst/>
            <a:ahLst/>
            <a:cxnLst/>
            <a:rect r="r" b="b" t="t" l="l"/>
            <a:pathLst>
              <a:path h="283249" w="701546">
                <a:moveTo>
                  <a:pt x="0" y="0"/>
                </a:moveTo>
                <a:lnTo>
                  <a:pt x="701547" y="0"/>
                </a:lnTo>
                <a:lnTo>
                  <a:pt x="701547" y="283250"/>
                </a:lnTo>
                <a:lnTo>
                  <a:pt x="0" y="28325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2418593" y="2744254"/>
            <a:ext cx="1150855" cy="1132153"/>
          </a:xfrm>
          <a:custGeom>
            <a:avLst/>
            <a:gdLst/>
            <a:ahLst/>
            <a:cxnLst/>
            <a:rect r="r" b="b" t="t" l="l"/>
            <a:pathLst>
              <a:path h="1132153" w="1150855">
                <a:moveTo>
                  <a:pt x="0" y="0"/>
                </a:moveTo>
                <a:lnTo>
                  <a:pt x="1150855" y="0"/>
                </a:lnTo>
                <a:lnTo>
                  <a:pt x="1150855" y="1132153"/>
                </a:lnTo>
                <a:lnTo>
                  <a:pt x="0" y="113215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9" id="19"/>
          <p:cNvSpPr/>
          <p:nvPr/>
        </p:nvSpPr>
        <p:spPr>
          <a:xfrm flipH="false" flipV="false" rot="0">
            <a:off x="12994021" y="3114024"/>
            <a:ext cx="1428905" cy="1428905"/>
          </a:xfrm>
          <a:custGeom>
            <a:avLst/>
            <a:gdLst/>
            <a:ahLst/>
            <a:cxnLst/>
            <a:rect r="r" b="b" t="t" l="l"/>
            <a:pathLst>
              <a:path h="1428905" w="1428905">
                <a:moveTo>
                  <a:pt x="0" y="0"/>
                </a:moveTo>
                <a:lnTo>
                  <a:pt x="1428904" y="0"/>
                </a:lnTo>
                <a:lnTo>
                  <a:pt x="1428904" y="1428905"/>
                </a:lnTo>
                <a:lnTo>
                  <a:pt x="0" y="142890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0" id="20"/>
          <p:cNvSpPr/>
          <p:nvPr/>
        </p:nvSpPr>
        <p:spPr>
          <a:xfrm flipH="false" flipV="false" rot="0">
            <a:off x="4928727" y="2467074"/>
            <a:ext cx="2696460" cy="1686513"/>
          </a:xfrm>
          <a:custGeom>
            <a:avLst/>
            <a:gdLst/>
            <a:ahLst/>
            <a:cxnLst/>
            <a:rect r="r" b="b" t="t" l="l"/>
            <a:pathLst>
              <a:path h="1686513" w="2696460">
                <a:moveTo>
                  <a:pt x="0" y="0"/>
                </a:moveTo>
                <a:lnTo>
                  <a:pt x="2696460" y="0"/>
                </a:lnTo>
                <a:lnTo>
                  <a:pt x="2696460" y="1686513"/>
                </a:lnTo>
                <a:lnTo>
                  <a:pt x="0" y="1686513"/>
                </a:lnTo>
                <a:lnTo>
                  <a:pt x="0" y="0"/>
                </a:lnTo>
                <a:close/>
              </a:path>
            </a:pathLst>
          </a:custGeom>
          <a:blipFill>
            <a:blip r:embed="rId15"/>
            <a:stretch>
              <a:fillRect l="0" t="0" r="0" b="0"/>
            </a:stretch>
          </a:blipFill>
        </p:spPr>
      </p:sp>
      <p:sp>
        <p:nvSpPr>
          <p:cNvPr name="Freeform 21" id="21"/>
          <p:cNvSpPr/>
          <p:nvPr/>
        </p:nvSpPr>
        <p:spPr>
          <a:xfrm flipH="false" flipV="false" rot="0">
            <a:off x="8839577" y="2101629"/>
            <a:ext cx="2541991" cy="2254028"/>
          </a:xfrm>
          <a:custGeom>
            <a:avLst/>
            <a:gdLst/>
            <a:ahLst/>
            <a:cxnLst/>
            <a:rect r="r" b="b" t="t" l="l"/>
            <a:pathLst>
              <a:path h="2254028" w="2541991">
                <a:moveTo>
                  <a:pt x="0" y="0"/>
                </a:moveTo>
                <a:lnTo>
                  <a:pt x="2541991" y="0"/>
                </a:lnTo>
                <a:lnTo>
                  <a:pt x="2541991" y="2254028"/>
                </a:lnTo>
                <a:lnTo>
                  <a:pt x="0" y="2254028"/>
                </a:lnTo>
                <a:lnTo>
                  <a:pt x="0" y="0"/>
                </a:lnTo>
                <a:close/>
              </a:path>
            </a:pathLst>
          </a:custGeom>
          <a:blipFill>
            <a:blip r:embed="rId16"/>
            <a:stretch>
              <a:fillRect l="0" t="-28400" r="-17031" b="-47576"/>
            </a:stretch>
          </a:blipFill>
        </p:spPr>
      </p:sp>
      <p:sp>
        <p:nvSpPr>
          <p:cNvPr name="Freeform 22" id="22"/>
          <p:cNvSpPr/>
          <p:nvPr/>
        </p:nvSpPr>
        <p:spPr>
          <a:xfrm flipH="false" flipV="false" rot="0">
            <a:off x="1141627" y="2349633"/>
            <a:ext cx="2524981" cy="1921394"/>
          </a:xfrm>
          <a:custGeom>
            <a:avLst/>
            <a:gdLst/>
            <a:ahLst/>
            <a:cxnLst/>
            <a:rect r="r" b="b" t="t" l="l"/>
            <a:pathLst>
              <a:path h="1921394" w="2524981">
                <a:moveTo>
                  <a:pt x="0" y="0"/>
                </a:moveTo>
                <a:lnTo>
                  <a:pt x="2524980" y="0"/>
                </a:lnTo>
                <a:lnTo>
                  <a:pt x="2524980" y="1921394"/>
                </a:lnTo>
                <a:lnTo>
                  <a:pt x="0" y="1921394"/>
                </a:lnTo>
                <a:lnTo>
                  <a:pt x="0" y="0"/>
                </a:lnTo>
                <a:close/>
              </a:path>
            </a:pathLst>
          </a:custGeom>
          <a:blipFill>
            <a:blip r:embed="rId17"/>
            <a:stretch>
              <a:fillRect l="0" t="-61584" r="-1720" b="0"/>
            </a:stretch>
          </a:blipFill>
        </p:spPr>
      </p:sp>
      <p:sp>
        <p:nvSpPr>
          <p:cNvPr name="Freeform 23" id="23"/>
          <p:cNvSpPr/>
          <p:nvPr/>
        </p:nvSpPr>
        <p:spPr>
          <a:xfrm flipH="false" flipV="false" rot="-66426">
            <a:off x="3910262" y="6421207"/>
            <a:ext cx="648308" cy="261754"/>
          </a:xfrm>
          <a:custGeom>
            <a:avLst/>
            <a:gdLst/>
            <a:ahLst/>
            <a:cxnLst/>
            <a:rect r="r" b="b" t="t" l="l"/>
            <a:pathLst>
              <a:path h="261754" w="648308">
                <a:moveTo>
                  <a:pt x="0" y="0"/>
                </a:moveTo>
                <a:lnTo>
                  <a:pt x="648309" y="0"/>
                </a:lnTo>
                <a:lnTo>
                  <a:pt x="648309" y="261754"/>
                </a:lnTo>
                <a:lnTo>
                  <a:pt x="0" y="2617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4" id="24"/>
          <p:cNvSpPr/>
          <p:nvPr/>
        </p:nvSpPr>
        <p:spPr>
          <a:xfrm flipH="false" flipV="false" rot="-66426">
            <a:off x="7267902" y="6368544"/>
            <a:ext cx="648308" cy="261754"/>
          </a:xfrm>
          <a:custGeom>
            <a:avLst/>
            <a:gdLst/>
            <a:ahLst/>
            <a:cxnLst/>
            <a:rect r="r" b="b" t="t" l="l"/>
            <a:pathLst>
              <a:path h="261754" w="648308">
                <a:moveTo>
                  <a:pt x="0" y="0"/>
                </a:moveTo>
                <a:lnTo>
                  <a:pt x="648308" y="0"/>
                </a:lnTo>
                <a:lnTo>
                  <a:pt x="648308" y="261754"/>
                </a:lnTo>
                <a:lnTo>
                  <a:pt x="0" y="2617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5" id="25"/>
          <p:cNvSpPr/>
          <p:nvPr/>
        </p:nvSpPr>
        <p:spPr>
          <a:xfrm flipH="false" flipV="false" rot="-66426">
            <a:off x="10632943" y="6421207"/>
            <a:ext cx="648308" cy="261754"/>
          </a:xfrm>
          <a:custGeom>
            <a:avLst/>
            <a:gdLst/>
            <a:ahLst/>
            <a:cxnLst/>
            <a:rect r="r" b="b" t="t" l="l"/>
            <a:pathLst>
              <a:path h="261754" w="648308">
                <a:moveTo>
                  <a:pt x="0" y="0"/>
                </a:moveTo>
                <a:lnTo>
                  <a:pt x="648308" y="0"/>
                </a:lnTo>
                <a:lnTo>
                  <a:pt x="648308" y="261754"/>
                </a:lnTo>
                <a:lnTo>
                  <a:pt x="0" y="2617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1346194" y="5685642"/>
            <a:ext cx="2412877" cy="1610595"/>
          </a:xfrm>
          <a:custGeom>
            <a:avLst/>
            <a:gdLst/>
            <a:ahLst/>
            <a:cxnLst/>
            <a:rect r="r" b="b" t="t" l="l"/>
            <a:pathLst>
              <a:path h="1610595" w="2412877">
                <a:moveTo>
                  <a:pt x="0" y="0"/>
                </a:moveTo>
                <a:lnTo>
                  <a:pt x="2412877" y="0"/>
                </a:lnTo>
                <a:lnTo>
                  <a:pt x="2412877" y="1610595"/>
                </a:lnTo>
                <a:lnTo>
                  <a:pt x="0" y="1610595"/>
                </a:lnTo>
                <a:lnTo>
                  <a:pt x="0" y="0"/>
                </a:lnTo>
                <a:close/>
              </a:path>
            </a:pathLst>
          </a:custGeom>
          <a:blipFill>
            <a:blip r:embed="rId18"/>
            <a:stretch>
              <a:fillRect l="0" t="0" r="0" b="0"/>
            </a:stretch>
          </a:blipFill>
        </p:spPr>
      </p:sp>
      <p:sp>
        <p:nvSpPr>
          <p:cNvPr name="Freeform 27" id="27"/>
          <p:cNvSpPr/>
          <p:nvPr/>
        </p:nvSpPr>
        <p:spPr>
          <a:xfrm flipH="false" flipV="false" rot="0">
            <a:off x="8266128" y="5114485"/>
            <a:ext cx="2016896" cy="1877518"/>
          </a:xfrm>
          <a:custGeom>
            <a:avLst/>
            <a:gdLst/>
            <a:ahLst/>
            <a:cxnLst/>
            <a:rect r="r" b="b" t="t" l="l"/>
            <a:pathLst>
              <a:path h="1877518" w="2016896">
                <a:moveTo>
                  <a:pt x="0" y="0"/>
                </a:moveTo>
                <a:lnTo>
                  <a:pt x="2016897" y="0"/>
                </a:lnTo>
                <a:lnTo>
                  <a:pt x="2016897" y="1877518"/>
                </a:lnTo>
                <a:lnTo>
                  <a:pt x="0" y="1877518"/>
                </a:lnTo>
                <a:lnTo>
                  <a:pt x="0" y="0"/>
                </a:lnTo>
                <a:close/>
              </a:path>
            </a:pathLst>
          </a:custGeom>
          <a:blipFill>
            <a:blip r:embed="rId19"/>
            <a:stretch>
              <a:fillRect l="0" t="0" r="-69895" b="-21595"/>
            </a:stretch>
          </a:blipFill>
        </p:spPr>
      </p:sp>
      <p:sp>
        <p:nvSpPr>
          <p:cNvPr name="Freeform 28" id="28"/>
          <p:cNvSpPr/>
          <p:nvPr/>
        </p:nvSpPr>
        <p:spPr>
          <a:xfrm flipH="false" flipV="false" rot="0">
            <a:off x="4737351" y="5063140"/>
            <a:ext cx="1834914" cy="1803277"/>
          </a:xfrm>
          <a:custGeom>
            <a:avLst/>
            <a:gdLst/>
            <a:ahLst/>
            <a:cxnLst/>
            <a:rect r="r" b="b" t="t" l="l"/>
            <a:pathLst>
              <a:path h="1803277" w="1834914">
                <a:moveTo>
                  <a:pt x="0" y="0"/>
                </a:moveTo>
                <a:lnTo>
                  <a:pt x="1834913" y="0"/>
                </a:lnTo>
                <a:lnTo>
                  <a:pt x="1834913" y="1803277"/>
                </a:lnTo>
                <a:lnTo>
                  <a:pt x="0" y="1803277"/>
                </a:lnTo>
                <a:lnTo>
                  <a:pt x="0" y="0"/>
                </a:lnTo>
                <a:close/>
              </a:path>
            </a:pathLst>
          </a:custGeom>
          <a:blipFill>
            <a:blip r:embed="rId20"/>
            <a:stretch>
              <a:fillRect l="-54265" t="-8219" r="-41471" b="-4809"/>
            </a:stretch>
          </a:blipFill>
        </p:spPr>
      </p:sp>
      <p:sp>
        <p:nvSpPr>
          <p:cNvPr name="Freeform 29" id="29"/>
          <p:cNvSpPr/>
          <p:nvPr/>
        </p:nvSpPr>
        <p:spPr>
          <a:xfrm flipH="false" flipV="false" rot="0">
            <a:off x="1053844" y="5250128"/>
            <a:ext cx="2376071" cy="1606232"/>
          </a:xfrm>
          <a:custGeom>
            <a:avLst/>
            <a:gdLst/>
            <a:ahLst/>
            <a:cxnLst/>
            <a:rect r="r" b="b" t="t" l="l"/>
            <a:pathLst>
              <a:path h="1606232" w="2376071">
                <a:moveTo>
                  <a:pt x="0" y="0"/>
                </a:moveTo>
                <a:lnTo>
                  <a:pt x="2376072" y="0"/>
                </a:lnTo>
                <a:lnTo>
                  <a:pt x="2376072" y="1606232"/>
                </a:lnTo>
                <a:lnTo>
                  <a:pt x="0" y="1606232"/>
                </a:lnTo>
                <a:lnTo>
                  <a:pt x="0" y="0"/>
                </a:lnTo>
                <a:close/>
              </a:path>
            </a:pathLst>
          </a:custGeom>
          <a:blipFill>
            <a:blip r:embed="rId21"/>
            <a:stretch>
              <a:fillRect l="0" t="-85723" r="-249972" b="-73130"/>
            </a:stretch>
          </a:blipFill>
        </p:spPr>
      </p:sp>
      <p:sp>
        <p:nvSpPr>
          <p:cNvPr name="Freeform 30" id="30"/>
          <p:cNvSpPr/>
          <p:nvPr/>
        </p:nvSpPr>
        <p:spPr>
          <a:xfrm flipH="false" flipV="false" rot="0">
            <a:off x="315159" y="277604"/>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2271924" y="340795"/>
            <a:ext cx="14822480" cy="1876267"/>
            <a:chOff x="0" y="0"/>
            <a:chExt cx="2616667" cy="331163"/>
          </a:xfrm>
        </p:grpSpPr>
        <p:sp>
          <p:nvSpPr>
            <p:cNvPr name="Freeform 6" id="6"/>
            <p:cNvSpPr/>
            <p:nvPr/>
          </p:nvSpPr>
          <p:spPr>
            <a:xfrm flipH="false" flipV="false" rot="0">
              <a:off x="0" y="0"/>
              <a:ext cx="2616667" cy="331163"/>
            </a:xfrm>
            <a:custGeom>
              <a:avLst/>
              <a:gdLst/>
              <a:ahLst/>
              <a:cxnLst/>
              <a:rect r="r" b="b" t="t" l="l"/>
              <a:pathLst>
                <a:path h="331163" w="2616667">
                  <a:moveTo>
                    <a:pt x="2616667" y="12535"/>
                  </a:moveTo>
                  <a:lnTo>
                    <a:pt x="2616667" y="318628"/>
                  </a:lnTo>
                  <a:cubicBezTo>
                    <a:pt x="2616667" y="321952"/>
                    <a:pt x="2615347" y="325141"/>
                    <a:pt x="2612996" y="327492"/>
                  </a:cubicBezTo>
                  <a:cubicBezTo>
                    <a:pt x="2610645" y="329843"/>
                    <a:pt x="2607456" y="331163"/>
                    <a:pt x="2604132" y="331163"/>
                  </a:cubicBezTo>
                  <a:lnTo>
                    <a:pt x="12535" y="331163"/>
                  </a:lnTo>
                  <a:cubicBezTo>
                    <a:pt x="5612" y="331163"/>
                    <a:pt x="0" y="325551"/>
                    <a:pt x="0" y="318628"/>
                  </a:cubicBezTo>
                  <a:lnTo>
                    <a:pt x="0" y="12535"/>
                  </a:lnTo>
                  <a:cubicBezTo>
                    <a:pt x="0" y="9211"/>
                    <a:pt x="1321" y="6022"/>
                    <a:pt x="3672" y="3672"/>
                  </a:cubicBezTo>
                  <a:cubicBezTo>
                    <a:pt x="6022" y="1321"/>
                    <a:pt x="9211" y="0"/>
                    <a:pt x="12535" y="0"/>
                  </a:cubicBezTo>
                  <a:lnTo>
                    <a:pt x="2604132" y="0"/>
                  </a:lnTo>
                  <a:cubicBezTo>
                    <a:pt x="2607456" y="0"/>
                    <a:pt x="2610645" y="1321"/>
                    <a:pt x="2612996" y="3672"/>
                  </a:cubicBezTo>
                  <a:cubicBezTo>
                    <a:pt x="2615347" y="6022"/>
                    <a:pt x="2616667" y="9211"/>
                    <a:pt x="2616667" y="12535"/>
                  </a:cubicBezTo>
                  <a:close/>
                </a:path>
              </a:pathLst>
            </a:custGeom>
            <a:solidFill>
              <a:srgbClr val="5294A2">
                <a:alpha val="75686"/>
              </a:srgbClr>
            </a:solidFill>
          </p:spPr>
        </p:sp>
        <p:sp>
          <p:nvSpPr>
            <p:cNvPr name="TextBox 7" id="7"/>
            <p:cNvSpPr txBox="true"/>
            <p:nvPr/>
          </p:nvSpPr>
          <p:spPr>
            <a:xfrm>
              <a:off x="0" y="-38100"/>
              <a:ext cx="2616667" cy="369263"/>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2519621" y="455491"/>
            <a:ext cx="15768379" cy="16507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What food item do you think used the most energy?</a:t>
            </a:r>
          </a:p>
          <a:p>
            <a:pPr algn="l">
              <a:lnSpc>
                <a:spcPts val="6663"/>
              </a:lnSpc>
            </a:pPr>
            <a:r>
              <a:rPr lang="en-US" sz="4759">
                <a:solidFill>
                  <a:srgbClr val="000000"/>
                </a:solidFill>
                <a:latin typeface="Lato"/>
                <a:ea typeface="Lato"/>
                <a:cs typeface="Lato"/>
                <a:sym typeface="Lato"/>
              </a:rPr>
              <a:t>Why?</a:t>
            </a:r>
          </a:p>
        </p:txBody>
      </p:sp>
      <p:sp>
        <p:nvSpPr>
          <p:cNvPr name="TextBox 9" id="9"/>
          <p:cNvSpPr txBox="true"/>
          <p:nvPr/>
        </p:nvSpPr>
        <p:spPr>
          <a:xfrm rot="0">
            <a:off x="1887226" y="5532505"/>
            <a:ext cx="3592746" cy="6639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Chicken</a:t>
            </a:r>
          </a:p>
        </p:txBody>
      </p:sp>
      <p:sp>
        <p:nvSpPr>
          <p:cNvPr name="TextBox 10" id="10"/>
          <p:cNvSpPr txBox="true"/>
          <p:nvPr/>
        </p:nvSpPr>
        <p:spPr>
          <a:xfrm rot="0">
            <a:off x="7112785" y="5571424"/>
            <a:ext cx="3307416" cy="6639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Rice</a:t>
            </a:r>
          </a:p>
        </p:txBody>
      </p:sp>
      <p:sp>
        <p:nvSpPr>
          <p:cNvPr name="TextBox 11" id="11"/>
          <p:cNvSpPr txBox="true"/>
          <p:nvPr/>
        </p:nvSpPr>
        <p:spPr>
          <a:xfrm rot="0">
            <a:off x="11735403" y="5571424"/>
            <a:ext cx="3307416" cy="6639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Broccoli</a:t>
            </a:r>
          </a:p>
        </p:txBody>
      </p:sp>
      <p:sp>
        <p:nvSpPr>
          <p:cNvPr name="Freeform 12" id="12"/>
          <p:cNvSpPr/>
          <p:nvPr/>
        </p:nvSpPr>
        <p:spPr>
          <a:xfrm flipH="false" flipV="false" rot="0">
            <a:off x="6373764" y="3070388"/>
            <a:ext cx="3550916" cy="2365798"/>
          </a:xfrm>
          <a:custGeom>
            <a:avLst/>
            <a:gdLst/>
            <a:ahLst/>
            <a:cxnLst/>
            <a:rect r="r" b="b" t="t" l="l"/>
            <a:pathLst>
              <a:path h="2365798" w="3550916">
                <a:moveTo>
                  <a:pt x="0" y="0"/>
                </a:moveTo>
                <a:lnTo>
                  <a:pt x="3550916" y="0"/>
                </a:lnTo>
                <a:lnTo>
                  <a:pt x="3550916" y="2365797"/>
                </a:lnTo>
                <a:lnTo>
                  <a:pt x="0" y="2365797"/>
                </a:lnTo>
                <a:lnTo>
                  <a:pt x="0" y="0"/>
                </a:lnTo>
                <a:close/>
              </a:path>
            </a:pathLst>
          </a:custGeom>
          <a:blipFill>
            <a:blip r:embed="rId7"/>
            <a:stretch>
              <a:fillRect l="0" t="0" r="0" b="0"/>
            </a:stretch>
          </a:blipFill>
        </p:spPr>
      </p:sp>
      <p:sp>
        <p:nvSpPr>
          <p:cNvPr name="Freeform 13" id="13"/>
          <p:cNvSpPr/>
          <p:nvPr/>
        </p:nvSpPr>
        <p:spPr>
          <a:xfrm flipH="false" flipV="false" rot="0">
            <a:off x="11993995" y="3119891"/>
            <a:ext cx="2537320" cy="2367035"/>
          </a:xfrm>
          <a:custGeom>
            <a:avLst/>
            <a:gdLst/>
            <a:ahLst/>
            <a:cxnLst/>
            <a:rect r="r" b="b" t="t" l="l"/>
            <a:pathLst>
              <a:path h="2367035" w="2537320">
                <a:moveTo>
                  <a:pt x="0" y="0"/>
                </a:moveTo>
                <a:lnTo>
                  <a:pt x="2537319" y="0"/>
                </a:lnTo>
                <a:lnTo>
                  <a:pt x="2537319" y="2367034"/>
                </a:lnTo>
                <a:lnTo>
                  <a:pt x="0" y="2367034"/>
                </a:lnTo>
                <a:lnTo>
                  <a:pt x="0" y="0"/>
                </a:lnTo>
                <a:close/>
              </a:path>
            </a:pathLst>
          </a:custGeom>
          <a:blipFill>
            <a:blip r:embed="rId8"/>
            <a:stretch>
              <a:fillRect l="0" t="0" r="-39806" b="0"/>
            </a:stretch>
          </a:blipFill>
        </p:spPr>
      </p:sp>
      <p:sp>
        <p:nvSpPr>
          <p:cNvPr name="Freeform 14" id="14"/>
          <p:cNvSpPr/>
          <p:nvPr/>
        </p:nvSpPr>
        <p:spPr>
          <a:xfrm flipH="false" flipV="false" rot="0">
            <a:off x="2028364" y="2998111"/>
            <a:ext cx="3912333" cy="2610593"/>
          </a:xfrm>
          <a:custGeom>
            <a:avLst/>
            <a:gdLst/>
            <a:ahLst/>
            <a:cxnLst/>
            <a:rect r="r" b="b" t="t" l="l"/>
            <a:pathLst>
              <a:path h="2610593" w="3912333">
                <a:moveTo>
                  <a:pt x="0" y="0"/>
                </a:moveTo>
                <a:lnTo>
                  <a:pt x="3912333" y="0"/>
                </a:lnTo>
                <a:lnTo>
                  <a:pt x="3912333" y="2610594"/>
                </a:lnTo>
                <a:lnTo>
                  <a:pt x="0" y="2610594"/>
                </a:lnTo>
                <a:lnTo>
                  <a:pt x="0" y="0"/>
                </a:lnTo>
                <a:close/>
              </a:path>
            </a:pathLst>
          </a:custGeom>
          <a:blipFill>
            <a:blip r:embed="rId9"/>
            <a:stretch>
              <a:fillRect l="0" t="0" r="0" b="0"/>
            </a:stretch>
          </a:blipFill>
        </p:spPr>
      </p:sp>
      <p:sp>
        <p:nvSpPr>
          <p:cNvPr name="TextBox 15" id="15"/>
          <p:cNvSpPr txBox="true"/>
          <p:nvPr/>
        </p:nvSpPr>
        <p:spPr>
          <a:xfrm rot="0">
            <a:off x="1887226" y="7187888"/>
            <a:ext cx="15768379" cy="812554"/>
          </a:xfrm>
          <a:prstGeom prst="rect">
            <a:avLst/>
          </a:prstGeom>
        </p:spPr>
        <p:txBody>
          <a:bodyPr anchor="t" rtlCol="false" tIns="0" lIns="0" bIns="0" rIns="0">
            <a:spAutoFit/>
          </a:bodyPr>
          <a:lstStyle/>
          <a:p>
            <a:pPr algn="l">
              <a:lnSpc>
                <a:spcPts val="6663"/>
              </a:lnSpc>
            </a:pPr>
            <a:r>
              <a:rPr lang="en-US" sz="4759">
                <a:solidFill>
                  <a:srgbClr val="000000"/>
                </a:solidFill>
                <a:latin typeface="Lato"/>
                <a:ea typeface="Lato"/>
                <a:cs typeface="Lato"/>
                <a:sym typeface="Lato"/>
              </a:rPr>
              <a:t>I think ______ used the most energy because _________.</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3892293" y="2326046"/>
            <a:ext cx="10503415" cy="6932254"/>
          </a:xfrm>
          <a:custGeom>
            <a:avLst/>
            <a:gdLst/>
            <a:ahLst/>
            <a:cxnLst/>
            <a:rect r="r" b="b" t="t" l="l"/>
            <a:pathLst>
              <a:path h="6932254" w="10503415">
                <a:moveTo>
                  <a:pt x="0" y="0"/>
                </a:moveTo>
                <a:lnTo>
                  <a:pt x="10503414" y="0"/>
                </a:lnTo>
                <a:lnTo>
                  <a:pt x="10503414" y="6932254"/>
                </a:lnTo>
                <a:lnTo>
                  <a:pt x="0" y="6932254"/>
                </a:lnTo>
                <a:lnTo>
                  <a:pt x="0" y="0"/>
                </a:lnTo>
                <a:close/>
              </a:path>
            </a:pathLst>
          </a:custGeom>
          <a:blipFill>
            <a:blip r:embed="rId5"/>
            <a:stretch>
              <a:fillRect l="0" t="0" r="0" b="0"/>
            </a:stretch>
          </a:blipFill>
          <a:ln w="38100" cap="rnd">
            <a:solidFill>
              <a:srgbClr val="000000"/>
            </a:solidFill>
            <a:prstDash val="solid"/>
            <a:round/>
          </a:ln>
        </p:spPr>
      </p:sp>
      <p:sp>
        <p:nvSpPr>
          <p:cNvPr name="Freeform 5" id="5"/>
          <p:cNvSpPr/>
          <p:nvPr/>
        </p:nvSpPr>
        <p:spPr>
          <a:xfrm flipH="false" flipV="false" rot="0">
            <a:off x="11664518" y="1028700"/>
            <a:ext cx="5653507" cy="4296665"/>
          </a:xfrm>
          <a:custGeom>
            <a:avLst/>
            <a:gdLst/>
            <a:ahLst/>
            <a:cxnLst/>
            <a:rect r="r" b="b" t="t" l="l"/>
            <a:pathLst>
              <a:path h="4296665" w="5653507">
                <a:moveTo>
                  <a:pt x="0" y="0"/>
                </a:moveTo>
                <a:lnTo>
                  <a:pt x="5653506" y="0"/>
                </a:lnTo>
                <a:lnTo>
                  <a:pt x="5653506" y="4296665"/>
                </a:lnTo>
                <a:lnTo>
                  <a:pt x="0" y="42966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0">
            <a:off x="323943" y="742950"/>
            <a:ext cx="5653507" cy="4296665"/>
          </a:xfrm>
          <a:custGeom>
            <a:avLst/>
            <a:gdLst/>
            <a:ahLst/>
            <a:cxnLst/>
            <a:rect r="r" b="b" t="t" l="l"/>
            <a:pathLst>
              <a:path h="4296665" w="5653507">
                <a:moveTo>
                  <a:pt x="5653506" y="0"/>
                </a:moveTo>
                <a:lnTo>
                  <a:pt x="0" y="0"/>
                </a:lnTo>
                <a:lnTo>
                  <a:pt x="0" y="4296665"/>
                </a:lnTo>
                <a:lnTo>
                  <a:pt x="5653506" y="4296665"/>
                </a:lnTo>
                <a:lnTo>
                  <a:pt x="565350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825758" y="1590710"/>
            <a:ext cx="4649877" cy="16987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Wow. My dinner travelled a long way to get to my plate. </a:t>
            </a:r>
          </a:p>
        </p:txBody>
      </p:sp>
      <p:sp>
        <p:nvSpPr>
          <p:cNvPr name="TextBox 8" id="8"/>
          <p:cNvSpPr txBox="true"/>
          <p:nvPr/>
        </p:nvSpPr>
        <p:spPr>
          <a:xfrm rot="0">
            <a:off x="12370379" y="2008553"/>
            <a:ext cx="4527511" cy="1698785"/>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It did Nancy! That is why it is very important not to waste food.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9853576" y="1686441"/>
            <a:ext cx="1484310" cy="1128075"/>
          </a:xfrm>
          <a:custGeom>
            <a:avLst/>
            <a:gdLst/>
            <a:ahLst/>
            <a:cxnLst/>
            <a:rect r="r" b="b" t="t" l="l"/>
            <a:pathLst>
              <a:path h="1128075" w="1484310">
                <a:moveTo>
                  <a:pt x="0" y="0"/>
                </a:moveTo>
                <a:lnTo>
                  <a:pt x="1484310" y="0"/>
                </a:lnTo>
                <a:lnTo>
                  <a:pt x="1484310" y="1128075"/>
                </a:lnTo>
                <a:lnTo>
                  <a:pt x="0" y="112807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488205" y="6168914"/>
            <a:ext cx="1699361" cy="1151317"/>
          </a:xfrm>
          <a:custGeom>
            <a:avLst/>
            <a:gdLst/>
            <a:ahLst/>
            <a:cxnLst/>
            <a:rect r="r" b="b" t="t" l="l"/>
            <a:pathLst>
              <a:path h="1151317" w="1699361">
                <a:moveTo>
                  <a:pt x="0" y="0"/>
                </a:moveTo>
                <a:lnTo>
                  <a:pt x="1699361" y="0"/>
                </a:lnTo>
                <a:lnTo>
                  <a:pt x="1699361" y="1151318"/>
                </a:lnTo>
                <a:lnTo>
                  <a:pt x="0" y="11513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1337886" y="3811989"/>
            <a:ext cx="1451925" cy="1451925"/>
          </a:xfrm>
          <a:custGeom>
            <a:avLst/>
            <a:gdLst/>
            <a:ahLst/>
            <a:cxnLst/>
            <a:rect r="r" b="b" t="t" l="l"/>
            <a:pathLst>
              <a:path h="1451925" w="1451925">
                <a:moveTo>
                  <a:pt x="0" y="0"/>
                </a:moveTo>
                <a:lnTo>
                  <a:pt x="1451925" y="0"/>
                </a:lnTo>
                <a:lnTo>
                  <a:pt x="1451925" y="1451926"/>
                </a:lnTo>
                <a:lnTo>
                  <a:pt x="0" y="14519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0868253" y="8220316"/>
            <a:ext cx="1685649" cy="876538"/>
          </a:xfrm>
          <a:custGeom>
            <a:avLst/>
            <a:gdLst/>
            <a:ahLst/>
            <a:cxnLst/>
            <a:rect r="r" b="b" t="t" l="l"/>
            <a:pathLst>
              <a:path h="876538" w="1685649">
                <a:moveTo>
                  <a:pt x="0" y="0"/>
                </a:moveTo>
                <a:lnTo>
                  <a:pt x="1685649" y="0"/>
                </a:lnTo>
                <a:lnTo>
                  <a:pt x="1685649" y="876537"/>
                </a:lnTo>
                <a:lnTo>
                  <a:pt x="0" y="87653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8" id="8"/>
          <p:cNvSpPr txBox="true"/>
          <p:nvPr/>
        </p:nvSpPr>
        <p:spPr>
          <a:xfrm rot="0">
            <a:off x="361815" y="216196"/>
            <a:ext cx="12427997" cy="812554"/>
          </a:xfrm>
          <a:prstGeom prst="rect">
            <a:avLst/>
          </a:prstGeom>
        </p:spPr>
        <p:txBody>
          <a:bodyPr anchor="t" rtlCol="false" tIns="0" lIns="0" bIns="0" rIns="0">
            <a:spAutoFit/>
          </a:bodyPr>
          <a:lstStyle/>
          <a:p>
            <a:pPr algn="l">
              <a:lnSpc>
                <a:spcPts val="6663"/>
              </a:lnSpc>
            </a:pPr>
            <a:r>
              <a:rPr lang="en-US" sz="4759" b="true">
                <a:solidFill>
                  <a:srgbClr val="000000"/>
                </a:solidFill>
                <a:latin typeface="Lato Bold"/>
                <a:ea typeface="Lato Bold"/>
                <a:cs typeface="Lato Bold"/>
                <a:sym typeface="Lato Bold"/>
              </a:rPr>
              <a:t>Tips to reduce food waste</a:t>
            </a:r>
          </a:p>
        </p:txBody>
      </p:sp>
      <p:sp>
        <p:nvSpPr>
          <p:cNvPr name="TextBox 9" id="9"/>
          <p:cNvSpPr txBox="true"/>
          <p:nvPr/>
        </p:nvSpPr>
        <p:spPr>
          <a:xfrm rot="0">
            <a:off x="-110118" y="1957212"/>
            <a:ext cx="10978371" cy="670949"/>
          </a:xfrm>
          <a:prstGeom prst="rect">
            <a:avLst/>
          </a:prstGeom>
        </p:spPr>
        <p:txBody>
          <a:bodyPr anchor="t" rtlCol="false" tIns="0" lIns="0" bIns="0" rIns="0">
            <a:spAutoFit/>
          </a:bodyPr>
          <a:lstStyle/>
          <a:p>
            <a:pPr algn="l" marL="854899" indent="-427450" lvl="1">
              <a:lnSpc>
                <a:spcPts val="5543"/>
              </a:lnSpc>
              <a:buAutoNum type="arabicPeriod" startAt="1"/>
            </a:pPr>
            <a:r>
              <a:rPr lang="en-US" sz="3959">
                <a:solidFill>
                  <a:srgbClr val="000000"/>
                </a:solidFill>
                <a:latin typeface="Lato"/>
                <a:ea typeface="Lato"/>
                <a:cs typeface="Lato"/>
                <a:sym typeface="Lato"/>
              </a:rPr>
              <a:t>Only put on your plate what you can eat</a:t>
            </a:r>
          </a:p>
        </p:txBody>
      </p:sp>
      <p:sp>
        <p:nvSpPr>
          <p:cNvPr name="TextBox 10" id="10"/>
          <p:cNvSpPr txBox="true"/>
          <p:nvPr/>
        </p:nvSpPr>
        <p:spPr>
          <a:xfrm rot="0">
            <a:off x="402871" y="3735789"/>
            <a:ext cx="10935015" cy="1366274"/>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2. Get a little more food when you have eaten everything on your plate (if you are still hungry!)</a:t>
            </a:r>
          </a:p>
        </p:txBody>
      </p:sp>
      <p:sp>
        <p:nvSpPr>
          <p:cNvPr name="TextBox 11" id="11"/>
          <p:cNvSpPr txBox="true"/>
          <p:nvPr/>
        </p:nvSpPr>
        <p:spPr>
          <a:xfrm rot="0">
            <a:off x="402871" y="6023336"/>
            <a:ext cx="9690018" cy="1366274"/>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3. Check where your food comes from. Food from the UK is better as it travels less.</a:t>
            </a:r>
          </a:p>
        </p:txBody>
      </p:sp>
      <p:sp>
        <p:nvSpPr>
          <p:cNvPr name="TextBox 12" id="12"/>
          <p:cNvSpPr txBox="true"/>
          <p:nvPr/>
        </p:nvSpPr>
        <p:spPr>
          <a:xfrm rot="0">
            <a:off x="361815" y="8218008"/>
            <a:ext cx="10506438" cy="670949"/>
          </a:xfrm>
          <a:prstGeom prst="rect">
            <a:avLst/>
          </a:prstGeom>
        </p:spPr>
        <p:txBody>
          <a:bodyPr anchor="t" rtlCol="false" tIns="0" lIns="0" bIns="0" rIns="0">
            <a:spAutoFit/>
          </a:bodyPr>
          <a:lstStyle/>
          <a:p>
            <a:pPr algn="l">
              <a:lnSpc>
                <a:spcPts val="5543"/>
              </a:lnSpc>
            </a:pPr>
            <a:r>
              <a:rPr lang="en-US" sz="3959">
                <a:solidFill>
                  <a:srgbClr val="000000"/>
                </a:solidFill>
                <a:latin typeface="Lato"/>
                <a:ea typeface="Lato"/>
                <a:cs typeface="Lato"/>
                <a:sym typeface="Lato"/>
              </a:rPr>
              <a:t>4. Encourage your friends to eat their food too.</a:t>
            </a:r>
          </a:p>
        </p:txBody>
      </p:sp>
      <p:grpSp>
        <p:nvGrpSpPr>
          <p:cNvPr name="Group 13" id="13"/>
          <p:cNvGrpSpPr/>
          <p:nvPr/>
        </p:nvGrpSpPr>
        <p:grpSpPr>
          <a:xfrm rot="0">
            <a:off x="13256536" y="2203879"/>
            <a:ext cx="4107886" cy="6016436"/>
            <a:chOff x="0" y="0"/>
            <a:chExt cx="5477181" cy="8021915"/>
          </a:xfrm>
        </p:grpSpPr>
        <p:sp>
          <p:nvSpPr>
            <p:cNvPr name="Freeform 14" id="14"/>
            <p:cNvSpPr/>
            <p:nvPr/>
          </p:nvSpPr>
          <p:spPr>
            <a:xfrm flipH="true" flipV="false" rot="0">
              <a:off x="0" y="1096743"/>
              <a:ext cx="5477181" cy="6925171"/>
            </a:xfrm>
            <a:custGeom>
              <a:avLst/>
              <a:gdLst/>
              <a:ahLst/>
              <a:cxnLst/>
              <a:rect r="r" b="b" t="t" l="l"/>
              <a:pathLst>
                <a:path h="6925171" w="5477181">
                  <a:moveTo>
                    <a:pt x="5477181" y="0"/>
                  </a:moveTo>
                  <a:lnTo>
                    <a:pt x="0" y="0"/>
                  </a:lnTo>
                  <a:lnTo>
                    <a:pt x="0" y="6925172"/>
                  </a:lnTo>
                  <a:lnTo>
                    <a:pt x="5477181" y="6925172"/>
                  </a:lnTo>
                  <a:lnTo>
                    <a:pt x="5477181"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p:cNvSpPr/>
            <p:nvPr/>
          </p:nvSpPr>
          <p:spPr>
            <a:xfrm flipH="true" flipV="false" rot="0">
              <a:off x="2250501" y="2686095"/>
              <a:ext cx="1998145" cy="1405968"/>
            </a:xfrm>
            <a:custGeom>
              <a:avLst/>
              <a:gdLst/>
              <a:ahLst/>
              <a:cxnLst/>
              <a:rect r="r" b="b" t="t" l="l"/>
              <a:pathLst>
                <a:path h="1405968" w="1998145">
                  <a:moveTo>
                    <a:pt x="1998146" y="0"/>
                  </a:moveTo>
                  <a:lnTo>
                    <a:pt x="0" y="0"/>
                  </a:lnTo>
                  <a:lnTo>
                    <a:pt x="0" y="1405968"/>
                  </a:lnTo>
                  <a:lnTo>
                    <a:pt x="1998146" y="1405968"/>
                  </a:lnTo>
                  <a:lnTo>
                    <a:pt x="1998146"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true" flipV="false" rot="-140674">
              <a:off x="285303" y="85878"/>
              <a:ext cx="4255646" cy="2793251"/>
            </a:xfrm>
            <a:custGeom>
              <a:avLst/>
              <a:gdLst/>
              <a:ahLst/>
              <a:cxnLst/>
              <a:rect r="r" b="b" t="t" l="l"/>
              <a:pathLst>
                <a:path h="2793251" w="4255646">
                  <a:moveTo>
                    <a:pt x="4255645" y="0"/>
                  </a:moveTo>
                  <a:lnTo>
                    <a:pt x="0" y="0"/>
                  </a:lnTo>
                  <a:lnTo>
                    <a:pt x="0" y="2793251"/>
                  </a:lnTo>
                  <a:lnTo>
                    <a:pt x="4255645" y="2793251"/>
                  </a:lnTo>
                  <a:lnTo>
                    <a:pt x="4255645"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2190742" y="603951"/>
            <a:ext cx="14148707" cy="812554"/>
          </a:xfrm>
          <a:prstGeom prst="rect">
            <a:avLst/>
          </a:prstGeom>
        </p:spPr>
        <p:txBody>
          <a:bodyPr anchor="t" rtlCol="false" tIns="0" lIns="0" bIns="0" rIns="0">
            <a:spAutoFit/>
          </a:bodyPr>
          <a:lstStyle/>
          <a:p>
            <a:pPr algn="l">
              <a:lnSpc>
                <a:spcPts val="6663"/>
              </a:lnSpc>
            </a:pPr>
            <a:r>
              <a:rPr lang="en-US" sz="4759" b="true">
                <a:solidFill>
                  <a:srgbClr val="000000"/>
                </a:solidFill>
                <a:latin typeface="Lato Bold"/>
                <a:ea typeface="Lato Bold"/>
                <a:cs typeface="Lato Bold"/>
                <a:sym typeface="Lato Bold"/>
              </a:rPr>
              <a:t>What 4 things can we do to reduce food waste?</a:t>
            </a:r>
          </a:p>
        </p:txBody>
      </p:sp>
      <p:sp>
        <p:nvSpPr>
          <p:cNvPr name="TextBox 5" id="5"/>
          <p:cNvSpPr txBox="true"/>
          <p:nvPr/>
        </p:nvSpPr>
        <p:spPr>
          <a:xfrm rot="0">
            <a:off x="711625" y="3433027"/>
            <a:ext cx="13164410" cy="18120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To reduce food waste we can  _______, ________, _______ and __________. </a:t>
            </a:r>
          </a:p>
        </p:txBody>
      </p:sp>
      <p:sp>
        <p:nvSpPr>
          <p:cNvPr name="Freeform 6" id="6"/>
          <p:cNvSpPr/>
          <p:nvPr/>
        </p:nvSpPr>
        <p:spPr>
          <a:xfrm flipH="false" flipV="false" rot="0">
            <a:off x="472703" y="339758"/>
            <a:ext cx="1427083" cy="1502192"/>
          </a:xfrm>
          <a:custGeom>
            <a:avLst/>
            <a:gdLst/>
            <a:ahLst/>
            <a:cxnLst/>
            <a:rect r="r" b="b" t="t" l="l"/>
            <a:pathLst>
              <a:path h="1502192" w="1427083">
                <a:moveTo>
                  <a:pt x="0" y="0"/>
                </a:moveTo>
                <a:lnTo>
                  <a:pt x="1427082" y="0"/>
                </a:lnTo>
                <a:lnTo>
                  <a:pt x="1427082" y="1502193"/>
                </a:lnTo>
                <a:lnTo>
                  <a:pt x="0" y="15021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1647761" y="6522718"/>
            <a:ext cx="1484310" cy="1128075"/>
          </a:xfrm>
          <a:custGeom>
            <a:avLst/>
            <a:gdLst/>
            <a:ahLst/>
            <a:cxnLst/>
            <a:rect r="r" b="b" t="t" l="l"/>
            <a:pathLst>
              <a:path h="1128075" w="1484310">
                <a:moveTo>
                  <a:pt x="0" y="0"/>
                </a:moveTo>
                <a:lnTo>
                  <a:pt x="1484310" y="0"/>
                </a:lnTo>
                <a:lnTo>
                  <a:pt x="1484310" y="1128076"/>
                </a:lnTo>
                <a:lnTo>
                  <a:pt x="0" y="112807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205009" y="6522718"/>
            <a:ext cx="1699361" cy="1151317"/>
          </a:xfrm>
          <a:custGeom>
            <a:avLst/>
            <a:gdLst/>
            <a:ahLst/>
            <a:cxnLst/>
            <a:rect r="r" b="b" t="t" l="l"/>
            <a:pathLst>
              <a:path h="1151317" w="1699361">
                <a:moveTo>
                  <a:pt x="0" y="0"/>
                </a:moveTo>
                <a:lnTo>
                  <a:pt x="1699361" y="0"/>
                </a:lnTo>
                <a:lnTo>
                  <a:pt x="1699361" y="1151317"/>
                </a:lnTo>
                <a:lnTo>
                  <a:pt x="0" y="11513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9265096" y="6311449"/>
            <a:ext cx="1451925" cy="1451925"/>
          </a:xfrm>
          <a:custGeom>
            <a:avLst/>
            <a:gdLst/>
            <a:ahLst/>
            <a:cxnLst/>
            <a:rect r="r" b="b" t="t" l="l"/>
            <a:pathLst>
              <a:path h="1451925" w="1451925">
                <a:moveTo>
                  <a:pt x="0" y="0"/>
                </a:moveTo>
                <a:lnTo>
                  <a:pt x="1451925" y="0"/>
                </a:lnTo>
                <a:lnTo>
                  <a:pt x="1451925" y="1451926"/>
                </a:lnTo>
                <a:lnTo>
                  <a:pt x="0" y="1451926"/>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6451005" y="6522718"/>
            <a:ext cx="1979591" cy="1029387"/>
          </a:xfrm>
          <a:custGeom>
            <a:avLst/>
            <a:gdLst/>
            <a:ahLst/>
            <a:cxnLst/>
            <a:rect r="r" b="b" t="t" l="l"/>
            <a:pathLst>
              <a:path h="1029387" w="1979591">
                <a:moveTo>
                  <a:pt x="0" y="0"/>
                </a:moveTo>
                <a:lnTo>
                  <a:pt x="1979591" y="0"/>
                </a:lnTo>
                <a:lnTo>
                  <a:pt x="1979591" y="1029388"/>
                </a:lnTo>
                <a:lnTo>
                  <a:pt x="0" y="102938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1" id="11"/>
          <p:cNvGrpSpPr/>
          <p:nvPr/>
        </p:nvGrpSpPr>
        <p:grpSpPr>
          <a:xfrm rot="0">
            <a:off x="13188766" y="1841951"/>
            <a:ext cx="4107886" cy="6016436"/>
            <a:chOff x="0" y="0"/>
            <a:chExt cx="5477181" cy="8021915"/>
          </a:xfrm>
        </p:grpSpPr>
        <p:sp>
          <p:nvSpPr>
            <p:cNvPr name="Freeform 12" id="12"/>
            <p:cNvSpPr/>
            <p:nvPr/>
          </p:nvSpPr>
          <p:spPr>
            <a:xfrm flipH="true" flipV="false" rot="0">
              <a:off x="0" y="1096743"/>
              <a:ext cx="5477181" cy="6925171"/>
            </a:xfrm>
            <a:custGeom>
              <a:avLst/>
              <a:gdLst/>
              <a:ahLst/>
              <a:cxnLst/>
              <a:rect r="r" b="b" t="t" l="l"/>
              <a:pathLst>
                <a:path h="6925171" w="5477181">
                  <a:moveTo>
                    <a:pt x="5477181" y="0"/>
                  </a:moveTo>
                  <a:lnTo>
                    <a:pt x="0" y="0"/>
                  </a:lnTo>
                  <a:lnTo>
                    <a:pt x="0" y="6925172"/>
                  </a:lnTo>
                  <a:lnTo>
                    <a:pt x="5477181" y="6925172"/>
                  </a:lnTo>
                  <a:lnTo>
                    <a:pt x="5477181"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true" flipV="false" rot="0">
              <a:off x="2250501" y="2686095"/>
              <a:ext cx="1998145" cy="1405968"/>
            </a:xfrm>
            <a:custGeom>
              <a:avLst/>
              <a:gdLst/>
              <a:ahLst/>
              <a:cxnLst/>
              <a:rect r="r" b="b" t="t" l="l"/>
              <a:pathLst>
                <a:path h="1405968" w="1998145">
                  <a:moveTo>
                    <a:pt x="1998146" y="0"/>
                  </a:moveTo>
                  <a:lnTo>
                    <a:pt x="0" y="0"/>
                  </a:lnTo>
                  <a:lnTo>
                    <a:pt x="0" y="1405968"/>
                  </a:lnTo>
                  <a:lnTo>
                    <a:pt x="1998146" y="1405968"/>
                  </a:lnTo>
                  <a:lnTo>
                    <a:pt x="1998146"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4" id="14"/>
            <p:cNvSpPr/>
            <p:nvPr/>
          </p:nvSpPr>
          <p:spPr>
            <a:xfrm flipH="true" flipV="false" rot="-140674">
              <a:off x="285303" y="85878"/>
              <a:ext cx="4255646" cy="2793251"/>
            </a:xfrm>
            <a:custGeom>
              <a:avLst/>
              <a:gdLst/>
              <a:ahLst/>
              <a:cxnLst/>
              <a:rect r="r" b="b" t="t" l="l"/>
              <a:pathLst>
                <a:path h="2793251" w="4255646">
                  <a:moveTo>
                    <a:pt x="4255645" y="0"/>
                  </a:moveTo>
                  <a:lnTo>
                    <a:pt x="0" y="0"/>
                  </a:lnTo>
                  <a:lnTo>
                    <a:pt x="0" y="2793251"/>
                  </a:lnTo>
                  <a:lnTo>
                    <a:pt x="4255645" y="2793251"/>
                  </a:lnTo>
                  <a:lnTo>
                    <a:pt x="4255645"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279736" y="279736"/>
            <a:ext cx="1497929" cy="1497929"/>
          </a:xfrm>
          <a:custGeom>
            <a:avLst/>
            <a:gdLst/>
            <a:ahLst/>
            <a:cxnLst/>
            <a:rect r="r" b="b" t="t" l="l"/>
            <a:pathLst>
              <a:path h="1497929" w="1497929">
                <a:moveTo>
                  <a:pt x="0" y="0"/>
                </a:moveTo>
                <a:lnTo>
                  <a:pt x="1497928" y="0"/>
                </a:lnTo>
                <a:lnTo>
                  <a:pt x="1497928" y="1497928"/>
                </a:lnTo>
                <a:lnTo>
                  <a:pt x="0" y="14979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79736" y="5529425"/>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279736" y="8025838"/>
            <a:ext cx="1427083" cy="1502192"/>
          </a:xfrm>
          <a:custGeom>
            <a:avLst/>
            <a:gdLst/>
            <a:ahLst/>
            <a:cxnLst/>
            <a:rect r="r" b="b" t="t" l="l"/>
            <a:pathLst>
              <a:path h="1502192" w="1427083">
                <a:moveTo>
                  <a:pt x="0" y="0"/>
                </a:moveTo>
                <a:lnTo>
                  <a:pt x="1427082" y="0"/>
                </a:lnTo>
                <a:lnTo>
                  <a:pt x="1427082" y="1502192"/>
                </a:lnTo>
                <a:lnTo>
                  <a:pt x="0" y="15021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1807568" y="890354"/>
            <a:ext cx="5090322" cy="3391427"/>
          </a:xfrm>
          <a:custGeom>
            <a:avLst/>
            <a:gdLst/>
            <a:ahLst/>
            <a:cxnLst/>
            <a:rect r="r" b="b" t="t" l="l"/>
            <a:pathLst>
              <a:path h="3391427" w="5090322">
                <a:moveTo>
                  <a:pt x="0" y="0"/>
                </a:moveTo>
                <a:lnTo>
                  <a:pt x="5090322" y="0"/>
                </a:lnTo>
                <a:lnTo>
                  <a:pt x="5090322" y="3391427"/>
                </a:lnTo>
                <a:lnTo>
                  <a:pt x="0" y="3391427"/>
                </a:lnTo>
                <a:lnTo>
                  <a:pt x="0" y="0"/>
                </a:lnTo>
                <a:close/>
              </a:path>
            </a:pathLst>
          </a:custGeom>
          <a:blipFill>
            <a:blip r:embed="rId9"/>
            <a:stretch>
              <a:fillRect l="0" t="0" r="0" b="0"/>
            </a:stretch>
          </a:blipFill>
        </p:spPr>
      </p:sp>
      <p:sp>
        <p:nvSpPr>
          <p:cNvPr name="TextBox 8" id="8"/>
          <p:cNvSpPr txBox="true"/>
          <p:nvPr/>
        </p:nvSpPr>
        <p:spPr>
          <a:xfrm rot="0">
            <a:off x="2203402" y="384382"/>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Problems...</a:t>
            </a:r>
          </a:p>
        </p:txBody>
      </p:sp>
      <p:sp>
        <p:nvSpPr>
          <p:cNvPr name="TextBox 9" id="9"/>
          <p:cNvSpPr txBox="true"/>
          <p:nvPr/>
        </p:nvSpPr>
        <p:spPr>
          <a:xfrm rot="0">
            <a:off x="1777664" y="2608083"/>
            <a:ext cx="8309927" cy="1812044"/>
          </a:xfrm>
          <a:prstGeom prst="rect">
            <a:avLst/>
          </a:prstGeom>
        </p:spPr>
        <p:txBody>
          <a:bodyPr anchor="t" rtlCol="false" tIns="0" lIns="0" bIns="0" rIns="0">
            <a:spAutoFit/>
          </a:bodyPr>
          <a:lstStyle/>
          <a:p>
            <a:pPr algn="l">
              <a:lnSpc>
                <a:spcPts val="7223"/>
              </a:lnSpc>
            </a:pPr>
            <a:r>
              <a:rPr lang="en-US" sz="5159">
                <a:solidFill>
                  <a:srgbClr val="000000"/>
                </a:solidFill>
                <a:latin typeface="Lato"/>
                <a:ea typeface="Lato"/>
                <a:cs typeface="Lato"/>
                <a:sym typeface="Lato"/>
              </a:rPr>
              <a:t>Food takes a lot of energy to make. </a:t>
            </a:r>
          </a:p>
        </p:txBody>
      </p:sp>
      <p:sp>
        <p:nvSpPr>
          <p:cNvPr name="TextBox 10" id="10"/>
          <p:cNvSpPr txBox="true"/>
          <p:nvPr/>
        </p:nvSpPr>
        <p:spPr>
          <a:xfrm rot="0">
            <a:off x="1990533" y="5362896"/>
            <a:ext cx="16194117" cy="820921"/>
          </a:xfrm>
          <a:prstGeom prst="rect">
            <a:avLst/>
          </a:prstGeom>
        </p:spPr>
        <p:txBody>
          <a:bodyPr anchor="t" rtlCol="false" tIns="0" lIns="0" bIns="0" rIns="0">
            <a:spAutoFit/>
          </a:bodyPr>
          <a:lstStyle/>
          <a:p>
            <a:pPr algn="l">
              <a:lnSpc>
                <a:spcPts val="6727"/>
              </a:lnSpc>
            </a:pPr>
            <a:r>
              <a:rPr lang="en-US" sz="4805" i="true">
                <a:solidFill>
                  <a:srgbClr val="000000"/>
                </a:solidFill>
                <a:latin typeface="Lato Italics"/>
                <a:ea typeface="Lato Italics"/>
                <a:cs typeface="Lato Italics"/>
                <a:sym typeface="Lato Italics"/>
              </a:rPr>
              <a:t>Where do you think the energy comes from to grow our food?</a:t>
            </a:r>
          </a:p>
        </p:txBody>
      </p:sp>
      <p:sp>
        <p:nvSpPr>
          <p:cNvPr name="TextBox 11" id="11"/>
          <p:cNvSpPr txBox="true"/>
          <p:nvPr/>
        </p:nvSpPr>
        <p:spPr>
          <a:xfrm rot="0">
            <a:off x="2093883" y="7765871"/>
            <a:ext cx="12353637" cy="1668646"/>
          </a:xfrm>
          <a:prstGeom prst="rect">
            <a:avLst/>
          </a:prstGeom>
        </p:spPr>
        <p:txBody>
          <a:bodyPr anchor="t" rtlCol="false" tIns="0" lIns="0" bIns="0" rIns="0">
            <a:spAutoFit/>
          </a:bodyPr>
          <a:lstStyle/>
          <a:p>
            <a:pPr algn="l">
              <a:lnSpc>
                <a:spcPts val="6727"/>
              </a:lnSpc>
            </a:pPr>
            <a:r>
              <a:rPr lang="en-US" sz="4805" i="true">
                <a:solidFill>
                  <a:srgbClr val="000000"/>
                </a:solidFill>
                <a:latin typeface="Lato Italics"/>
                <a:ea typeface="Lato Italics"/>
                <a:cs typeface="Lato Italics"/>
                <a:sym typeface="Lato Italics"/>
              </a:rPr>
              <a:t>Do you think food from far away uses more energy than food from nearby? Why?</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039561" y="4784640"/>
            <a:ext cx="7315200" cy="1655064"/>
          </a:xfrm>
          <a:custGeom>
            <a:avLst/>
            <a:gdLst/>
            <a:ahLst/>
            <a:cxnLst/>
            <a:rect r="r" b="b" t="t" l="l"/>
            <a:pathLst>
              <a:path h="1655064" w="7315200">
                <a:moveTo>
                  <a:pt x="0" y="0"/>
                </a:moveTo>
                <a:lnTo>
                  <a:pt x="7315200" y="0"/>
                </a:lnTo>
                <a:lnTo>
                  <a:pt x="7315200" y="1655064"/>
                </a:lnTo>
                <a:lnTo>
                  <a:pt x="0" y="1655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6" id="6"/>
          <p:cNvGrpSpPr/>
          <p:nvPr/>
        </p:nvGrpSpPr>
        <p:grpSpPr>
          <a:xfrm rot="0">
            <a:off x="2827373" y="351637"/>
            <a:ext cx="6570251" cy="1354126"/>
            <a:chOff x="0" y="0"/>
            <a:chExt cx="1607108" cy="331163"/>
          </a:xfrm>
        </p:grpSpPr>
        <p:sp>
          <p:nvSpPr>
            <p:cNvPr name="Freeform 7" id="7"/>
            <p:cNvSpPr/>
            <p:nvPr/>
          </p:nvSpPr>
          <p:spPr>
            <a:xfrm flipH="false" flipV="false" rot="0">
              <a:off x="0" y="0"/>
              <a:ext cx="1607108" cy="331163"/>
            </a:xfrm>
            <a:custGeom>
              <a:avLst/>
              <a:gdLst/>
              <a:ahLst/>
              <a:cxnLst/>
              <a:rect r="r" b="b" t="t" l="l"/>
              <a:pathLst>
                <a:path h="331163" w="1607108">
                  <a:moveTo>
                    <a:pt x="1607108" y="28280"/>
                  </a:moveTo>
                  <a:lnTo>
                    <a:pt x="1607108" y="302883"/>
                  </a:lnTo>
                  <a:cubicBezTo>
                    <a:pt x="1607108" y="310384"/>
                    <a:pt x="1604129" y="317577"/>
                    <a:pt x="1598825" y="322880"/>
                  </a:cubicBezTo>
                  <a:cubicBezTo>
                    <a:pt x="1593522" y="328184"/>
                    <a:pt x="1586328" y="331163"/>
                    <a:pt x="1578828" y="331163"/>
                  </a:cubicBezTo>
                  <a:lnTo>
                    <a:pt x="28280" y="331163"/>
                  </a:lnTo>
                  <a:cubicBezTo>
                    <a:pt x="12661" y="331163"/>
                    <a:pt x="0" y="318502"/>
                    <a:pt x="0" y="302883"/>
                  </a:cubicBezTo>
                  <a:lnTo>
                    <a:pt x="0" y="28280"/>
                  </a:lnTo>
                  <a:cubicBezTo>
                    <a:pt x="0" y="12661"/>
                    <a:pt x="12661" y="0"/>
                    <a:pt x="28280" y="0"/>
                  </a:cubicBezTo>
                  <a:lnTo>
                    <a:pt x="1578828" y="0"/>
                  </a:lnTo>
                  <a:cubicBezTo>
                    <a:pt x="1594447" y="0"/>
                    <a:pt x="1607108" y="12661"/>
                    <a:pt x="1607108" y="28280"/>
                  </a:cubicBezTo>
                  <a:close/>
                </a:path>
              </a:pathLst>
            </a:custGeom>
            <a:solidFill>
              <a:srgbClr val="5294A2">
                <a:alpha val="75686"/>
              </a:srgbClr>
            </a:solidFill>
          </p:spPr>
        </p:sp>
        <p:sp>
          <p:nvSpPr>
            <p:cNvPr name="TextBox 8" id="8"/>
            <p:cNvSpPr txBox="true"/>
            <p:nvPr/>
          </p:nvSpPr>
          <p:spPr>
            <a:xfrm>
              <a:off x="0" y="-38100"/>
              <a:ext cx="1607108" cy="36926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1</a:t>
            </a:r>
          </a:p>
        </p:txBody>
      </p:sp>
      <p:sp>
        <p:nvSpPr>
          <p:cNvPr name="TextBox 10" id="10"/>
          <p:cNvSpPr txBox="true"/>
          <p:nvPr/>
        </p:nvSpPr>
        <p:spPr>
          <a:xfrm rot="0">
            <a:off x="232405" y="2217438"/>
            <a:ext cx="17752663" cy="2913769"/>
          </a:xfrm>
          <a:prstGeom prst="rect">
            <a:avLst/>
          </a:prstGeom>
        </p:spPr>
        <p:txBody>
          <a:bodyPr anchor="t" rtlCol="false" tIns="0" lIns="0" bIns="0" rIns="0">
            <a:spAutoFit/>
          </a:bodyPr>
          <a:lstStyle/>
          <a:p>
            <a:pPr algn="l" marL="898078" indent="-449039" lvl="1">
              <a:lnSpc>
                <a:spcPts val="5823"/>
              </a:lnSpc>
              <a:buFont typeface="Arial"/>
              <a:buChar char="•"/>
            </a:pPr>
            <a:r>
              <a:rPr lang="en-US" b="true" sz="4159">
                <a:solidFill>
                  <a:srgbClr val="000000"/>
                </a:solidFill>
                <a:latin typeface="Lato Bold"/>
                <a:ea typeface="Lato Bold"/>
                <a:cs typeface="Lato Bold"/>
                <a:sym typeface="Lato Bold"/>
              </a:rPr>
              <a:t>Writing/art activity:</a:t>
            </a:r>
            <a:r>
              <a:rPr lang="en-US" sz="4159">
                <a:solidFill>
                  <a:srgbClr val="000000"/>
                </a:solidFill>
                <a:latin typeface="Lato"/>
                <a:ea typeface="Lato"/>
                <a:cs typeface="Lato"/>
                <a:sym typeface="Lato"/>
              </a:rPr>
              <a:t> Children create a simple comic strip or story showing the energy that is needed to create a dinner of chicken, rice and broccoli. </a:t>
            </a:r>
          </a:p>
          <a:p>
            <a:pPr algn="l">
              <a:lnSpc>
                <a:spcPts val="5823"/>
              </a:lnSpc>
            </a:pPr>
          </a:p>
        </p:txBody>
      </p:sp>
      <p:sp>
        <p:nvSpPr>
          <p:cNvPr name="Freeform 11" id="11"/>
          <p:cNvSpPr/>
          <p:nvPr/>
        </p:nvSpPr>
        <p:spPr>
          <a:xfrm flipH="false" flipV="false" rot="0">
            <a:off x="9269036" y="4784640"/>
            <a:ext cx="7315200" cy="1655064"/>
          </a:xfrm>
          <a:custGeom>
            <a:avLst/>
            <a:gdLst/>
            <a:ahLst/>
            <a:cxnLst/>
            <a:rect r="r" b="b" t="t" l="l"/>
            <a:pathLst>
              <a:path h="1655064" w="7315200">
                <a:moveTo>
                  <a:pt x="0" y="0"/>
                </a:moveTo>
                <a:lnTo>
                  <a:pt x="7315200" y="0"/>
                </a:lnTo>
                <a:lnTo>
                  <a:pt x="7315200" y="1655064"/>
                </a:lnTo>
                <a:lnTo>
                  <a:pt x="0" y="1655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2082424" y="6639144"/>
            <a:ext cx="7315200" cy="1655064"/>
          </a:xfrm>
          <a:custGeom>
            <a:avLst/>
            <a:gdLst/>
            <a:ahLst/>
            <a:cxnLst/>
            <a:rect r="r" b="b" t="t" l="l"/>
            <a:pathLst>
              <a:path h="1655064" w="7315200">
                <a:moveTo>
                  <a:pt x="0" y="0"/>
                </a:moveTo>
                <a:lnTo>
                  <a:pt x="7315200" y="0"/>
                </a:lnTo>
                <a:lnTo>
                  <a:pt x="7315200" y="1655064"/>
                </a:lnTo>
                <a:lnTo>
                  <a:pt x="0" y="1655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9311899" y="6639144"/>
            <a:ext cx="7315200" cy="1655064"/>
          </a:xfrm>
          <a:custGeom>
            <a:avLst/>
            <a:gdLst/>
            <a:ahLst/>
            <a:cxnLst/>
            <a:rect r="r" b="b" t="t" l="l"/>
            <a:pathLst>
              <a:path h="1655064" w="7315200">
                <a:moveTo>
                  <a:pt x="0" y="0"/>
                </a:moveTo>
                <a:lnTo>
                  <a:pt x="7315200" y="0"/>
                </a:lnTo>
                <a:lnTo>
                  <a:pt x="7315200" y="1655064"/>
                </a:lnTo>
                <a:lnTo>
                  <a:pt x="0" y="165506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028700" y="5185061"/>
            <a:ext cx="5668530" cy="3021855"/>
          </a:xfrm>
          <a:custGeom>
            <a:avLst/>
            <a:gdLst/>
            <a:ahLst/>
            <a:cxnLst/>
            <a:rect r="r" b="b" t="t" l="l"/>
            <a:pathLst>
              <a:path h="3021855" w="5668530">
                <a:moveTo>
                  <a:pt x="0" y="0"/>
                </a:moveTo>
                <a:lnTo>
                  <a:pt x="5668530" y="0"/>
                </a:lnTo>
                <a:lnTo>
                  <a:pt x="5668530" y="3021855"/>
                </a:lnTo>
                <a:lnTo>
                  <a:pt x="0" y="3021855"/>
                </a:lnTo>
                <a:lnTo>
                  <a:pt x="0" y="0"/>
                </a:lnTo>
                <a:close/>
              </a:path>
            </a:pathLst>
          </a:custGeom>
          <a:blipFill>
            <a:blip r:embed="rId7"/>
            <a:stretch>
              <a:fillRect l="0" t="0" r="-1097" b="-36930"/>
            </a:stretch>
          </a:blipFill>
        </p:spPr>
      </p:sp>
      <p:sp>
        <p:nvSpPr>
          <p:cNvPr name="Freeform 6" id="6"/>
          <p:cNvSpPr/>
          <p:nvPr/>
        </p:nvSpPr>
        <p:spPr>
          <a:xfrm flipH="false" flipV="false" rot="0">
            <a:off x="6425997" y="4453864"/>
            <a:ext cx="2844211" cy="4268984"/>
          </a:xfrm>
          <a:custGeom>
            <a:avLst/>
            <a:gdLst/>
            <a:ahLst/>
            <a:cxnLst/>
            <a:rect r="r" b="b" t="t" l="l"/>
            <a:pathLst>
              <a:path h="4268984" w="2844211">
                <a:moveTo>
                  <a:pt x="0" y="0"/>
                </a:moveTo>
                <a:lnTo>
                  <a:pt x="2844211" y="0"/>
                </a:lnTo>
                <a:lnTo>
                  <a:pt x="2844211" y="4268984"/>
                </a:lnTo>
                <a:lnTo>
                  <a:pt x="0" y="4268984"/>
                </a:lnTo>
                <a:lnTo>
                  <a:pt x="0" y="0"/>
                </a:lnTo>
                <a:close/>
              </a:path>
            </a:pathLst>
          </a:custGeom>
          <a:blipFill>
            <a:blip r:embed="rId8"/>
            <a:stretch>
              <a:fillRect l="0" t="0" r="0" b="0"/>
            </a:stretch>
          </a:blipFill>
        </p:spPr>
      </p:sp>
      <p:grpSp>
        <p:nvGrpSpPr>
          <p:cNvPr name="Group 7" id="7"/>
          <p:cNvGrpSpPr/>
          <p:nvPr/>
        </p:nvGrpSpPr>
        <p:grpSpPr>
          <a:xfrm rot="0">
            <a:off x="2827373" y="351637"/>
            <a:ext cx="6570251" cy="1354126"/>
            <a:chOff x="0" y="0"/>
            <a:chExt cx="1607108" cy="331163"/>
          </a:xfrm>
        </p:grpSpPr>
        <p:sp>
          <p:nvSpPr>
            <p:cNvPr name="Freeform 8" id="8"/>
            <p:cNvSpPr/>
            <p:nvPr/>
          </p:nvSpPr>
          <p:spPr>
            <a:xfrm flipH="false" flipV="false" rot="0">
              <a:off x="0" y="0"/>
              <a:ext cx="1607108" cy="331163"/>
            </a:xfrm>
            <a:custGeom>
              <a:avLst/>
              <a:gdLst/>
              <a:ahLst/>
              <a:cxnLst/>
              <a:rect r="r" b="b" t="t" l="l"/>
              <a:pathLst>
                <a:path h="331163" w="1607108">
                  <a:moveTo>
                    <a:pt x="1607108" y="28280"/>
                  </a:moveTo>
                  <a:lnTo>
                    <a:pt x="1607108" y="302883"/>
                  </a:lnTo>
                  <a:cubicBezTo>
                    <a:pt x="1607108" y="310384"/>
                    <a:pt x="1604129" y="317577"/>
                    <a:pt x="1598825" y="322880"/>
                  </a:cubicBezTo>
                  <a:cubicBezTo>
                    <a:pt x="1593522" y="328184"/>
                    <a:pt x="1586328" y="331163"/>
                    <a:pt x="1578828" y="331163"/>
                  </a:cubicBezTo>
                  <a:lnTo>
                    <a:pt x="28280" y="331163"/>
                  </a:lnTo>
                  <a:cubicBezTo>
                    <a:pt x="12661" y="331163"/>
                    <a:pt x="0" y="318502"/>
                    <a:pt x="0" y="302883"/>
                  </a:cubicBezTo>
                  <a:lnTo>
                    <a:pt x="0" y="28280"/>
                  </a:lnTo>
                  <a:cubicBezTo>
                    <a:pt x="0" y="12661"/>
                    <a:pt x="12661" y="0"/>
                    <a:pt x="28280" y="0"/>
                  </a:cubicBezTo>
                  <a:lnTo>
                    <a:pt x="1578828" y="0"/>
                  </a:lnTo>
                  <a:cubicBezTo>
                    <a:pt x="1594447" y="0"/>
                    <a:pt x="1607108" y="12661"/>
                    <a:pt x="1607108" y="28280"/>
                  </a:cubicBezTo>
                  <a:close/>
                </a:path>
              </a:pathLst>
            </a:custGeom>
            <a:solidFill>
              <a:srgbClr val="5294A2">
                <a:alpha val="75686"/>
              </a:srgbClr>
            </a:solidFill>
          </p:spPr>
        </p:sp>
        <p:sp>
          <p:nvSpPr>
            <p:cNvPr name="TextBox 9" id="9"/>
            <p:cNvSpPr txBox="true"/>
            <p:nvPr/>
          </p:nvSpPr>
          <p:spPr>
            <a:xfrm>
              <a:off x="0" y="-38100"/>
              <a:ext cx="1607108" cy="369263"/>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2</a:t>
            </a:r>
          </a:p>
        </p:txBody>
      </p:sp>
      <p:sp>
        <p:nvSpPr>
          <p:cNvPr name="TextBox 11" id="11"/>
          <p:cNvSpPr txBox="true"/>
          <p:nvPr/>
        </p:nvSpPr>
        <p:spPr>
          <a:xfrm rot="0">
            <a:off x="836329" y="1797762"/>
            <a:ext cx="16867758" cy="3647194"/>
          </a:xfrm>
          <a:prstGeom prst="rect">
            <a:avLst/>
          </a:prstGeom>
        </p:spPr>
        <p:txBody>
          <a:bodyPr anchor="t" rtlCol="false" tIns="0" lIns="0" bIns="0" rIns="0">
            <a:spAutoFit/>
          </a:bodyPr>
          <a:lstStyle/>
          <a:p>
            <a:pPr algn="l" marL="898078" indent="-449039" lvl="1">
              <a:lnSpc>
                <a:spcPts val="5823"/>
              </a:lnSpc>
              <a:buFont typeface="Arial"/>
              <a:buChar char="•"/>
            </a:pPr>
            <a:r>
              <a:rPr lang="en-US" b="true" sz="4159">
                <a:solidFill>
                  <a:srgbClr val="000000"/>
                </a:solidFill>
                <a:latin typeface="Lato Bold"/>
                <a:ea typeface="Lato Bold"/>
                <a:cs typeface="Lato Bold"/>
                <a:sym typeface="Lato Bold"/>
              </a:rPr>
              <a:t>Science/geography activity:</a:t>
            </a:r>
            <a:r>
              <a:rPr lang="en-US" sz="4159">
                <a:solidFill>
                  <a:srgbClr val="000000"/>
                </a:solidFill>
                <a:latin typeface="Lato"/>
                <a:ea typeface="Lato"/>
                <a:cs typeface="Lato"/>
                <a:sym typeface="Lato"/>
              </a:rPr>
              <a:t> Set up a table with fruits/grains/vegetables from the shop (must have labels!). Children identify where that food item was grown and to find it on a map. </a:t>
            </a:r>
          </a:p>
          <a:p>
            <a:pPr algn="l">
              <a:lnSpc>
                <a:spcPts val="5823"/>
              </a:lnSpc>
            </a:pPr>
          </a:p>
          <a:p>
            <a:pPr algn="l">
              <a:lnSpc>
                <a:spcPts val="5823"/>
              </a:lnSpc>
            </a:pPr>
          </a:p>
        </p:txBody>
      </p:sp>
      <p:sp>
        <p:nvSpPr>
          <p:cNvPr name="TextBox 12" id="12"/>
          <p:cNvSpPr txBox="true"/>
          <p:nvPr/>
        </p:nvSpPr>
        <p:spPr>
          <a:xfrm rot="0">
            <a:off x="9583233" y="4881329"/>
            <a:ext cx="6957353" cy="2841378"/>
          </a:xfrm>
          <a:prstGeom prst="rect">
            <a:avLst/>
          </a:prstGeom>
        </p:spPr>
        <p:txBody>
          <a:bodyPr anchor="t" rtlCol="false" tIns="0" lIns="0" bIns="0" rIns="0">
            <a:spAutoFit/>
          </a:bodyPr>
          <a:lstStyle/>
          <a:p>
            <a:pPr algn="l">
              <a:lnSpc>
                <a:spcPts val="4563"/>
              </a:lnSpc>
            </a:pPr>
            <a:r>
              <a:rPr lang="en-US" sz="3259" b="true">
                <a:solidFill>
                  <a:srgbClr val="000000"/>
                </a:solidFill>
                <a:latin typeface="Lato Bold"/>
                <a:ea typeface="Lato Bold"/>
                <a:cs typeface="Lato Bold"/>
                <a:sym typeface="Lato Bold"/>
              </a:rPr>
              <a:t>Challenge:</a:t>
            </a:r>
          </a:p>
          <a:p>
            <a:pPr algn="l" marL="703773" indent="-351887" lvl="1">
              <a:lnSpc>
                <a:spcPts val="4563"/>
              </a:lnSpc>
              <a:buFont typeface="Arial"/>
              <a:buChar char="•"/>
            </a:pPr>
            <a:r>
              <a:rPr lang="en-US" sz="3259">
                <a:solidFill>
                  <a:srgbClr val="000000"/>
                </a:solidFill>
                <a:latin typeface="Lato"/>
                <a:ea typeface="Lato"/>
                <a:cs typeface="Lato"/>
                <a:sym typeface="Lato"/>
              </a:rPr>
              <a:t>What food items have travelled the furthest?</a:t>
            </a:r>
          </a:p>
          <a:p>
            <a:pPr algn="l" marL="703773" indent="-351887" lvl="1">
              <a:lnSpc>
                <a:spcPts val="4563"/>
              </a:lnSpc>
              <a:buFont typeface="Arial"/>
              <a:buChar char="•"/>
            </a:pPr>
            <a:r>
              <a:rPr lang="en-US" sz="3259">
                <a:solidFill>
                  <a:srgbClr val="000000"/>
                </a:solidFill>
                <a:latin typeface="Lato"/>
                <a:ea typeface="Lato"/>
                <a:cs typeface="Lato"/>
                <a:sym typeface="Lato"/>
              </a:rPr>
              <a:t>Why have these food items come from a different country?</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640055" y="611028"/>
            <a:ext cx="1850474" cy="707806"/>
          </a:xfrm>
          <a:custGeom>
            <a:avLst/>
            <a:gdLst/>
            <a:ahLst/>
            <a:cxnLst/>
            <a:rect r="r" b="b" t="t" l="l"/>
            <a:pathLst>
              <a:path h="707806" w="1850474">
                <a:moveTo>
                  <a:pt x="0" y="0"/>
                </a:moveTo>
                <a:lnTo>
                  <a:pt x="1850475" y="0"/>
                </a:lnTo>
                <a:lnTo>
                  <a:pt x="1850475" y="707806"/>
                </a:lnTo>
                <a:lnTo>
                  <a:pt x="0" y="7078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848517" y="4707687"/>
            <a:ext cx="8317009" cy="4828104"/>
          </a:xfrm>
          <a:custGeom>
            <a:avLst/>
            <a:gdLst/>
            <a:ahLst/>
            <a:cxnLst/>
            <a:rect r="r" b="b" t="t" l="l"/>
            <a:pathLst>
              <a:path h="4828104" w="8317009">
                <a:moveTo>
                  <a:pt x="0" y="0"/>
                </a:moveTo>
                <a:lnTo>
                  <a:pt x="8317010" y="0"/>
                </a:lnTo>
                <a:lnTo>
                  <a:pt x="8317010" y="4828104"/>
                </a:lnTo>
                <a:lnTo>
                  <a:pt x="0" y="4828104"/>
                </a:lnTo>
                <a:lnTo>
                  <a:pt x="0" y="0"/>
                </a:lnTo>
                <a:close/>
              </a:path>
            </a:pathLst>
          </a:custGeom>
          <a:blipFill>
            <a:blip r:embed="rId7"/>
            <a:stretch>
              <a:fillRect l="0" t="-7384" r="0" b="-7384"/>
            </a:stretch>
          </a:blipFill>
        </p:spPr>
      </p:sp>
      <p:grpSp>
        <p:nvGrpSpPr>
          <p:cNvPr name="Group 6" id="6"/>
          <p:cNvGrpSpPr/>
          <p:nvPr/>
        </p:nvGrpSpPr>
        <p:grpSpPr>
          <a:xfrm rot="0">
            <a:off x="2827373" y="351637"/>
            <a:ext cx="6570251" cy="1354126"/>
            <a:chOff x="0" y="0"/>
            <a:chExt cx="1607108" cy="331163"/>
          </a:xfrm>
        </p:grpSpPr>
        <p:sp>
          <p:nvSpPr>
            <p:cNvPr name="Freeform 7" id="7"/>
            <p:cNvSpPr/>
            <p:nvPr/>
          </p:nvSpPr>
          <p:spPr>
            <a:xfrm flipH="false" flipV="false" rot="0">
              <a:off x="0" y="0"/>
              <a:ext cx="1607108" cy="331163"/>
            </a:xfrm>
            <a:custGeom>
              <a:avLst/>
              <a:gdLst/>
              <a:ahLst/>
              <a:cxnLst/>
              <a:rect r="r" b="b" t="t" l="l"/>
              <a:pathLst>
                <a:path h="331163" w="1607108">
                  <a:moveTo>
                    <a:pt x="1607108" y="28280"/>
                  </a:moveTo>
                  <a:lnTo>
                    <a:pt x="1607108" y="302883"/>
                  </a:lnTo>
                  <a:cubicBezTo>
                    <a:pt x="1607108" y="310384"/>
                    <a:pt x="1604129" y="317577"/>
                    <a:pt x="1598825" y="322880"/>
                  </a:cubicBezTo>
                  <a:cubicBezTo>
                    <a:pt x="1593522" y="328184"/>
                    <a:pt x="1586328" y="331163"/>
                    <a:pt x="1578828" y="331163"/>
                  </a:cubicBezTo>
                  <a:lnTo>
                    <a:pt x="28280" y="331163"/>
                  </a:lnTo>
                  <a:cubicBezTo>
                    <a:pt x="12661" y="331163"/>
                    <a:pt x="0" y="318502"/>
                    <a:pt x="0" y="302883"/>
                  </a:cubicBezTo>
                  <a:lnTo>
                    <a:pt x="0" y="28280"/>
                  </a:lnTo>
                  <a:cubicBezTo>
                    <a:pt x="0" y="12661"/>
                    <a:pt x="12661" y="0"/>
                    <a:pt x="28280" y="0"/>
                  </a:cubicBezTo>
                  <a:lnTo>
                    <a:pt x="1578828" y="0"/>
                  </a:lnTo>
                  <a:cubicBezTo>
                    <a:pt x="1594447" y="0"/>
                    <a:pt x="1607108" y="12661"/>
                    <a:pt x="1607108" y="28280"/>
                  </a:cubicBezTo>
                  <a:close/>
                </a:path>
              </a:pathLst>
            </a:custGeom>
            <a:solidFill>
              <a:srgbClr val="5294A2">
                <a:alpha val="75686"/>
              </a:srgbClr>
            </a:solidFill>
          </p:spPr>
        </p:sp>
        <p:sp>
          <p:nvSpPr>
            <p:cNvPr name="TextBox 8" id="8"/>
            <p:cNvSpPr txBox="true"/>
            <p:nvPr/>
          </p:nvSpPr>
          <p:spPr>
            <a:xfrm>
              <a:off x="0" y="-38100"/>
              <a:ext cx="1607108" cy="369263"/>
            </a:xfrm>
            <a:prstGeom prst="rect">
              <a:avLst/>
            </a:prstGeom>
          </p:spPr>
          <p:txBody>
            <a:bodyPr anchor="ctr" rtlCol="false" tIns="50800" lIns="50800" bIns="50800" rIns="50800"/>
            <a:lstStyle/>
            <a:p>
              <a:pPr algn="ctr">
                <a:lnSpc>
                  <a:spcPts val="2659"/>
                </a:lnSpc>
              </a:pPr>
            </a:p>
          </p:txBody>
        </p:sp>
      </p:grpSp>
      <p:sp>
        <p:nvSpPr>
          <p:cNvPr name="TextBox 9" id="9"/>
          <p:cNvSpPr txBox="true"/>
          <p:nvPr/>
        </p:nvSpPr>
        <p:spPr>
          <a:xfrm rot="0">
            <a:off x="2827373" y="458959"/>
            <a:ext cx="15768379" cy="897644"/>
          </a:xfrm>
          <a:prstGeom prst="rect">
            <a:avLst/>
          </a:prstGeom>
        </p:spPr>
        <p:txBody>
          <a:bodyPr anchor="t" rtlCol="false" tIns="0" lIns="0" bIns="0" rIns="0">
            <a:spAutoFit/>
          </a:bodyPr>
          <a:lstStyle/>
          <a:p>
            <a:pPr algn="l">
              <a:lnSpc>
                <a:spcPts val="7223"/>
              </a:lnSpc>
            </a:pPr>
            <a:r>
              <a:rPr lang="en-US" sz="5159" b="true">
                <a:solidFill>
                  <a:srgbClr val="000000"/>
                </a:solidFill>
                <a:latin typeface="Lato Bold"/>
                <a:ea typeface="Lato Bold"/>
                <a:cs typeface="Lato Bold"/>
                <a:sym typeface="Lato Bold"/>
              </a:rPr>
              <a:t>Extension activity 3</a:t>
            </a:r>
          </a:p>
        </p:txBody>
      </p:sp>
      <p:sp>
        <p:nvSpPr>
          <p:cNvPr name="TextBox 10" id="10"/>
          <p:cNvSpPr txBox="true"/>
          <p:nvPr/>
        </p:nvSpPr>
        <p:spPr>
          <a:xfrm rot="0">
            <a:off x="710121" y="2280628"/>
            <a:ext cx="16867758" cy="2913769"/>
          </a:xfrm>
          <a:prstGeom prst="rect">
            <a:avLst/>
          </a:prstGeom>
        </p:spPr>
        <p:txBody>
          <a:bodyPr anchor="t" rtlCol="false" tIns="0" lIns="0" bIns="0" rIns="0">
            <a:spAutoFit/>
          </a:bodyPr>
          <a:lstStyle/>
          <a:p>
            <a:pPr algn="l">
              <a:lnSpc>
                <a:spcPts val="5823"/>
              </a:lnSpc>
            </a:pPr>
            <a:r>
              <a:rPr lang="en-US" sz="4159" b="true">
                <a:solidFill>
                  <a:srgbClr val="000000"/>
                </a:solidFill>
                <a:latin typeface="Lato Bold"/>
                <a:ea typeface="Lato Bold"/>
                <a:cs typeface="Lato Bold"/>
                <a:sym typeface="Lato Bold"/>
              </a:rPr>
              <a:t>Drama activity:</a:t>
            </a:r>
            <a:r>
              <a:rPr lang="en-US" sz="4159">
                <a:solidFill>
                  <a:srgbClr val="000000"/>
                </a:solidFill>
                <a:latin typeface="Lato"/>
                <a:ea typeface="Lato"/>
                <a:cs typeface="Lato"/>
                <a:sym typeface="Lato"/>
              </a:rPr>
              <a:t> Get children into small groups. Children act out the steps for chicken, rice and broccoli growth from farm to plate. </a:t>
            </a:r>
          </a:p>
          <a:p>
            <a:pPr algn="l">
              <a:lnSpc>
                <a:spcPts val="5823"/>
              </a:lnSpc>
            </a:pPr>
          </a:p>
          <a:p>
            <a:pPr algn="l">
              <a:lnSpc>
                <a:spcPts val="5823"/>
              </a:lnSpc>
            </a:pPr>
            <a:r>
              <a:rPr lang="en-US" sz="4159">
                <a:solidFill>
                  <a:srgbClr val="000000"/>
                </a:solidFill>
                <a:latin typeface="Lato"/>
                <a:ea typeface="Lato"/>
                <a:cs typeface="Lato"/>
                <a:sym typeface="Lato"/>
              </a:rPr>
              <a:t>Challenge: Can the children perform it to their class or in assembly?</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565103" y="4513231"/>
            <a:ext cx="1497929" cy="1497929"/>
          </a:xfrm>
          <a:custGeom>
            <a:avLst/>
            <a:gdLst/>
            <a:ahLst/>
            <a:cxnLst/>
            <a:rect r="r" b="b" t="t" l="l"/>
            <a:pathLst>
              <a:path h="1497929" w="1497929">
                <a:moveTo>
                  <a:pt x="0" y="0"/>
                </a:moveTo>
                <a:lnTo>
                  <a:pt x="1497929" y="0"/>
                </a:lnTo>
                <a:lnTo>
                  <a:pt x="1497929" y="1497929"/>
                </a:lnTo>
                <a:lnTo>
                  <a:pt x="0" y="14979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59618" y="7423167"/>
            <a:ext cx="1147793" cy="1401884"/>
          </a:xfrm>
          <a:custGeom>
            <a:avLst/>
            <a:gdLst/>
            <a:ahLst/>
            <a:cxnLst/>
            <a:rect r="r" b="b" t="t" l="l"/>
            <a:pathLst>
              <a:path h="1401884" w="1147793">
                <a:moveTo>
                  <a:pt x="0" y="0"/>
                </a:moveTo>
                <a:lnTo>
                  <a:pt x="1147793" y="0"/>
                </a:lnTo>
                <a:lnTo>
                  <a:pt x="1147793" y="1401885"/>
                </a:lnTo>
                <a:lnTo>
                  <a:pt x="0" y="14018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786872" y="1767257"/>
            <a:ext cx="1427083" cy="1502192"/>
          </a:xfrm>
          <a:custGeom>
            <a:avLst/>
            <a:gdLst/>
            <a:ahLst/>
            <a:cxnLst/>
            <a:rect r="r" b="b" t="t" l="l"/>
            <a:pathLst>
              <a:path h="1502192" w="1427083">
                <a:moveTo>
                  <a:pt x="0" y="0"/>
                </a:moveTo>
                <a:lnTo>
                  <a:pt x="1427083" y="0"/>
                </a:lnTo>
                <a:lnTo>
                  <a:pt x="1427083" y="1502193"/>
                </a:lnTo>
                <a:lnTo>
                  <a:pt x="0" y="15021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8997494" y="4692286"/>
            <a:ext cx="1429230" cy="1225565"/>
          </a:xfrm>
          <a:custGeom>
            <a:avLst/>
            <a:gdLst/>
            <a:ahLst/>
            <a:cxnLst/>
            <a:rect r="r" b="b" t="t" l="l"/>
            <a:pathLst>
              <a:path h="1225565" w="1429230">
                <a:moveTo>
                  <a:pt x="0" y="0"/>
                </a:moveTo>
                <a:lnTo>
                  <a:pt x="1429230" y="0"/>
                </a:lnTo>
                <a:lnTo>
                  <a:pt x="1429230" y="1225565"/>
                </a:lnTo>
                <a:lnTo>
                  <a:pt x="0" y="12255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8888711" y="7832974"/>
            <a:ext cx="1776584" cy="679543"/>
          </a:xfrm>
          <a:custGeom>
            <a:avLst/>
            <a:gdLst/>
            <a:ahLst/>
            <a:cxnLst/>
            <a:rect r="r" b="b" t="t" l="l"/>
            <a:pathLst>
              <a:path h="679543" w="1776584">
                <a:moveTo>
                  <a:pt x="0" y="0"/>
                </a:moveTo>
                <a:lnTo>
                  <a:pt x="1776584" y="0"/>
                </a:lnTo>
                <a:lnTo>
                  <a:pt x="1776584" y="679544"/>
                </a:lnTo>
                <a:lnTo>
                  <a:pt x="0" y="6795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682640" y="1725495"/>
            <a:ext cx="1428017" cy="1378036"/>
          </a:xfrm>
          <a:custGeom>
            <a:avLst/>
            <a:gdLst/>
            <a:ahLst/>
            <a:cxnLst/>
            <a:rect r="r" b="b" t="t" l="l"/>
            <a:pathLst>
              <a:path h="1378036" w="1428017">
                <a:moveTo>
                  <a:pt x="0" y="0"/>
                </a:moveTo>
                <a:lnTo>
                  <a:pt x="1428017" y="0"/>
                </a:lnTo>
                <a:lnTo>
                  <a:pt x="1428017" y="1378036"/>
                </a:lnTo>
                <a:lnTo>
                  <a:pt x="0" y="137803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511471" y="212309"/>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Lesson Prep</a:t>
            </a:r>
          </a:p>
        </p:txBody>
      </p:sp>
      <p:sp>
        <p:nvSpPr>
          <p:cNvPr name="TextBox 9" id="9"/>
          <p:cNvSpPr txBox="true"/>
          <p:nvPr/>
        </p:nvSpPr>
        <p:spPr>
          <a:xfrm rot="0">
            <a:off x="2489911" y="7497965"/>
            <a:ext cx="349039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The knowledge</a:t>
            </a:r>
          </a:p>
        </p:txBody>
      </p:sp>
      <p:sp>
        <p:nvSpPr>
          <p:cNvPr name="TextBox 10" id="10"/>
          <p:cNvSpPr txBox="true"/>
          <p:nvPr/>
        </p:nvSpPr>
        <p:spPr>
          <a:xfrm rot="0">
            <a:off x="2489911" y="1924535"/>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Vocabulary</a:t>
            </a:r>
          </a:p>
        </p:txBody>
      </p:sp>
      <p:sp>
        <p:nvSpPr>
          <p:cNvPr name="TextBox 11" id="11"/>
          <p:cNvSpPr txBox="true"/>
          <p:nvPr/>
        </p:nvSpPr>
        <p:spPr>
          <a:xfrm rot="0">
            <a:off x="2736958" y="4668377"/>
            <a:ext cx="2630671"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Big question</a:t>
            </a:r>
          </a:p>
        </p:txBody>
      </p:sp>
      <p:sp>
        <p:nvSpPr>
          <p:cNvPr name="TextBox 12" id="12"/>
          <p:cNvSpPr txBox="true"/>
          <p:nvPr/>
        </p:nvSpPr>
        <p:spPr>
          <a:xfrm rot="0">
            <a:off x="9777003" y="184207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Discussion</a:t>
            </a:r>
          </a:p>
        </p:txBody>
      </p:sp>
      <p:sp>
        <p:nvSpPr>
          <p:cNvPr name="TextBox 13" id="13"/>
          <p:cNvSpPr txBox="true"/>
          <p:nvPr/>
        </p:nvSpPr>
        <p:spPr>
          <a:xfrm rot="0">
            <a:off x="9338176" y="4549682"/>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Task</a:t>
            </a:r>
          </a:p>
        </p:txBody>
      </p:sp>
      <p:sp>
        <p:nvSpPr>
          <p:cNvPr name="TextBox 14" id="14"/>
          <p:cNvSpPr txBox="true"/>
          <p:nvPr/>
        </p:nvSpPr>
        <p:spPr>
          <a:xfrm rot="0">
            <a:off x="9777003" y="7354185"/>
            <a:ext cx="4527985" cy="593818"/>
          </a:xfrm>
          <a:prstGeom prst="rect">
            <a:avLst/>
          </a:prstGeom>
        </p:spPr>
        <p:txBody>
          <a:bodyPr anchor="t" rtlCol="false" tIns="0" lIns="0" bIns="0" rIns="0">
            <a:spAutoFit/>
          </a:bodyPr>
          <a:lstStyle/>
          <a:p>
            <a:pPr algn="ctr">
              <a:lnSpc>
                <a:spcPts val="4810"/>
              </a:lnSpc>
            </a:pPr>
            <a:r>
              <a:rPr lang="en-US" sz="3435">
                <a:solidFill>
                  <a:srgbClr val="31401C"/>
                </a:solidFill>
                <a:latin typeface="Lato"/>
                <a:ea typeface="Lato"/>
                <a:cs typeface="Lato"/>
                <a:sym typeface="Lato"/>
              </a:rPr>
              <a:t>Extension</a:t>
            </a:r>
          </a:p>
        </p:txBody>
      </p:sp>
      <p:sp>
        <p:nvSpPr>
          <p:cNvPr name="TextBox 15" id="15"/>
          <p:cNvSpPr txBox="true"/>
          <p:nvPr/>
        </p:nvSpPr>
        <p:spPr>
          <a:xfrm rot="0">
            <a:off x="273695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Keywords that children need to understand and use during the lesson. </a:t>
            </a:r>
          </a:p>
        </p:txBody>
      </p:sp>
      <p:sp>
        <p:nvSpPr>
          <p:cNvPr name="TextBox 16" id="16"/>
          <p:cNvSpPr txBox="true"/>
          <p:nvPr/>
        </p:nvSpPr>
        <p:spPr>
          <a:xfrm rot="0">
            <a:off x="2806130" y="535475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 central question that sparks curiosity and frames the lesson’s theme.</a:t>
            </a:r>
          </a:p>
        </p:txBody>
      </p:sp>
      <p:sp>
        <p:nvSpPr>
          <p:cNvPr name="TextBox 17" id="17"/>
          <p:cNvSpPr txBox="true"/>
          <p:nvPr/>
        </p:nvSpPr>
        <p:spPr>
          <a:xfrm rot="0">
            <a:off x="2806130" y="8206084"/>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Essential facts and concepts children need to know.</a:t>
            </a:r>
          </a:p>
        </p:txBody>
      </p:sp>
      <p:sp>
        <p:nvSpPr>
          <p:cNvPr name="TextBox 18" id="18"/>
          <p:cNvSpPr txBox="true"/>
          <p:nvPr/>
        </p:nvSpPr>
        <p:spPr>
          <a:xfrm rot="0">
            <a:off x="11179645" y="8125121"/>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Optional tasks to deepen or stretch learning beyond the core lesson.</a:t>
            </a:r>
          </a:p>
        </p:txBody>
      </p:sp>
      <p:sp>
        <p:nvSpPr>
          <p:cNvPr name="TextBox 19" id="19"/>
          <p:cNvSpPr txBox="true"/>
          <p:nvPr/>
        </p:nvSpPr>
        <p:spPr>
          <a:xfrm rot="0">
            <a:off x="11169674" y="5097038"/>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To assess learning and give children time to practise independently.</a:t>
            </a:r>
          </a:p>
        </p:txBody>
      </p:sp>
      <p:sp>
        <p:nvSpPr>
          <p:cNvPr name="TextBox 20" id="20"/>
          <p:cNvSpPr txBox="true"/>
          <p:nvPr/>
        </p:nvSpPr>
        <p:spPr>
          <a:xfrm rot="0">
            <a:off x="11083298" y="2550193"/>
            <a:ext cx="5565726" cy="914122"/>
          </a:xfrm>
          <a:prstGeom prst="rect">
            <a:avLst/>
          </a:prstGeom>
        </p:spPr>
        <p:txBody>
          <a:bodyPr anchor="t" rtlCol="false" tIns="0" lIns="0" bIns="0" rIns="0">
            <a:spAutoFit/>
          </a:bodyPr>
          <a:lstStyle/>
          <a:p>
            <a:pPr algn="l">
              <a:lnSpc>
                <a:spcPts val="3690"/>
              </a:lnSpc>
            </a:pPr>
            <a:r>
              <a:rPr lang="en-US" sz="2635" i="true">
                <a:solidFill>
                  <a:srgbClr val="31401C"/>
                </a:solidFill>
                <a:latin typeface="Lato Italics"/>
                <a:ea typeface="Lato Italics"/>
                <a:cs typeface="Lato Italics"/>
                <a:sym typeface="Lato Italics"/>
              </a:rPr>
              <a:t>An opportunity for children to practice the knowledge learnt.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32850"/>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Key Words </a:t>
            </a:r>
          </a:p>
        </p:txBody>
      </p:sp>
      <p:sp>
        <p:nvSpPr>
          <p:cNvPr name="Freeform 5" id="5"/>
          <p:cNvSpPr/>
          <p:nvPr/>
        </p:nvSpPr>
        <p:spPr>
          <a:xfrm flipH="false" flipV="false" rot="0">
            <a:off x="205611" y="166542"/>
            <a:ext cx="1287439" cy="1242379"/>
          </a:xfrm>
          <a:custGeom>
            <a:avLst/>
            <a:gdLst/>
            <a:ahLst/>
            <a:cxnLst/>
            <a:rect r="r" b="b" t="t" l="l"/>
            <a:pathLst>
              <a:path h="1242379" w="1287439">
                <a:moveTo>
                  <a:pt x="0" y="0"/>
                </a:moveTo>
                <a:lnTo>
                  <a:pt x="1287439" y="0"/>
                </a:lnTo>
                <a:lnTo>
                  <a:pt x="1287439" y="1242378"/>
                </a:lnTo>
                <a:lnTo>
                  <a:pt x="0" y="124237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7892523" y="4219492"/>
            <a:ext cx="2471338"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transport</a:t>
            </a:r>
          </a:p>
        </p:txBody>
      </p:sp>
      <p:sp>
        <p:nvSpPr>
          <p:cNvPr name="TextBox 7" id="7"/>
          <p:cNvSpPr txBox="true"/>
          <p:nvPr/>
        </p:nvSpPr>
        <p:spPr>
          <a:xfrm rot="0">
            <a:off x="1957764" y="4219492"/>
            <a:ext cx="2238101"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energy</a:t>
            </a:r>
          </a:p>
        </p:txBody>
      </p:sp>
      <p:sp>
        <p:nvSpPr>
          <p:cNvPr name="TextBox 8" id="8"/>
          <p:cNvSpPr txBox="true"/>
          <p:nvPr/>
        </p:nvSpPr>
        <p:spPr>
          <a:xfrm rot="0">
            <a:off x="14787451" y="4153488"/>
            <a:ext cx="1919123"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cook</a:t>
            </a:r>
          </a:p>
        </p:txBody>
      </p:sp>
      <p:sp>
        <p:nvSpPr>
          <p:cNvPr name="Freeform 9" id="9"/>
          <p:cNvSpPr/>
          <p:nvPr/>
        </p:nvSpPr>
        <p:spPr>
          <a:xfrm flipH="false" flipV="false" rot="0">
            <a:off x="1164481" y="2068140"/>
            <a:ext cx="3031384" cy="2497102"/>
          </a:xfrm>
          <a:custGeom>
            <a:avLst/>
            <a:gdLst/>
            <a:ahLst/>
            <a:cxnLst/>
            <a:rect r="r" b="b" t="t" l="l"/>
            <a:pathLst>
              <a:path h="2497102" w="3031384">
                <a:moveTo>
                  <a:pt x="0" y="0"/>
                </a:moveTo>
                <a:lnTo>
                  <a:pt x="3031384" y="0"/>
                </a:lnTo>
                <a:lnTo>
                  <a:pt x="3031384" y="2497102"/>
                </a:lnTo>
                <a:lnTo>
                  <a:pt x="0" y="2497102"/>
                </a:lnTo>
                <a:lnTo>
                  <a:pt x="0" y="0"/>
                </a:lnTo>
                <a:close/>
              </a:path>
            </a:pathLst>
          </a:custGeom>
          <a:blipFill>
            <a:blip r:embed="rId7"/>
            <a:stretch>
              <a:fillRect l="0" t="0" r="0" b="0"/>
            </a:stretch>
          </a:blipFill>
        </p:spPr>
      </p:sp>
      <p:sp>
        <p:nvSpPr>
          <p:cNvPr name="Freeform 10" id="10"/>
          <p:cNvSpPr/>
          <p:nvPr/>
        </p:nvSpPr>
        <p:spPr>
          <a:xfrm flipH="false" flipV="false" rot="0">
            <a:off x="7559587" y="1754062"/>
            <a:ext cx="3137210" cy="3137210"/>
          </a:xfrm>
          <a:custGeom>
            <a:avLst/>
            <a:gdLst/>
            <a:ahLst/>
            <a:cxnLst/>
            <a:rect r="r" b="b" t="t" l="l"/>
            <a:pathLst>
              <a:path h="3137210" w="3137210">
                <a:moveTo>
                  <a:pt x="0" y="0"/>
                </a:moveTo>
                <a:lnTo>
                  <a:pt x="3137211" y="0"/>
                </a:lnTo>
                <a:lnTo>
                  <a:pt x="3137211" y="3137210"/>
                </a:lnTo>
                <a:lnTo>
                  <a:pt x="0" y="31372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false" flipV="false" rot="0">
            <a:off x="13538523" y="1694624"/>
            <a:ext cx="3912333" cy="2610593"/>
          </a:xfrm>
          <a:custGeom>
            <a:avLst/>
            <a:gdLst/>
            <a:ahLst/>
            <a:cxnLst/>
            <a:rect r="r" b="b" t="t" l="l"/>
            <a:pathLst>
              <a:path h="2610593" w="3912333">
                <a:moveTo>
                  <a:pt x="0" y="0"/>
                </a:moveTo>
                <a:lnTo>
                  <a:pt x="3912333" y="0"/>
                </a:lnTo>
                <a:lnTo>
                  <a:pt x="3912333" y="2610593"/>
                </a:lnTo>
                <a:lnTo>
                  <a:pt x="0" y="2610593"/>
                </a:lnTo>
                <a:lnTo>
                  <a:pt x="0" y="0"/>
                </a:lnTo>
                <a:close/>
              </a:path>
            </a:pathLst>
          </a:custGeom>
          <a:blipFill>
            <a:blip r:embed="rId10"/>
            <a:stretch>
              <a:fillRect l="0" t="0" r="0" b="0"/>
            </a:stretch>
          </a:blipFill>
        </p:spPr>
      </p:sp>
      <p:sp>
        <p:nvSpPr>
          <p:cNvPr name="Freeform 12" id="12"/>
          <p:cNvSpPr/>
          <p:nvPr/>
        </p:nvSpPr>
        <p:spPr>
          <a:xfrm flipH="false" flipV="false" rot="0">
            <a:off x="1355263" y="5674210"/>
            <a:ext cx="3443103" cy="2293967"/>
          </a:xfrm>
          <a:custGeom>
            <a:avLst/>
            <a:gdLst/>
            <a:ahLst/>
            <a:cxnLst/>
            <a:rect r="r" b="b" t="t" l="l"/>
            <a:pathLst>
              <a:path h="2293967" w="3443103">
                <a:moveTo>
                  <a:pt x="0" y="0"/>
                </a:moveTo>
                <a:lnTo>
                  <a:pt x="3443103" y="0"/>
                </a:lnTo>
                <a:lnTo>
                  <a:pt x="3443103" y="2293968"/>
                </a:lnTo>
                <a:lnTo>
                  <a:pt x="0" y="2293968"/>
                </a:lnTo>
                <a:lnTo>
                  <a:pt x="0" y="0"/>
                </a:lnTo>
                <a:close/>
              </a:path>
            </a:pathLst>
          </a:custGeom>
          <a:blipFill>
            <a:blip r:embed="rId11"/>
            <a:stretch>
              <a:fillRect l="0" t="0" r="0" b="0"/>
            </a:stretch>
          </a:blipFill>
        </p:spPr>
      </p:sp>
      <p:sp>
        <p:nvSpPr>
          <p:cNvPr name="Freeform 13" id="13"/>
          <p:cNvSpPr/>
          <p:nvPr/>
        </p:nvSpPr>
        <p:spPr>
          <a:xfrm flipH="false" flipV="false" rot="0">
            <a:off x="8302868" y="5143500"/>
            <a:ext cx="1979753" cy="2971487"/>
          </a:xfrm>
          <a:custGeom>
            <a:avLst/>
            <a:gdLst/>
            <a:ahLst/>
            <a:cxnLst/>
            <a:rect r="r" b="b" t="t" l="l"/>
            <a:pathLst>
              <a:path h="2971487" w="1979753">
                <a:moveTo>
                  <a:pt x="0" y="0"/>
                </a:moveTo>
                <a:lnTo>
                  <a:pt x="1979753" y="0"/>
                </a:lnTo>
                <a:lnTo>
                  <a:pt x="1979753" y="2971487"/>
                </a:lnTo>
                <a:lnTo>
                  <a:pt x="0" y="2971487"/>
                </a:lnTo>
                <a:lnTo>
                  <a:pt x="0" y="0"/>
                </a:lnTo>
                <a:close/>
              </a:path>
            </a:pathLst>
          </a:custGeom>
          <a:blipFill>
            <a:blip r:embed="rId12"/>
            <a:stretch>
              <a:fillRect l="0" t="0" r="0" b="0"/>
            </a:stretch>
          </a:blipFill>
        </p:spPr>
      </p:sp>
      <p:sp>
        <p:nvSpPr>
          <p:cNvPr name="Freeform 14" id="14"/>
          <p:cNvSpPr/>
          <p:nvPr/>
        </p:nvSpPr>
        <p:spPr>
          <a:xfrm flipH="false" flipV="false" rot="0">
            <a:off x="13462308" y="5303477"/>
            <a:ext cx="4090944" cy="2730705"/>
          </a:xfrm>
          <a:custGeom>
            <a:avLst/>
            <a:gdLst/>
            <a:ahLst/>
            <a:cxnLst/>
            <a:rect r="r" b="b" t="t" l="l"/>
            <a:pathLst>
              <a:path h="2730705" w="4090944">
                <a:moveTo>
                  <a:pt x="0" y="0"/>
                </a:moveTo>
                <a:lnTo>
                  <a:pt x="4090943" y="0"/>
                </a:lnTo>
                <a:lnTo>
                  <a:pt x="4090943" y="2730705"/>
                </a:lnTo>
                <a:lnTo>
                  <a:pt x="0" y="2730705"/>
                </a:lnTo>
                <a:lnTo>
                  <a:pt x="0" y="0"/>
                </a:lnTo>
                <a:close/>
              </a:path>
            </a:pathLst>
          </a:custGeom>
          <a:blipFill>
            <a:blip r:embed="rId13"/>
            <a:stretch>
              <a:fillRect l="0" t="0" r="0" b="0"/>
            </a:stretch>
          </a:blipFill>
        </p:spPr>
      </p:sp>
      <p:sp>
        <p:nvSpPr>
          <p:cNvPr name="TextBox 15" id="15"/>
          <p:cNvSpPr txBox="true"/>
          <p:nvPr/>
        </p:nvSpPr>
        <p:spPr>
          <a:xfrm rot="0">
            <a:off x="7892523" y="7948457"/>
            <a:ext cx="2887575"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refrigerate</a:t>
            </a:r>
          </a:p>
        </p:txBody>
      </p:sp>
      <p:sp>
        <p:nvSpPr>
          <p:cNvPr name="TextBox 16" id="16"/>
          <p:cNvSpPr txBox="true"/>
          <p:nvPr/>
        </p:nvSpPr>
        <p:spPr>
          <a:xfrm rot="0">
            <a:off x="1957764" y="7948457"/>
            <a:ext cx="2094743"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grow</a:t>
            </a:r>
          </a:p>
        </p:txBody>
      </p:sp>
      <p:sp>
        <p:nvSpPr>
          <p:cNvPr name="TextBox 17" id="17"/>
          <p:cNvSpPr txBox="true"/>
          <p:nvPr/>
        </p:nvSpPr>
        <p:spPr>
          <a:xfrm rot="0">
            <a:off x="13787123" y="7882453"/>
            <a:ext cx="3663733" cy="737785"/>
          </a:xfrm>
          <a:prstGeom prst="rect">
            <a:avLst/>
          </a:prstGeom>
        </p:spPr>
        <p:txBody>
          <a:bodyPr anchor="t" rtlCol="false" tIns="0" lIns="0" bIns="0" rIns="0">
            <a:spAutoFit/>
          </a:bodyPr>
          <a:lstStyle/>
          <a:p>
            <a:pPr algn="ctr">
              <a:lnSpc>
                <a:spcPts val="6059"/>
              </a:lnSpc>
            </a:pPr>
            <a:r>
              <a:rPr lang="en-US" sz="4328">
                <a:solidFill>
                  <a:srgbClr val="31401C"/>
                </a:solidFill>
                <a:latin typeface="Lato"/>
                <a:ea typeface="Lato"/>
                <a:cs typeface="Lato"/>
                <a:sym typeface="Lato"/>
              </a:rPr>
              <a:t>packaging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TextBox 4" id="4"/>
          <p:cNvSpPr txBox="true"/>
          <p:nvPr/>
        </p:nvSpPr>
        <p:spPr>
          <a:xfrm rot="0">
            <a:off x="511471" y="212309"/>
            <a:ext cx="16747829" cy="995461"/>
          </a:xfrm>
          <a:prstGeom prst="rect">
            <a:avLst/>
          </a:prstGeom>
        </p:spPr>
        <p:txBody>
          <a:bodyPr anchor="t" rtlCol="false" tIns="0" lIns="0" bIns="0" rIns="0">
            <a:spAutoFit/>
          </a:bodyPr>
          <a:lstStyle/>
          <a:p>
            <a:pPr algn="ctr">
              <a:lnSpc>
                <a:spcPts val="8132"/>
              </a:lnSpc>
            </a:pPr>
            <a:r>
              <a:rPr lang="en-US" sz="5808" b="true">
                <a:solidFill>
                  <a:srgbClr val="2C291C"/>
                </a:solidFill>
                <a:latin typeface="Lato Bold"/>
                <a:ea typeface="Lato Bold"/>
                <a:cs typeface="Lato Bold"/>
                <a:sym typeface="Lato Bold"/>
              </a:rPr>
              <a:t>Vocabulary task</a:t>
            </a:r>
          </a:p>
        </p:txBody>
      </p:sp>
      <p:grpSp>
        <p:nvGrpSpPr>
          <p:cNvPr name="Group 5" id="5"/>
          <p:cNvGrpSpPr/>
          <p:nvPr/>
        </p:nvGrpSpPr>
        <p:grpSpPr>
          <a:xfrm rot="0">
            <a:off x="536061" y="6362307"/>
            <a:ext cx="17535904" cy="1181924"/>
            <a:chOff x="0" y="0"/>
            <a:chExt cx="3888448" cy="262034"/>
          </a:xfrm>
        </p:grpSpPr>
        <p:sp>
          <p:nvSpPr>
            <p:cNvPr name="Freeform 6" id="6"/>
            <p:cNvSpPr/>
            <p:nvPr/>
          </p:nvSpPr>
          <p:spPr>
            <a:xfrm flipH="false" flipV="false" rot="0">
              <a:off x="0" y="0"/>
              <a:ext cx="3888448" cy="262034"/>
            </a:xfrm>
            <a:custGeom>
              <a:avLst/>
              <a:gdLst/>
              <a:ahLst/>
              <a:cxnLst/>
              <a:rect r="r" b="b" t="t" l="l"/>
              <a:pathLst>
                <a:path h="262034" w="3888448">
                  <a:moveTo>
                    <a:pt x="3888448" y="10596"/>
                  </a:moveTo>
                  <a:lnTo>
                    <a:pt x="3888448" y="251438"/>
                  </a:lnTo>
                  <a:cubicBezTo>
                    <a:pt x="3888448" y="254248"/>
                    <a:pt x="3887332" y="256943"/>
                    <a:pt x="3885345" y="258931"/>
                  </a:cubicBezTo>
                  <a:cubicBezTo>
                    <a:pt x="3883358" y="260918"/>
                    <a:pt x="3880662" y="262034"/>
                    <a:pt x="3877852" y="262034"/>
                  </a:cubicBezTo>
                  <a:lnTo>
                    <a:pt x="10596" y="262034"/>
                  </a:lnTo>
                  <a:cubicBezTo>
                    <a:pt x="7786" y="262034"/>
                    <a:pt x="5091" y="260918"/>
                    <a:pt x="3103" y="258931"/>
                  </a:cubicBezTo>
                  <a:cubicBezTo>
                    <a:pt x="1116" y="256943"/>
                    <a:pt x="0" y="254248"/>
                    <a:pt x="0" y="251438"/>
                  </a:cubicBezTo>
                  <a:lnTo>
                    <a:pt x="0" y="10596"/>
                  </a:lnTo>
                  <a:cubicBezTo>
                    <a:pt x="0" y="7786"/>
                    <a:pt x="1116" y="5091"/>
                    <a:pt x="3103" y="3103"/>
                  </a:cubicBezTo>
                  <a:cubicBezTo>
                    <a:pt x="5091" y="1116"/>
                    <a:pt x="7786" y="0"/>
                    <a:pt x="10596" y="0"/>
                  </a:cubicBezTo>
                  <a:lnTo>
                    <a:pt x="3877852" y="0"/>
                  </a:lnTo>
                  <a:cubicBezTo>
                    <a:pt x="3883704" y="0"/>
                    <a:pt x="3888448" y="4744"/>
                    <a:pt x="3888448" y="10596"/>
                  </a:cubicBezTo>
                  <a:close/>
                </a:path>
              </a:pathLst>
            </a:custGeom>
            <a:solidFill>
              <a:srgbClr val="5294A2">
                <a:alpha val="75686"/>
              </a:srgbClr>
            </a:solidFill>
          </p:spPr>
        </p:sp>
        <p:sp>
          <p:nvSpPr>
            <p:cNvPr name="TextBox 7" id="7"/>
            <p:cNvSpPr txBox="true"/>
            <p:nvPr/>
          </p:nvSpPr>
          <p:spPr>
            <a:xfrm>
              <a:off x="0" y="-38100"/>
              <a:ext cx="3888448" cy="300134"/>
            </a:xfrm>
            <a:prstGeom prst="rect">
              <a:avLst/>
            </a:prstGeom>
          </p:spPr>
          <p:txBody>
            <a:bodyPr anchor="ctr" rtlCol="false" tIns="50800" lIns="50800" bIns="50800" rIns="50800"/>
            <a:lstStyle/>
            <a:p>
              <a:pPr algn="ctr">
                <a:lnSpc>
                  <a:spcPts val="2659"/>
                </a:lnSpc>
              </a:pPr>
            </a:p>
          </p:txBody>
        </p:sp>
      </p:grpSp>
      <p:sp>
        <p:nvSpPr>
          <p:cNvPr name="TextBox 8" id="8"/>
          <p:cNvSpPr txBox="true"/>
          <p:nvPr/>
        </p:nvSpPr>
        <p:spPr>
          <a:xfrm rot="0">
            <a:off x="9029700" y="6486132"/>
            <a:ext cx="1121569" cy="713301"/>
          </a:xfrm>
          <a:prstGeom prst="rect">
            <a:avLst/>
          </a:prstGeom>
        </p:spPr>
        <p:txBody>
          <a:bodyPr anchor="t" rtlCol="false" tIns="0" lIns="0" bIns="0" rIns="0">
            <a:spAutoFit/>
          </a:bodyPr>
          <a:lstStyle/>
          <a:p>
            <a:pPr algn="ctr">
              <a:lnSpc>
                <a:spcPts val="5834"/>
              </a:lnSpc>
            </a:pPr>
            <a:r>
              <a:rPr lang="en-US" sz="4167">
                <a:solidFill>
                  <a:srgbClr val="31401C"/>
                </a:solidFill>
                <a:latin typeface="Lato"/>
                <a:ea typeface="Lato"/>
                <a:cs typeface="Lato"/>
                <a:sym typeface="Lato"/>
              </a:rPr>
              <a:t>cook</a:t>
            </a:r>
          </a:p>
        </p:txBody>
      </p:sp>
      <p:sp>
        <p:nvSpPr>
          <p:cNvPr name="TextBox 9" id="9"/>
          <p:cNvSpPr txBox="true"/>
          <p:nvPr/>
        </p:nvSpPr>
        <p:spPr>
          <a:xfrm rot="0">
            <a:off x="3331200" y="6486132"/>
            <a:ext cx="2263666" cy="697446"/>
          </a:xfrm>
          <a:prstGeom prst="rect">
            <a:avLst/>
          </a:prstGeom>
        </p:spPr>
        <p:txBody>
          <a:bodyPr anchor="t" rtlCol="false" tIns="0" lIns="0" bIns="0" rIns="0">
            <a:spAutoFit/>
          </a:bodyPr>
          <a:lstStyle/>
          <a:p>
            <a:pPr algn="ctr">
              <a:lnSpc>
                <a:spcPts val="5658"/>
              </a:lnSpc>
            </a:pPr>
            <a:r>
              <a:rPr lang="en-US" sz="4041">
                <a:solidFill>
                  <a:srgbClr val="31401C"/>
                </a:solidFill>
                <a:latin typeface="Lato"/>
                <a:ea typeface="Lato"/>
                <a:cs typeface="Lato"/>
                <a:sym typeface="Lato"/>
              </a:rPr>
              <a:t>transport</a:t>
            </a:r>
          </a:p>
        </p:txBody>
      </p:sp>
      <p:sp>
        <p:nvSpPr>
          <p:cNvPr name="TextBox 10" id="10"/>
          <p:cNvSpPr txBox="true"/>
          <p:nvPr/>
        </p:nvSpPr>
        <p:spPr>
          <a:xfrm rot="0">
            <a:off x="511471" y="6486132"/>
            <a:ext cx="2156343" cy="714120"/>
          </a:xfrm>
          <a:prstGeom prst="rect">
            <a:avLst/>
          </a:prstGeom>
        </p:spPr>
        <p:txBody>
          <a:bodyPr anchor="t" rtlCol="false" tIns="0" lIns="0" bIns="0" rIns="0">
            <a:spAutoFit/>
          </a:bodyPr>
          <a:lstStyle/>
          <a:p>
            <a:pPr algn="ctr">
              <a:lnSpc>
                <a:spcPts val="5789"/>
              </a:lnSpc>
            </a:pPr>
            <a:r>
              <a:rPr lang="en-US" sz="4135">
                <a:solidFill>
                  <a:srgbClr val="31401C"/>
                </a:solidFill>
                <a:latin typeface="Lato"/>
                <a:ea typeface="Lato"/>
                <a:cs typeface="Lato"/>
                <a:sym typeface="Lato"/>
              </a:rPr>
              <a:t>energy</a:t>
            </a:r>
          </a:p>
        </p:txBody>
      </p:sp>
      <p:sp>
        <p:nvSpPr>
          <p:cNvPr name="TextBox 11" id="11"/>
          <p:cNvSpPr txBox="true"/>
          <p:nvPr/>
        </p:nvSpPr>
        <p:spPr>
          <a:xfrm rot="0">
            <a:off x="11167893" y="6486132"/>
            <a:ext cx="3365121" cy="713301"/>
          </a:xfrm>
          <a:prstGeom prst="rect">
            <a:avLst/>
          </a:prstGeom>
        </p:spPr>
        <p:txBody>
          <a:bodyPr anchor="t" rtlCol="false" tIns="0" lIns="0" bIns="0" rIns="0">
            <a:spAutoFit/>
          </a:bodyPr>
          <a:lstStyle/>
          <a:p>
            <a:pPr algn="ctr">
              <a:lnSpc>
                <a:spcPts val="5834"/>
              </a:lnSpc>
            </a:pPr>
            <a:r>
              <a:rPr lang="en-US" sz="4167">
                <a:solidFill>
                  <a:srgbClr val="31401C"/>
                </a:solidFill>
                <a:latin typeface="Lato"/>
                <a:ea typeface="Lato"/>
                <a:cs typeface="Lato"/>
                <a:sym typeface="Lato"/>
              </a:rPr>
              <a:t>packaging</a:t>
            </a:r>
          </a:p>
        </p:txBody>
      </p:sp>
      <p:sp>
        <p:nvSpPr>
          <p:cNvPr name="TextBox 12" id="12"/>
          <p:cNvSpPr txBox="true"/>
          <p:nvPr/>
        </p:nvSpPr>
        <p:spPr>
          <a:xfrm rot="0">
            <a:off x="14618739" y="6486132"/>
            <a:ext cx="2861733" cy="721184"/>
          </a:xfrm>
          <a:prstGeom prst="rect">
            <a:avLst/>
          </a:prstGeom>
        </p:spPr>
        <p:txBody>
          <a:bodyPr anchor="t" rtlCol="false" tIns="0" lIns="0" bIns="0" rIns="0">
            <a:spAutoFit/>
          </a:bodyPr>
          <a:lstStyle/>
          <a:p>
            <a:pPr algn="ctr">
              <a:lnSpc>
                <a:spcPts val="5924"/>
              </a:lnSpc>
            </a:pPr>
            <a:r>
              <a:rPr lang="en-US" sz="4231">
                <a:solidFill>
                  <a:srgbClr val="31401C"/>
                </a:solidFill>
                <a:latin typeface="Lato"/>
                <a:ea typeface="Lato"/>
                <a:cs typeface="Lato"/>
                <a:sym typeface="Lato"/>
              </a:rPr>
              <a:t>refrigerate</a:t>
            </a:r>
          </a:p>
        </p:txBody>
      </p:sp>
      <p:sp>
        <p:nvSpPr>
          <p:cNvPr name="TextBox 13" id="13"/>
          <p:cNvSpPr txBox="true"/>
          <p:nvPr/>
        </p:nvSpPr>
        <p:spPr>
          <a:xfrm rot="0">
            <a:off x="6227833" y="6467716"/>
            <a:ext cx="1823124" cy="713301"/>
          </a:xfrm>
          <a:prstGeom prst="rect">
            <a:avLst/>
          </a:prstGeom>
        </p:spPr>
        <p:txBody>
          <a:bodyPr anchor="t" rtlCol="false" tIns="0" lIns="0" bIns="0" rIns="0">
            <a:spAutoFit/>
          </a:bodyPr>
          <a:lstStyle/>
          <a:p>
            <a:pPr algn="ctr">
              <a:lnSpc>
                <a:spcPts val="5834"/>
              </a:lnSpc>
            </a:pPr>
            <a:r>
              <a:rPr lang="en-US" sz="4167">
                <a:solidFill>
                  <a:srgbClr val="31401C"/>
                </a:solidFill>
                <a:latin typeface="Lato"/>
                <a:ea typeface="Lato"/>
                <a:cs typeface="Lato"/>
                <a:sym typeface="Lato"/>
              </a:rPr>
              <a:t>grow</a:t>
            </a:r>
          </a:p>
        </p:txBody>
      </p:sp>
      <p:sp>
        <p:nvSpPr>
          <p:cNvPr name="TextBox 14" id="14"/>
          <p:cNvSpPr txBox="true"/>
          <p:nvPr/>
        </p:nvSpPr>
        <p:spPr>
          <a:xfrm rot="0">
            <a:off x="1028700" y="1816145"/>
            <a:ext cx="18061587" cy="914264"/>
          </a:xfrm>
          <a:prstGeom prst="rect">
            <a:avLst/>
          </a:prstGeom>
        </p:spPr>
        <p:txBody>
          <a:bodyPr anchor="t" rtlCol="false" tIns="0" lIns="0" bIns="0" rIns="0">
            <a:spAutoFit/>
          </a:bodyPr>
          <a:lstStyle/>
          <a:p>
            <a:pPr algn="l" marL="748587" indent="-374294" lvl="1">
              <a:lnSpc>
                <a:spcPts val="8286"/>
              </a:lnSpc>
              <a:buAutoNum type="arabicPeriod" startAt="1"/>
            </a:pPr>
            <a:r>
              <a:rPr lang="en-US" sz="3467">
                <a:solidFill>
                  <a:srgbClr val="31401C"/>
                </a:solidFill>
                <a:latin typeface="Lato"/>
                <a:ea typeface="Lato"/>
                <a:cs typeface="Lato"/>
                <a:sym typeface="Lato"/>
              </a:rPr>
              <a:t>                     2.                         3.                     4.                       5.                         6.                     </a:t>
            </a:r>
          </a:p>
        </p:txBody>
      </p:sp>
      <p:sp>
        <p:nvSpPr>
          <p:cNvPr name="Freeform 15" id="15"/>
          <p:cNvSpPr/>
          <p:nvPr/>
        </p:nvSpPr>
        <p:spPr>
          <a:xfrm flipH="false" flipV="false" rot="0">
            <a:off x="424919" y="97172"/>
            <a:ext cx="1429230" cy="1225565"/>
          </a:xfrm>
          <a:custGeom>
            <a:avLst/>
            <a:gdLst/>
            <a:ahLst/>
            <a:cxnLst/>
            <a:rect r="r" b="b" t="t" l="l"/>
            <a:pathLst>
              <a:path h="1225565" w="1429230">
                <a:moveTo>
                  <a:pt x="0" y="0"/>
                </a:moveTo>
                <a:lnTo>
                  <a:pt x="1429231" y="0"/>
                </a:lnTo>
                <a:lnTo>
                  <a:pt x="1429231" y="1225565"/>
                </a:lnTo>
                <a:lnTo>
                  <a:pt x="0" y="12255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6" id="16"/>
          <p:cNvSpPr txBox="true"/>
          <p:nvPr/>
        </p:nvSpPr>
        <p:spPr>
          <a:xfrm rot="0">
            <a:off x="424919" y="8870650"/>
            <a:ext cx="12270820" cy="648033"/>
          </a:xfrm>
          <a:prstGeom prst="rect">
            <a:avLst/>
          </a:prstGeom>
        </p:spPr>
        <p:txBody>
          <a:bodyPr anchor="t" rtlCol="false" tIns="0" lIns="0" bIns="0" rIns="0">
            <a:spAutoFit/>
          </a:bodyPr>
          <a:lstStyle/>
          <a:p>
            <a:pPr algn="ctr">
              <a:lnSpc>
                <a:spcPts val="5230"/>
              </a:lnSpc>
            </a:pPr>
            <a:r>
              <a:rPr lang="en-US" b="true" sz="3735" u="sng">
                <a:solidFill>
                  <a:srgbClr val="31401C"/>
                </a:solidFill>
                <a:latin typeface="Lato Bold"/>
                <a:ea typeface="Lato Bold"/>
                <a:cs typeface="Lato Bold"/>
                <a:sym typeface="Lato Bold"/>
              </a:rPr>
              <a:t>Challenge</a:t>
            </a:r>
            <a:r>
              <a:rPr lang="en-US" sz="3735">
                <a:solidFill>
                  <a:srgbClr val="31401C"/>
                </a:solidFill>
                <a:latin typeface="Lato"/>
                <a:ea typeface="Lato"/>
                <a:cs typeface="Lato"/>
                <a:sym typeface="Lato"/>
              </a:rPr>
              <a:t>: Write a sentence using a new vocabulary word.</a:t>
            </a:r>
          </a:p>
        </p:txBody>
      </p:sp>
      <p:sp>
        <p:nvSpPr>
          <p:cNvPr name="Freeform 17" id="17"/>
          <p:cNvSpPr/>
          <p:nvPr/>
        </p:nvSpPr>
        <p:spPr>
          <a:xfrm flipH="false" flipV="false" rot="0">
            <a:off x="511471" y="3100190"/>
            <a:ext cx="2399039" cy="1598360"/>
          </a:xfrm>
          <a:custGeom>
            <a:avLst/>
            <a:gdLst/>
            <a:ahLst/>
            <a:cxnLst/>
            <a:rect r="r" b="b" t="t" l="l"/>
            <a:pathLst>
              <a:path h="1598360" w="2399039">
                <a:moveTo>
                  <a:pt x="0" y="0"/>
                </a:moveTo>
                <a:lnTo>
                  <a:pt x="2399039" y="0"/>
                </a:lnTo>
                <a:lnTo>
                  <a:pt x="2399039" y="1598360"/>
                </a:lnTo>
                <a:lnTo>
                  <a:pt x="0" y="1598360"/>
                </a:lnTo>
                <a:lnTo>
                  <a:pt x="0" y="0"/>
                </a:lnTo>
                <a:close/>
              </a:path>
            </a:pathLst>
          </a:custGeom>
          <a:blipFill>
            <a:blip r:embed="rId7"/>
            <a:stretch>
              <a:fillRect l="0" t="0" r="0" b="0"/>
            </a:stretch>
          </a:blipFill>
        </p:spPr>
      </p:sp>
      <p:sp>
        <p:nvSpPr>
          <p:cNvPr name="Freeform 18" id="18"/>
          <p:cNvSpPr/>
          <p:nvPr/>
        </p:nvSpPr>
        <p:spPr>
          <a:xfrm flipH="false" flipV="false" rot="0">
            <a:off x="15740834" y="2929799"/>
            <a:ext cx="1379426" cy="2070433"/>
          </a:xfrm>
          <a:custGeom>
            <a:avLst/>
            <a:gdLst/>
            <a:ahLst/>
            <a:cxnLst/>
            <a:rect r="r" b="b" t="t" l="l"/>
            <a:pathLst>
              <a:path h="2070433" w="1379426">
                <a:moveTo>
                  <a:pt x="0" y="0"/>
                </a:moveTo>
                <a:lnTo>
                  <a:pt x="1379426" y="0"/>
                </a:lnTo>
                <a:lnTo>
                  <a:pt x="1379426" y="2070433"/>
                </a:lnTo>
                <a:lnTo>
                  <a:pt x="0" y="2070433"/>
                </a:lnTo>
                <a:lnTo>
                  <a:pt x="0" y="0"/>
                </a:lnTo>
                <a:close/>
              </a:path>
            </a:pathLst>
          </a:custGeom>
          <a:blipFill>
            <a:blip r:embed="rId8"/>
            <a:stretch>
              <a:fillRect l="0" t="0" r="0" b="0"/>
            </a:stretch>
          </a:blipFill>
        </p:spPr>
      </p:sp>
      <p:sp>
        <p:nvSpPr>
          <p:cNvPr name="Freeform 19" id="19"/>
          <p:cNvSpPr/>
          <p:nvPr/>
        </p:nvSpPr>
        <p:spPr>
          <a:xfrm flipH="false" flipV="false" rot="0">
            <a:off x="8947257" y="2841875"/>
            <a:ext cx="2850433" cy="1902664"/>
          </a:xfrm>
          <a:custGeom>
            <a:avLst/>
            <a:gdLst/>
            <a:ahLst/>
            <a:cxnLst/>
            <a:rect r="r" b="b" t="t" l="l"/>
            <a:pathLst>
              <a:path h="1902664" w="2850433">
                <a:moveTo>
                  <a:pt x="0" y="0"/>
                </a:moveTo>
                <a:lnTo>
                  <a:pt x="2850433" y="0"/>
                </a:lnTo>
                <a:lnTo>
                  <a:pt x="2850433" y="1902664"/>
                </a:lnTo>
                <a:lnTo>
                  <a:pt x="0" y="1902664"/>
                </a:lnTo>
                <a:lnTo>
                  <a:pt x="0" y="0"/>
                </a:lnTo>
                <a:close/>
              </a:path>
            </a:pathLst>
          </a:custGeom>
          <a:blipFill>
            <a:blip r:embed="rId9"/>
            <a:stretch>
              <a:fillRect l="0" t="0" r="0" b="0"/>
            </a:stretch>
          </a:blipFill>
        </p:spPr>
      </p:sp>
      <p:sp>
        <p:nvSpPr>
          <p:cNvPr name="Freeform 20" id="20"/>
          <p:cNvSpPr/>
          <p:nvPr/>
        </p:nvSpPr>
        <p:spPr>
          <a:xfrm flipH="false" flipV="false" rot="0">
            <a:off x="3448552" y="2841875"/>
            <a:ext cx="2146314" cy="1768026"/>
          </a:xfrm>
          <a:custGeom>
            <a:avLst/>
            <a:gdLst/>
            <a:ahLst/>
            <a:cxnLst/>
            <a:rect r="r" b="b" t="t" l="l"/>
            <a:pathLst>
              <a:path h="1768026" w="2146314">
                <a:moveTo>
                  <a:pt x="0" y="0"/>
                </a:moveTo>
                <a:lnTo>
                  <a:pt x="2146314" y="0"/>
                </a:lnTo>
                <a:lnTo>
                  <a:pt x="2146314" y="1768026"/>
                </a:lnTo>
                <a:lnTo>
                  <a:pt x="0" y="1768026"/>
                </a:lnTo>
                <a:lnTo>
                  <a:pt x="0" y="0"/>
                </a:lnTo>
                <a:close/>
              </a:path>
            </a:pathLst>
          </a:custGeom>
          <a:blipFill>
            <a:blip r:embed="rId10"/>
            <a:stretch>
              <a:fillRect l="0" t="0" r="0" b="0"/>
            </a:stretch>
          </a:blipFill>
        </p:spPr>
      </p:sp>
      <p:sp>
        <p:nvSpPr>
          <p:cNvPr name="Freeform 21" id="21"/>
          <p:cNvSpPr/>
          <p:nvPr/>
        </p:nvSpPr>
        <p:spPr>
          <a:xfrm flipH="false" flipV="false" rot="0">
            <a:off x="6227833" y="2778989"/>
            <a:ext cx="2221242" cy="2221242"/>
          </a:xfrm>
          <a:custGeom>
            <a:avLst/>
            <a:gdLst/>
            <a:ahLst/>
            <a:cxnLst/>
            <a:rect r="r" b="b" t="t" l="l"/>
            <a:pathLst>
              <a:path h="2221242" w="2221242">
                <a:moveTo>
                  <a:pt x="0" y="0"/>
                </a:moveTo>
                <a:lnTo>
                  <a:pt x="2221242" y="0"/>
                </a:lnTo>
                <a:lnTo>
                  <a:pt x="2221242" y="2221243"/>
                </a:lnTo>
                <a:lnTo>
                  <a:pt x="0" y="222124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p:cNvSpPr/>
          <p:nvPr/>
        </p:nvSpPr>
        <p:spPr>
          <a:xfrm flipH="false" flipV="false" rot="0">
            <a:off x="12223279" y="2929799"/>
            <a:ext cx="2770053" cy="1848381"/>
          </a:xfrm>
          <a:custGeom>
            <a:avLst/>
            <a:gdLst/>
            <a:ahLst/>
            <a:cxnLst/>
            <a:rect r="r" b="b" t="t" l="l"/>
            <a:pathLst>
              <a:path h="1848381" w="2770053">
                <a:moveTo>
                  <a:pt x="0" y="0"/>
                </a:moveTo>
                <a:lnTo>
                  <a:pt x="2770054" y="0"/>
                </a:lnTo>
                <a:lnTo>
                  <a:pt x="2770054" y="1848381"/>
                </a:lnTo>
                <a:lnTo>
                  <a:pt x="0" y="1848381"/>
                </a:lnTo>
                <a:lnTo>
                  <a:pt x="0" y="0"/>
                </a:lnTo>
                <a:close/>
              </a:path>
            </a:pathLst>
          </a:custGeom>
          <a:blipFill>
            <a:blip r:embed="rId1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3892293" y="2326046"/>
            <a:ext cx="10503415" cy="6932254"/>
          </a:xfrm>
          <a:custGeom>
            <a:avLst/>
            <a:gdLst/>
            <a:ahLst/>
            <a:cxnLst/>
            <a:rect r="r" b="b" t="t" l="l"/>
            <a:pathLst>
              <a:path h="6932254" w="10503415">
                <a:moveTo>
                  <a:pt x="0" y="0"/>
                </a:moveTo>
                <a:lnTo>
                  <a:pt x="10503414" y="0"/>
                </a:lnTo>
                <a:lnTo>
                  <a:pt x="10503414" y="6932254"/>
                </a:lnTo>
                <a:lnTo>
                  <a:pt x="0" y="6932254"/>
                </a:lnTo>
                <a:lnTo>
                  <a:pt x="0" y="0"/>
                </a:lnTo>
                <a:close/>
              </a:path>
            </a:pathLst>
          </a:custGeom>
          <a:blipFill>
            <a:blip r:embed="rId5"/>
            <a:stretch>
              <a:fillRect l="0" t="0" r="0" b="0"/>
            </a:stretch>
          </a:blipFill>
          <a:ln w="38100" cap="rnd">
            <a:solidFill>
              <a:srgbClr val="000000"/>
            </a:solidFill>
            <a:prstDash val="solid"/>
            <a:round/>
          </a:ln>
        </p:spPr>
      </p:sp>
      <p:grpSp>
        <p:nvGrpSpPr>
          <p:cNvPr name="Group 5" id="5"/>
          <p:cNvGrpSpPr/>
          <p:nvPr/>
        </p:nvGrpSpPr>
        <p:grpSpPr>
          <a:xfrm rot="0">
            <a:off x="550973" y="624633"/>
            <a:ext cx="5653507" cy="4223005"/>
            <a:chOff x="0" y="0"/>
            <a:chExt cx="7538009" cy="5630673"/>
          </a:xfrm>
        </p:grpSpPr>
        <p:sp>
          <p:nvSpPr>
            <p:cNvPr name="Freeform 6" id="6"/>
            <p:cNvSpPr/>
            <p:nvPr/>
          </p:nvSpPr>
          <p:spPr>
            <a:xfrm flipH="true" flipV="false" rot="0">
              <a:off x="0" y="0"/>
              <a:ext cx="7538009" cy="5630673"/>
            </a:xfrm>
            <a:custGeom>
              <a:avLst/>
              <a:gdLst/>
              <a:ahLst/>
              <a:cxnLst/>
              <a:rect r="r" b="b" t="t" l="l"/>
              <a:pathLst>
                <a:path h="5630673" w="7538009">
                  <a:moveTo>
                    <a:pt x="7538009" y="0"/>
                  </a:moveTo>
                  <a:lnTo>
                    <a:pt x="0" y="0"/>
                  </a:lnTo>
                  <a:lnTo>
                    <a:pt x="0" y="5630673"/>
                  </a:lnTo>
                  <a:lnTo>
                    <a:pt x="7538009" y="5630673"/>
                  </a:lnTo>
                  <a:lnTo>
                    <a:pt x="7538009" y="0"/>
                  </a:lnTo>
                  <a:close/>
                </a:path>
              </a:pathLst>
            </a:custGeom>
            <a:blipFill>
              <a:blip r:embed="rId6">
                <a:extLst>
                  <a:ext uri="{96DAC541-7B7A-43D3-8B79-37D633B846F1}">
                    <asvg:svgBlip xmlns:asvg="http://schemas.microsoft.com/office/drawing/2016/SVG/main" r:embed="rId7"/>
                  </a:ext>
                </a:extLst>
              </a:blip>
              <a:stretch>
                <a:fillRect l="0" t="-872" r="0" b="-872"/>
              </a:stretch>
            </a:blipFill>
          </p:spPr>
        </p:sp>
        <p:sp>
          <p:nvSpPr>
            <p:cNvPr name="TextBox 7" id="7"/>
            <p:cNvSpPr txBox="true"/>
            <p:nvPr/>
          </p:nvSpPr>
          <p:spPr>
            <a:xfrm rot="0">
              <a:off x="565737" y="1328695"/>
              <a:ext cx="6406534" cy="2906608"/>
            </a:xfrm>
            <a:prstGeom prst="rect">
              <a:avLst/>
            </a:prstGeom>
          </p:spPr>
          <p:txBody>
            <a:bodyPr anchor="t" rtlCol="false" tIns="0" lIns="0" bIns="0" rIns="0">
              <a:spAutoFit/>
            </a:bodyPr>
            <a:lstStyle/>
            <a:p>
              <a:pPr algn="ctr">
                <a:lnSpc>
                  <a:spcPts val="4401"/>
                </a:lnSpc>
                <a:spcBef>
                  <a:spcPct val="0"/>
                </a:spcBef>
              </a:pPr>
              <a:r>
                <a:rPr lang="en-US" sz="3143">
                  <a:solidFill>
                    <a:srgbClr val="000000"/>
                  </a:solidFill>
                  <a:latin typeface="Lato"/>
                  <a:ea typeface="Lato"/>
                  <a:cs typeface="Lato"/>
                  <a:sym typeface="Lato"/>
                </a:rPr>
                <a:t>Hi Ned! I have chicken, rice and vegetables for dinner. Did this all come from London?</a:t>
              </a:r>
            </a:p>
          </p:txBody>
        </p:sp>
      </p:grpSp>
      <p:grpSp>
        <p:nvGrpSpPr>
          <p:cNvPr name="Group 8" id="8"/>
          <p:cNvGrpSpPr/>
          <p:nvPr/>
        </p:nvGrpSpPr>
        <p:grpSpPr>
          <a:xfrm rot="0">
            <a:off x="11791985" y="550973"/>
            <a:ext cx="5653507" cy="4296665"/>
            <a:chOff x="0" y="0"/>
            <a:chExt cx="7538009" cy="5728887"/>
          </a:xfrm>
        </p:grpSpPr>
        <p:sp>
          <p:nvSpPr>
            <p:cNvPr name="Freeform 9" id="9"/>
            <p:cNvSpPr/>
            <p:nvPr/>
          </p:nvSpPr>
          <p:spPr>
            <a:xfrm flipH="false" flipV="false" rot="0">
              <a:off x="0" y="0"/>
              <a:ext cx="7538009" cy="5728887"/>
            </a:xfrm>
            <a:custGeom>
              <a:avLst/>
              <a:gdLst/>
              <a:ahLst/>
              <a:cxnLst/>
              <a:rect r="r" b="b" t="t" l="l"/>
              <a:pathLst>
                <a:path h="5728887" w="7538009">
                  <a:moveTo>
                    <a:pt x="0" y="0"/>
                  </a:moveTo>
                  <a:lnTo>
                    <a:pt x="7538009" y="0"/>
                  </a:lnTo>
                  <a:lnTo>
                    <a:pt x="7538009" y="5728887"/>
                  </a:lnTo>
                  <a:lnTo>
                    <a:pt x="0" y="572888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740837" y="1141985"/>
              <a:ext cx="6406534" cy="3004821"/>
            </a:xfrm>
            <a:prstGeom prst="rect">
              <a:avLst/>
            </a:prstGeom>
          </p:spPr>
          <p:txBody>
            <a:bodyPr anchor="t" rtlCol="false" tIns="0" lIns="0" bIns="0" rIns="0">
              <a:spAutoFit/>
            </a:bodyPr>
            <a:lstStyle/>
            <a:p>
              <a:pPr algn="ctr">
                <a:lnSpc>
                  <a:spcPts val="4541"/>
                </a:lnSpc>
                <a:spcBef>
                  <a:spcPct val="0"/>
                </a:spcBef>
              </a:pPr>
              <a:r>
                <a:rPr lang="en-US" sz="3243">
                  <a:solidFill>
                    <a:srgbClr val="000000"/>
                  </a:solidFill>
                  <a:latin typeface="Lato"/>
                  <a:ea typeface="Lato"/>
                  <a:cs typeface="Lato"/>
                  <a:sym typeface="Lato"/>
                </a:rPr>
                <a:t>Oh no Nancy! All that food has gone on a long journey. Let’s find out all about it!</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27741" y="3629402"/>
            <a:ext cx="2607093" cy="3326435"/>
          </a:xfrm>
          <a:custGeom>
            <a:avLst/>
            <a:gdLst/>
            <a:ahLst/>
            <a:cxnLst/>
            <a:rect r="r" b="b" t="t" l="l"/>
            <a:pathLst>
              <a:path h="3326435" w="2607093">
                <a:moveTo>
                  <a:pt x="0" y="0"/>
                </a:moveTo>
                <a:lnTo>
                  <a:pt x="2607093" y="0"/>
                </a:lnTo>
                <a:lnTo>
                  <a:pt x="2607093" y="3326435"/>
                </a:lnTo>
                <a:lnTo>
                  <a:pt x="0" y="3326435"/>
                </a:lnTo>
                <a:lnTo>
                  <a:pt x="0" y="0"/>
                </a:lnTo>
                <a:close/>
              </a:path>
            </a:pathLst>
          </a:custGeom>
          <a:blipFill>
            <a:blip r:embed="rId7"/>
            <a:stretch>
              <a:fillRect l="0" t="0" r="0" b="0"/>
            </a:stretch>
          </a:blipFill>
        </p:spPr>
      </p:sp>
      <p:sp>
        <p:nvSpPr>
          <p:cNvPr name="Freeform 6" id="6"/>
          <p:cNvSpPr/>
          <p:nvPr/>
        </p:nvSpPr>
        <p:spPr>
          <a:xfrm flipH="false" flipV="false" rot="0">
            <a:off x="5623495" y="2619964"/>
            <a:ext cx="3360572" cy="2251930"/>
          </a:xfrm>
          <a:custGeom>
            <a:avLst/>
            <a:gdLst/>
            <a:ahLst/>
            <a:cxnLst/>
            <a:rect r="r" b="b" t="t" l="l"/>
            <a:pathLst>
              <a:path h="2251930" w="3360572">
                <a:moveTo>
                  <a:pt x="0" y="0"/>
                </a:moveTo>
                <a:lnTo>
                  <a:pt x="3360572" y="0"/>
                </a:lnTo>
                <a:lnTo>
                  <a:pt x="3360572" y="2251930"/>
                </a:lnTo>
                <a:lnTo>
                  <a:pt x="0" y="2251930"/>
                </a:lnTo>
                <a:lnTo>
                  <a:pt x="0" y="0"/>
                </a:lnTo>
                <a:close/>
              </a:path>
            </a:pathLst>
          </a:custGeom>
          <a:blipFill>
            <a:blip r:embed="rId8"/>
            <a:stretch>
              <a:fillRect l="-52375" t="-41205" r="-1157" b="-11445"/>
            </a:stretch>
          </a:blipFill>
        </p:spPr>
      </p:sp>
      <p:sp>
        <p:nvSpPr>
          <p:cNvPr name="Freeform 7" id="7"/>
          <p:cNvSpPr/>
          <p:nvPr/>
        </p:nvSpPr>
        <p:spPr>
          <a:xfrm flipH="false" flipV="false" rot="0">
            <a:off x="5353195" y="5617904"/>
            <a:ext cx="3789829" cy="2842371"/>
          </a:xfrm>
          <a:custGeom>
            <a:avLst/>
            <a:gdLst/>
            <a:ahLst/>
            <a:cxnLst/>
            <a:rect r="r" b="b" t="t" l="l"/>
            <a:pathLst>
              <a:path h="2842371" w="3789829">
                <a:moveTo>
                  <a:pt x="0" y="0"/>
                </a:moveTo>
                <a:lnTo>
                  <a:pt x="3789828" y="0"/>
                </a:lnTo>
                <a:lnTo>
                  <a:pt x="3789828" y="2842371"/>
                </a:lnTo>
                <a:lnTo>
                  <a:pt x="0" y="2842371"/>
                </a:lnTo>
                <a:lnTo>
                  <a:pt x="0" y="0"/>
                </a:lnTo>
                <a:close/>
              </a:path>
            </a:pathLst>
          </a:custGeom>
          <a:blipFill>
            <a:blip r:embed="rId9"/>
            <a:stretch>
              <a:fillRect l="0" t="0" r="0" b="0"/>
            </a:stretch>
          </a:blipFill>
        </p:spPr>
      </p:sp>
      <p:sp>
        <p:nvSpPr>
          <p:cNvPr name="Freeform 8" id="8"/>
          <p:cNvSpPr/>
          <p:nvPr/>
        </p:nvSpPr>
        <p:spPr>
          <a:xfrm flipH="false" flipV="false" rot="-1544859">
            <a:off x="4274392" y="4247234"/>
            <a:ext cx="1039521" cy="419707"/>
          </a:xfrm>
          <a:custGeom>
            <a:avLst/>
            <a:gdLst/>
            <a:ahLst/>
            <a:cxnLst/>
            <a:rect r="r" b="b" t="t" l="l"/>
            <a:pathLst>
              <a:path h="419707" w="1039521">
                <a:moveTo>
                  <a:pt x="0" y="0"/>
                </a:moveTo>
                <a:lnTo>
                  <a:pt x="1039521" y="0"/>
                </a:lnTo>
                <a:lnTo>
                  <a:pt x="1039521" y="419706"/>
                </a:lnTo>
                <a:lnTo>
                  <a:pt x="0" y="4197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9" id="9"/>
          <p:cNvGrpSpPr/>
          <p:nvPr/>
        </p:nvGrpSpPr>
        <p:grpSpPr>
          <a:xfrm rot="0">
            <a:off x="1899785" y="142647"/>
            <a:ext cx="10943267" cy="1628694"/>
            <a:chOff x="0" y="0"/>
            <a:chExt cx="2426583" cy="361083"/>
          </a:xfrm>
        </p:grpSpPr>
        <p:sp>
          <p:nvSpPr>
            <p:cNvPr name="Freeform 10" id="10"/>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1" id="11"/>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(chicken)</a:t>
            </a:r>
          </a:p>
        </p:txBody>
      </p:sp>
      <p:sp>
        <p:nvSpPr>
          <p:cNvPr name="TextBox 13" id="13"/>
          <p:cNvSpPr txBox="true"/>
          <p:nvPr/>
        </p:nvSpPr>
        <p:spPr>
          <a:xfrm rot="0">
            <a:off x="9143023" y="3014774"/>
            <a:ext cx="6723655" cy="876162"/>
          </a:xfrm>
          <a:prstGeom prst="rect">
            <a:avLst/>
          </a:prstGeom>
        </p:spPr>
        <p:txBody>
          <a:bodyPr anchor="t" rtlCol="false" tIns="0" lIns="0" bIns="0" rIns="0">
            <a:spAutoFit/>
          </a:bodyPr>
          <a:lstStyle/>
          <a:p>
            <a:pPr algn="l">
              <a:lnSpc>
                <a:spcPts val="7165"/>
              </a:lnSpc>
            </a:pPr>
            <a:r>
              <a:rPr lang="en-US" sz="5118">
                <a:solidFill>
                  <a:srgbClr val="000000"/>
                </a:solidFill>
                <a:latin typeface="Lato"/>
                <a:ea typeface="Lato"/>
                <a:cs typeface="Lato"/>
                <a:sym typeface="Lato"/>
              </a:rPr>
              <a:t>Chickens drink water.</a:t>
            </a:r>
          </a:p>
        </p:txBody>
      </p:sp>
      <p:sp>
        <p:nvSpPr>
          <p:cNvPr name="TextBox 14" id="14"/>
          <p:cNvSpPr txBox="true"/>
          <p:nvPr/>
        </p:nvSpPr>
        <p:spPr>
          <a:xfrm rot="0">
            <a:off x="9086654" y="6097975"/>
            <a:ext cx="8535009" cy="2678959"/>
          </a:xfrm>
          <a:prstGeom prst="rect">
            <a:avLst/>
          </a:prstGeom>
        </p:spPr>
        <p:txBody>
          <a:bodyPr anchor="t" rtlCol="false" tIns="0" lIns="0" bIns="0" rIns="0">
            <a:spAutoFit/>
          </a:bodyPr>
          <a:lstStyle/>
          <a:p>
            <a:pPr algn="l">
              <a:lnSpc>
                <a:spcPts val="7165"/>
              </a:lnSpc>
            </a:pPr>
            <a:r>
              <a:rPr lang="en-US" sz="5118">
                <a:solidFill>
                  <a:srgbClr val="000000"/>
                </a:solidFill>
                <a:latin typeface="Lato"/>
                <a:ea typeface="Lato"/>
                <a:cs typeface="Lato"/>
                <a:sym typeface="Lato"/>
              </a:rPr>
              <a:t>Chickens eat food like grains. </a:t>
            </a:r>
          </a:p>
          <a:p>
            <a:pPr algn="l">
              <a:lnSpc>
                <a:spcPts val="7165"/>
              </a:lnSpc>
            </a:pPr>
            <a:r>
              <a:rPr lang="en-US" sz="5118">
                <a:solidFill>
                  <a:srgbClr val="000000"/>
                </a:solidFill>
                <a:latin typeface="Lato"/>
                <a:ea typeface="Lato"/>
                <a:cs typeface="Lato"/>
                <a:sym typeface="Lato"/>
              </a:rPr>
              <a:t>Grains need water and sun to grow.</a:t>
            </a:r>
          </a:p>
        </p:txBody>
      </p:sp>
      <p:sp>
        <p:nvSpPr>
          <p:cNvPr name="Freeform 15" id="15"/>
          <p:cNvSpPr/>
          <p:nvPr/>
        </p:nvSpPr>
        <p:spPr>
          <a:xfrm flipH="false" flipV="false" rot="1569366">
            <a:off x="4274392" y="5825534"/>
            <a:ext cx="1039521" cy="419707"/>
          </a:xfrm>
          <a:custGeom>
            <a:avLst/>
            <a:gdLst/>
            <a:ahLst/>
            <a:cxnLst/>
            <a:rect r="r" b="b" t="t" l="l"/>
            <a:pathLst>
              <a:path h="419707" w="1039521">
                <a:moveTo>
                  <a:pt x="0" y="0"/>
                </a:moveTo>
                <a:lnTo>
                  <a:pt x="1039521" y="0"/>
                </a:lnTo>
                <a:lnTo>
                  <a:pt x="1039521" y="419706"/>
                </a:lnTo>
                <a:lnTo>
                  <a:pt x="0" y="4197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039673" y="3286760"/>
            <a:ext cx="2233586" cy="2849870"/>
          </a:xfrm>
          <a:custGeom>
            <a:avLst/>
            <a:gdLst/>
            <a:ahLst/>
            <a:cxnLst/>
            <a:rect r="r" b="b" t="t" l="l"/>
            <a:pathLst>
              <a:path h="2849870" w="2233586">
                <a:moveTo>
                  <a:pt x="0" y="0"/>
                </a:moveTo>
                <a:lnTo>
                  <a:pt x="2233585" y="0"/>
                </a:lnTo>
                <a:lnTo>
                  <a:pt x="2233585" y="2849870"/>
                </a:lnTo>
                <a:lnTo>
                  <a:pt x="0" y="2849870"/>
                </a:lnTo>
                <a:lnTo>
                  <a:pt x="0" y="0"/>
                </a:lnTo>
                <a:close/>
              </a:path>
            </a:pathLst>
          </a:custGeom>
          <a:blipFill>
            <a:blip r:embed="rId7"/>
            <a:stretch>
              <a:fillRect l="0" t="0" r="0" b="0"/>
            </a:stretch>
          </a:blipFill>
        </p:spPr>
      </p:sp>
      <p:sp>
        <p:nvSpPr>
          <p:cNvPr name="Freeform 6" id="6"/>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5586115" y="3070745"/>
            <a:ext cx="3137210" cy="3137210"/>
          </a:xfrm>
          <a:custGeom>
            <a:avLst/>
            <a:gdLst/>
            <a:ahLst/>
            <a:cxnLst/>
            <a:rect r="r" b="b" t="t" l="l"/>
            <a:pathLst>
              <a:path h="3137210" w="3137210">
                <a:moveTo>
                  <a:pt x="0" y="0"/>
                </a:moveTo>
                <a:lnTo>
                  <a:pt x="3137211" y="0"/>
                </a:lnTo>
                <a:lnTo>
                  <a:pt x="3137211" y="3137211"/>
                </a:lnTo>
                <a:lnTo>
                  <a:pt x="0" y="313721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0199894" y="3070745"/>
            <a:ext cx="3031384" cy="2497102"/>
          </a:xfrm>
          <a:custGeom>
            <a:avLst/>
            <a:gdLst/>
            <a:ahLst/>
            <a:cxnLst/>
            <a:rect r="r" b="b" t="t" l="l"/>
            <a:pathLst>
              <a:path h="2497102" w="3031384">
                <a:moveTo>
                  <a:pt x="0" y="0"/>
                </a:moveTo>
                <a:lnTo>
                  <a:pt x="3031384" y="0"/>
                </a:lnTo>
                <a:lnTo>
                  <a:pt x="3031384" y="2497102"/>
                </a:lnTo>
                <a:lnTo>
                  <a:pt x="0" y="2497102"/>
                </a:lnTo>
                <a:lnTo>
                  <a:pt x="0" y="0"/>
                </a:lnTo>
                <a:close/>
              </a:path>
            </a:pathLst>
          </a:custGeom>
          <a:blipFill>
            <a:blip r:embed="rId12"/>
            <a:stretch>
              <a:fillRect l="0" t="0" r="0" b="0"/>
            </a:stretch>
          </a:blipFill>
        </p:spPr>
      </p:sp>
      <p:sp>
        <p:nvSpPr>
          <p:cNvPr name="Freeform 10" id="10"/>
          <p:cNvSpPr/>
          <p:nvPr/>
        </p:nvSpPr>
        <p:spPr>
          <a:xfrm flipH="false" flipV="false" rot="0">
            <a:off x="15135772" y="2958945"/>
            <a:ext cx="1458976" cy="2720702"/>
          </a:xfrm>
          <a:custGeom>
            <a:avLst/>
            <a:gdLst/>
            <a:ahLst/>
            <a:cxnLst/>
            <a:rect r="r" b="b" t="t" l="l"/>
            <a:pathLst>
              <a:path h="2720702" w="1458976">
                <a:moveTo>
                  <a:pt x="0" y="0"/>
                </a:moveTo>
                <a:lnTo>
                  <a:pt x="1458977" y="0"/>
                </a:lnTo>
                <a:lnTo>
                  <a:pt x="1458977" y="2720702"/>
                </a:lnTo>
                <a:lnTo>
                  <a:pt x="0" y="2720702"/>
                </a:lnTo>
                <a:lnTo>
                  <a:pt x="0" y="0"/>
                </a:lnTo>
                <a:close/>
              </a:path>
            </a:pathLst>
          </a:custGeom>
          <a:blipFill>
            <a:blip r:embed="rId13"/>
            <a:stretch>
              <a:fillRect l="0" t="0" r="0" b="0"/>
            </a:stretch>
          </a:blipFill>
        </p:spPr>
      </p:sp>
      <p:sp>
        <p:nvSpPr>
          <p:cNvPr name="TextBox 11" id="11"/>
          <p:cNvSpPr txBox="true"/>
          <p:nvPr/>
        </p:nvSpPr>
        <p:spPr>
          <a:xfrm rot="0">
            <a:off x="5420177" y="6131756"/>
            <a:ext cx="3592746" cy="2721562"/>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A lorry drives the grown chicken to the factory.</a:t>
            </a:r>
          </a:p>
        </p:txBody>
      </p:sp>
      <p:sp>
        <p:nvSpPr>
          <p:cNvPr name="TextBox 12" id="12"/>
          <p:cNvSpPr txBox="true"/>
          <p:nvPr/>
        </p:nvSpPr>
        <p:spPr>
          <a:xfrm rot="0">
            <a:off x="9923862" y="6180774"/>
            <a:ext cx="3307416" cy="2035712"/>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factory uses electricity.</a:t>
            </a:r>
          </a:p>
        </p:txBody>
      </p:sp>
      <p:sp>
        <p:nvSpPr>
          <p:cNvPr name="TextBox 13" id="13"/>
          <p:cNvSpPr txBox="true"/>
          <p:nvPr/>
        </p:nvSpPr>
        <p:spPr>
          <a:xfrm rot="0">
            <a:off x="14084229" y="6258495"/>
            <a:ext cx="3723823" cy="2035712"/>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factory needs people working.</a:t>
            </a:r>
          </a:p>
        </p:txBody>
      </p:sp>
      <p:sp>
        <p:nvSpPr>
          <p:cNvPr name="Freeform 14" id="14"/>
          <p:cNvSpPr/>
          <p:nvPr/>
        </p:nvSpPr>
        <p:spPr>
          <a:xfrm flipH="false" flipV="false" rot="-66426">
            <a:off x="1363893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5" id="15"/>
          <p:cNvGrpSpPr/>
          <p:nvPr/>
        </p:nvGrpSpPr>
        <p:grpSpPr>
          <a:xfrm rot="0">
            <a:off x="1899785" y="142647"/>
            <a:ext cx="10943267" cy="1628694"/>
            <a:chOff x="0" y="0"/>
            <a:chExt cx="2426583" cy="361083"/>
          </a:xfrm>
        </p:grpSpPr>
        <p:sp>
          <p:nvSpPr>
            <p:cNvPr name="Freeform 16" id="16"/>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7" id="17"/>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(chicken)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AEB"/>
        </a:solidFill>
      </p:bgPr>
    </p:bg>
    <p:spTree>
      <p:nvGrpSpPr>
        <p:cNvPr id="1" name=""/>
        <p:cNvGrpSpPr/>
        <p:nvPr/>
      </p:nvGrpSpPr>
      <p:grpSpPr>
        <a:xfrm>
          <a:off x="0" y="0"/>
          <a:ext cx="0" cy="0"/>
          <a:chOff x="0" y="0"/>
          <a:chExt cx="0" cy="0"/>
        </a:xfrm>
      </p:grpSpPr>
      <p:sp>
        <p:nvSpPr>
          <p:cNvPr name="Freeform 2" id="2"/>
          <p:cNvSpPr/>
          <p:nvPr/>
        </p:nvSpPr>
        <p:spPr>
          <a:xfrm flipH="false" flipV="false" rot="0">
            <a:off x="15507780" y="8294208"/>
            <a:ext cx="2780220" cy="1928185"/>
          </a:xfrm>
          <a:custGeom>
            <a:avLst/>
            <a:gdLst/>
            <a:ahLst/>
            <a:cxnLst/>
            <a:rect r="r" b="b" t="t" l="l"/>
            <a:pathLst>
              <a:path h="1928185" w="2780220">
                <a:moveTo>
                  <a:pt x="0" y="0"/>
                </a:moveTo>
                <a:lnTo>
                  <a:pt x="2780220" y="0"/>
                </a:lnTo>
                <a:lnTo>
                  <a:pt x="2780220" y="1928184"/>
                </a:lnTo>
                <a:lnTo>
                  <a:pt x="0" y="1928184"/>
                </a:lnTo>
                <a:lnTo>
                  <a:pt x="0" y="0"/>
                </a:lnTo>
                <a:close/>
              </a:path>
            </a:pathLst>
          </a:custGeom>
          <a:blipFill>
            <a:blip r:embed="rId3"/>
            <a:stretch>
              <a:fillRect l="0" t="0" r="0" b="0"/>
            </a:stretch>
          </a:blipFill>
        </p:spPr>
      </p:sp>
      <p:sp>
        <p:nvSpPr>
          <p:cNvPr name="Freeform 3" id="3"/>
          <p:cNvSpPr/>
          <p:nvPr/>
        </p:nvSpPr>
        <p:spPr>
          <a:xfrm flipH="false" flipV="false" rot="0">
            <a:off x="14618739" y="8776934"/>
            <a:ext cx="1247940" cy="1091947"/>
          </a:xfrm>
          <a:custGeom>
            <a:avLst/>
            <a:gdLst/>
            <a:ahLst/>
            <a:cxnLst/>
            <a:rect r="r" b="b" t="t" l="l"/>
            <a:pathLst>
              <a:path h="1091947" w="1247940">
                <a:moveTo>
                  <a:pt x="0" y="0"/>
                </a:moveTo>
                <a:lnTo>
                  <a:pt x="1247939" y="0"/>
                </a:lnTo>
                <a:lnTo>
                  <a:pt x="1247939" y="1091947"/>
                </a:lnTo>
                <a:lnTo>
                  <a:pt x="0" y="1091947"/>
                </a:lnTo>
                <a:lnTo>
                  <a:pt x="0" y="0"/>
                </a:lnTo>
                <a:close/>
              </a:path>
            </a:pathLst>
          </a:custGeom>
          <a:blipFill>
            <a:blip r:embed="rId4"/>
            <a:stretch>
              <a:fillRect l="0" t="0" r="0" b="0"/>
            </a:stretch>
          </a:blipFill>
        </p:spPr>
      </p:sp>
      <p:sp>
        <p:nvSpPr>
          <p:cNvPr name="Freeform 4" id="4"/>
          <p:cNvSpPr/>
          <p:nvPr/>
        </p:nvSpPr>
        <p:spPr>
          <a:xfrm flipH="false" flipV="false" rot="0">
            <a:off x="479948" y="256052"/>
            <a:ext cx="1147793" cy="1401884"/>
          </a:xfrm>
          <a:custGeom>
            <a:avLst/>
            <a:gdLst/>
            <a:ahLst/>
            <a:cxnLst/>
            <a:rect r="r" b="b" t="t" l="l"/>
            <a:pathLst>
              <a:path h="1401884" w="1147793">
                <a:moveTo>
                  <a:pt x="0" y="0"/>
                </a:moveTo>
                <a:lnTo>
                  <a:pt x="1147793" y="0"/>
                </a:lnTo>
                <a:lnTo>
                  <a:pt x="1147793" y="1401884"/>
                </a:lnTo>
                <a:lnTo>
                  <a:pt x="0" y="14018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66426">
            <a:off x="440386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6426">
            <a:off x="9016313" y="4459562"/>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66426">
            <a:off x="13638932" y="4531906"/>
            <a:ext cx="890593" cy="359577"/>
          </a:xfrm>
          <a:custGeom>
            <a:avLst/>
            <a:gdLst/>
            <a:ahLst/>
            <a:cxnLst/>
            <a:rect r="r" b="b" t="t" l="l"/>
            <a:pathLst>
              <a:path h="359577" w="890593">
                <a:moveTo>
                  <a:pt x="0" y="0"/>
                </a:moveTo>
                <a:lnTo>
                  <a:pt x="890593" y="0"/>
                </a:lnTo>
                <a:lnTo>
                  <a:pt x="890593" y="359577"/>
                </a:lnTo>
                <a:lnTo>
                  <a:pt x="0" y="3595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479948" y="3823423"/>
            <a:ext cx="3186385" cy="1625056"/>
          </a:xfrm>
          <a:custGeom>
            <a:avLst/>
            <a:gdLst/>
            <a:ahLst/>
            <a:cxnLst/>
            <a:rect r="r" b="b" t="t" l="l"/>
            <a:pathLst>
              <a:path h="1625056" w="3186385">
                <a:moveTo>
                  <a:pt x="0" y="0"/>
                </a:moveTo>
                <a:lnTo>
                  <a:pt x="3186385" y="0"/>
                </a:lnTo>
                <a:lnTo>
                  <a:pt x="3186385" y="1625056"/>
                </a:lnTo>
                <a:lnTo>
                  <a:pt x="0" y="1625056"/>
                </a:lnTo>
                <a:lnTo>
                  <a:pt x="0" y="0"/>
                </a:lnTo>
                <a:close/>
              </a:path>
            </a:pathLst>
          </a:custGeom>
          <a:blipFill>
            <a:blip r:embed="rId9"/>
            <a:stretch>
              <a:fillRect l="0" t="0" r="0" b="0"/>
            </a:stretch>
          </a:blipFill>
        </p:spPr>
      </p:sp>
      <p:sp>
        <p:nvSpPr>
          <p:cNvPr name="Freeform 9" id="9"/>
          <p:cNvSpPr/>
          <p:nvPr/>
        </p:nvSpPr>
        <p:spPr>
          <a:xfrm flipH="false" flipV="false" rot="0">
            <a:off x="5793095" y="3341869"/>
            <a:ext cx="2846909" cy="2362934"/>
          </a:xfrm>
          <a:custGeom>
            <a:avLst/>
            <a:gdLst/>
            <a:ahLst/>
            <a:cxnLst/>
            <a:rect r="r" b="b" t="t" l="l"/>
            <a:pathLst>
              <a:path h="2362934" w="2846909">
                <a:moveTo>
                  <a:pt x="0" y="0"/>
                </a:moveTo>
                <a:lnTo>
                  <a:pt x="2846909" y="0"/>
                </a:lnTo>
                <a:lnTo>
                  <a:pt x="2846909" y="2362934"/>
                </a:lnTo>
                <a:lnTo>
                  <a:pt x="0" y="2362934"/>
                </a:lnTo>
                <a:lnTo>
                  <a:pt x="0" y="0"/>
                </a:lnTo>
                <a:close/>
              </a:path>
            </a:pathLst>
          </a:custGeom>
          <a:blipFill>
            <a:blip r:embed="rId10"/>
            <a:stretch>
              <a:fillRect l="0" t="0" r="0" b="0"/>
            </a:stretch>
          </a:blipFill>
        </p:spPr>
      </p:sp>
      <p:sp>
        <p:nvSpPr>
          <p:cNvPr name="Freeform 10" id="10"/>
          <p:cNvSpPr/>
          <p:nvPr/>
        </p:nvSpPr>
        <p:spPr>
          <a:xfrm flipH="false" flipV="false" rot="0">
            <a:off x="10405597" y="2820595"/>
            <a:ext cx="3137210" cy="3137210"/>
          </a:xfrm>
          <a:custGeom>
            <a:avLst/>
            <a:gdLst/>
            <a:ahLst/>
            <a:cxnLst/>
            <a:rect r="r" b="b" t="t" l="l"/>
            <a:pathLst>
              <a:path h="3137210" w="3137210">
                <a:moveTo>
                  <a:pt x="0" y="0"/>
                </a:moveTo>
                <a:lnTo>
                  <a:pt x="3137210" y="0"/>
                </a:lnTo>
                <a:lnTo>
                  <a:pt x="3137210" y="3137211"/>
                </a:lnTo>
                <a:lnTo>
                  <a:pt x="0" y="313721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4628166" y="3142351"/>
            <a:ext cx="3074838" cy="2306128"/>
          </a:xfrm>
          <a:custGeom>
            <a:avLst/>
            <a:gdLst/>
            <a:ahLst/>
            <a:cxnLst/>
            <a:rect r="r" b="b" t="t" l="l"/>
            <a:pathLst>
              <a:path h="2306128" w="3074838">
                <a:moveTo>
                  <a:pt x="0" y="0"/>
                </a:moveTo>
                <a:lnTo>
                  <a:pt x="3074838" y="0"/>
                </a:lnTo>
                <a:lnTo>
                  <a:pt x="3074838" y="2306128"/>
                </a:lnTo>
                <a:lnTo>
                  <a:pt x="0" y="2306128"/>
                </a:lnTo>
                <a:lnTo>
                  <a:pt x="0" y="0"/>
                </a:lnTo>
                <a:close/>
              </a:path>
            </a:pathLst>
          </a:custGeom>
          <a:blipFill>
            <a:blip r:embed="rId13"/>
            <a:stretch>
              <a:fillRect l="0" t="0" r="0" b="0"/>
            </a:stretch>
          </a:blipFill>
        </p:spPr>
      </p:sp>
      <p:sp>
        <p:nvSpPr>
          <p:cNvPr name="TextBox 12" id="12"/>
          <p:cNvSpPr txBox="true"/>
          <p:nvPr/>
        </p:nvSpPr>
        <p:spPr>
          <a:xfrm rot="0">
            <a:off x="5420177" y="6131756"/>
            <a:ext cx="3592746" cy="1349863"/>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chicken is packaged.</a:t>
            </a:r>
          </a:p>
        </p:txBody>
      </p:sp>
      <p:sp>
        <p:nvSpPr>
          <p:cNvPr name="TextBox 13" id="13"/>
          <p:cNvSpPr txBox="true"/>
          <p:nvPr/>
        </p:nvSpPr>
        <p:spPr>
          <a:xfrm rot="0">
            <a:off x="9923862" y="6180774"/>
            <a:ext cx="3307416" cy="2035712"/>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chicken is driven to the shops. </a:t>
            </a:r>
          </a:p>
        </p:txBody>
      </p:sp>
      <p:sp>
        <p:nvSpPr>
          <p:cNvPr name="TextBox 14" id="14"/>
          <p:cNvSpPr txBox="true"/>
          <p:nvPr/>
        </p:nvSpPr>
        <p:spPr>
          <a:xfrm rot="0">
            <a:off x="14209529" y="6258495"/>
            <a:ext cx="3723823" cy="1349764"/>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shops store the chicken.</a:t>
            </a:r>
          </a:p>
        </p:txBody>
      </p:sp>
      <p:sp>
        <p:nvSpPr>
          <p:cNvPr name="TextBox 15" id="15"/>
          <p:cNvSpPr txBox="true"/>
          <p:nvPr/>
        </p:nvSpPr>
        <p:spPr>
          <a:xfrm rot="0">
            <a:off x="479948" y="6258495"/>
            <a:ext cx="3592746" cy="1349863"/>
          </a:xfrm>
          <a:prstGeom prst="rect">
            <a:avLst/>
          </a:prstGeom>
        </p:spPr>
        <p:txBody>
          <a:bodyPr anchor="t" rtlCol="false" tIns="0" lIns="0" bIns="0" rIns="0">
            <a:spAutoFit/>
          </a:bodyPr>
          <a:lstStyle/>
          <a:p>
            <a:pPr algn="ctr">
              <a:lnSpc>
                <a:spcPts val="5403"/>
              </a:lnSpc>
            </a:pPr>
            <a:r>
              <a:rPr lang="en-US" sz="3859">
                <a:solidFill>
                  <a:srgbClr val="000000"/>
                </a:solidFill>
                <a:latin typeface="Lato"/>
                <a:ea typeface="Lato"/>
                <a:cs typeface="Lato"/>
                <a:sym typeface="Lato"/>
              </a:rPr>
              <a:t>The chicken is prepared.</a:t>
            </a:r>
          </a:p>
        </p:txBody>
      </p:sp>
      <p:grpSp>
        <p:nvGrpSpPr>
          <p:cNvPr name="Group 16" id="16"/>
          <p:cNvGrpSpPr/>
          <p:nvPr/>
        </p:nvGrpSpPr>
        <p:grpSpPr>
          <a:xfrm rot="0">
            <a:off x="321462" y="8443953"/>
            <a:ext cx="10943267" cy="1628694"/>
            <a:chOff x="0" y="0"/>
            <a:chExt cx="2426583" cy="361083"/>
          </a:xfrm>
        </p:grpSpPr>
        <p:sp>
          <p:nvSpPr>
            <p:cNvPr name="Freeform 17" id="17"/>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18" id="18"/>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19" id="19"/>
          <p:cNvSpPr txBox="true"/>
          <p:nvPr/>
        </p:nvSpPr>
        <p:spPr>
          <a:xfrm rot="0">
            <a:off x="465028" y="8458470"/>
            <a:ext cx="11112542" cy="1483439"/>
          </a:xfrm>
          <a:prstGeom prst="rect">
            <a:avLst/>
          </a:prstGeom>
        </p:spPr>
        <p:txBody>
          <a:bodyPr anchor="t" rtlCol="false" tIns="0" lIns="0" bIns="0" rIns="0">
            <a:spAutoFit/>
          </a:bodyPr>
          <a:lstStyle/>
          <a:p>
            <a:pPr algn="l">
              <a:lnSpc>
                <a:spcPts val="5902"/>
              </a:lnSpc>
            </a:pPr>
            <a:r>
              <a:rPr lang="en-US" sz="4215">
                <a:solidFill>
                  <a:srgbClr val="000000"/>
                </a:solidFill>
                <a:latin typeface="Lato"/>
                <a:ea typeface="Lato"/>
                <a:cs typeface="Lato"/>
                <a:sym typeface="Lato"/>
              </a:rPr>
              <a:t>The chicken always needs to be refrigerated too - this takes a lot of energy!</a:t>
            </a:r>
          </a:p>
        </p:txBody>
      </p:sp>
      <p:grpSp>
        <p:nvGrpSpPr>
          <p:cNvPr name="Group 20" id="20"/>
          <p:cNvGrpSpPr/>
          <p:nvPr/>
        </p:nvGrpSpPr>
        <p:grpSpPr>
          <a:xfrm rot="0">
            <a:off x="1899785" y="142647"/>
            <a:ext cx="10943267" cy="1628694"/>
            <a:chOff x="0" y="0"/>
            <a:chExt cx="2426583" cy="361083"/>
          </a:xfrm>
        </p:grpSpPr>
        <p:sp>
          <p:nvSpPr>
            <p:cNvPr name="Freeform 21" id="21"/>
            <p:cNvSpPr/>
            <p:nvPr/>
          </p:nvSpPr>
          <p:spPr>
            <a:xfrm flipH="false" flipV="false" rot="0">
              <a:off x="0" y="0"/>
              <a:ext cx="2426583" cy="361083"/>
            </a:xfrm>
            <a:custGeom>
              <a:avLst/>
              <a:gdLst/>
              <a:ahLst/>
              <a:cxnLst/>
              <a:rect r="r" b="b" t="t" l="l"/>
              <a:pathLst>
                <a:path h="361083" w="2426583">
                  <a:moveTo>
                    <a:pt x="2426583" y="16979"/>
                  </a:moveTo>
                  <a:lnTo>
                    <a:pt x="2426583" y="344104"/>
                  </a:lnTo>
                  <a:cubicBezTo>
                    <a:pt x="2426583" y="353482"/>
                    <a:pt x="2418981" y="361083"/>
                    <a:pt x="2409604" y="361083"/>
                  </a:cubicBezTo>
                  <a:lnTo>
                    <a:pt x="16979" y="361083"/>
                  </a:lnTo>
                  <a:cubicBezTo>
                    <a:pt x="7602" y="361083"/>
                    <a:pt x="0" y="353482"/>
                    <a:pt x="0" y="344104"/>
                  </a:cubicBezTo>
                  <a:lnTo>
                    <a:pt x="0" y="16979"/>
                  </a:lnTo>
                  <a:cubicBezTo>
                    <a:pt x="0" y="7602"/>
                    <a:pt x="7602" y="0"/>
                    <a:pt x="16979" y="0"/>
                  </a:cubicBezTo>
                  <a:lnTo>
                    <a:pt x="2409604" y="0"/>
                  </a:lnTo>
                  <a:cubicBezTo>
                    <a:pt x="2418981" y="0"/>
                    <a:pt x="2426583" y="7602"/>
                    <a:pt x="2426583" y="16979"/>
                  </a:cubicBezTo>
                  <a:close/>
                </a:path>
              </a:pathLst>
            </a:custGeom>
            <a:solidFill>
              <a:srgbClr val="5294A2">
                <a:alpha val="75686"/>
              </a:srgbClr>
            </a:solidFill>
          </p:spPr>
        </p:sp>
        <p:sp>
          <p:nvSpPr>
            <p:cNvPr name="TextBox 22" id="22"/>
            <p:cNvSpPr txBox="true"/>
            <p:nvPr/>
          </p:nvSpPr>
          <p:spPr>
            <a:xfrm>
              <a:off x="0" y="-38100"/>
              <a:ext cx="2426583" cy="399183"/>
            </a:xfrm>
            <a:prstGeom prst="rect">
              <a:avLst/>
            </a:prstGeom>
          </p:spPr>
          <p:txBody>
            <a:bodyPr anchor="ctr" rtlCol="false" tIns="50800" lIns="50800" bIns="50800" rIns="50800"/>
            <a:lstStyle/>
            <a:p>
              <a:pPr algn="ctr">
                <a:lnSpc>
                  <a:spcPts val="2659"/>
                </a:lnSpc>
              </a:pPr>
            </a:p>
          </p:txBody>
        </p:sp>
      </p:grpSp>
      <p:sp>
        <p:nvSpPr>
          <p:cNvPr name="TextBox 23" id="23"/>
          <p:cNvSpPr txBox="true"/>
          <p:nvPr/>
        </p:nvSpPr>
        <p:spPr>
          <a:xfrm rot="0">
            <a:off x="2249223" y="398976"/>
            <a:ext cx="12042106" cy="954160"/>
          </a:xfrm>
          <a:prstGeom prst="rect">
            <a:avLst/>
          </a:prstGeom>
        </p:spPr>
        <p:txBody>
          <a:bodyPr anchor="t" rtlCol="false" tIns="0" lIns="0" bIns="0" rIns="0">
            <a:spAutoFit/>
          </a:bodyPr>
          <a:lstStyle/>
          <a:p>
            <a:pPr algn="l">
              <a:lnSpc>
                <a:spcPts val="7783"/>
              </a:lnSpc>
            </a:pPr>
            <a:r>
              <a:rPr lang="en-US" sz="5559">
                <a:solidFill>
                  <a:srgbClr val="000000"/>
                </a:solidFill>
                <a:latin typeface="Lato"/>
                <a:ea typeface="Lato"/>
                <a:cs typeface="Lato"/>
                <a:sym typeface="Lato"/>
              </a:rPr>
              <a:t>The journey of our food (chicken)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DAG1Sbmxw4M</dc:identifier>
  <dcterms:modified xsi:type="dcterms:W3CDTF">2011-08-01T06:04:30Z</dcterms:modified>
  <cp:revision>1</cp:revision>
  <dc:title>Lesson 2: The energy behind our food</dc:title>
</cp:coreProperties>
</file>