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Lato Bold" charset="1" panose="020F0502020204030203"/>
      <p:regular r:id="rId22"/>
    </p:embeddedFont>
    <p:embeddedFont>
      <p:font typeface="Lato" charset="1" panose="020F0502020204030203"/>
      <p:regular r:id="rId23"/>
    </p:embeddedFont>
    <p:embeddedFont>
      <p:font typeface="Lazydog" charset="1" panose="000000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notesMasters/notesMaster1.xml" Type="http://schemas.openxmlformats.org/officeDocument/2006/relationships/notesMaster"/><Relationship Id="rId25" Target="theme/theme2.xml" Type="http://schemas.openxmlformats.org/officeDocument/2006/relationships/theme"/><Relationship Id="rId26" Target="notesSlides/notesSlide1.xml" Type="http://schemas.openxmlformats.org/officeDocument/2006/relationships/notesSlide"/><Relationship Id="rId27" Target="notesSlides/notesSlide2.xml" Type="http://schemas.openxmlformats.org/officeDocument/2006/relationships/notesSlide"/><Relationship Id="rId28" Target="notesSlides/notesSlide3.xml" Type="http://schemas.openxmlformats.org/officeDocument/2006/relationships/notesSlide"/><Relationship Id="rId29" Target="notesSlides/notesSlide4.xml" Type="http://schemas.openxmlformats.org/officeDocument/2006/relationships/notesSlide"/><Relationship Id="rId3" Target="viewProps.xml" Type="http://schemas.openxmlformats.org/officeDocument/2006/relationships/viewProps"/><Relationship Id="rId30" Target="notesSlides/notesSlide5.xml" Type="http://schemas.openxmlformats.org/officeDocument/2006/relationships/notesSlide"/><Relationship Id="rId31" Target="notesSlides/notesSlide6.xml" Type="http://schemas.openxmlformats.org/officeDocument/2006/relationships/notesSlide"/><Relationship Id="rId32" Target="notesSlides/notesSlide7.xml" Type="http://schemas.openxmlformats.org/officeDocument/2006/relationships/notesSlide"/><Relationship Id="rId33" Target="fonts/font33.fntdata" Type="http://schemas.openxmlformats.org/officeDocument/2006/relationships/font"/><Relationship Id="rId34" Target="notesSlides/notesSlide8.xml" Type="http://schemas.openxmlformats.org/officeDocument/2006/relationships/notesSlide"/><Relationship Id="rId35" Target="notesSlides/notesSlide9.xml" Type="http://schemas.openxmlformats.org/officeDocument/2006/relationships/notesSlide"/><Relationship Id="rId36" Target="notesSlides/notesSlide10.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students to write a 15 word summary of the problems caused by food waste. Answers include: waste of natural resources, decomposition releases methane.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students whether they agree or disagree with the statement. Ensure they give reasons.</a:t>
            </a:r>
          </a:p>
          <a:p>
            <a:r>
              <a:rPr lang="en-US"/>
              <a:t/>
            </a:r>
          </a:p>
          <a:p>
            <a:r>
              <a:rPr lang="en-US"/>
              <a:t>Answer: Disagree because if recycled correctly, it can be used to produce fertiliser and biogas.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Microorganism is a living thing that can only be seen using a microscope. This includes bacteria and fungi. (California Academy of Sciences,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Allow students time to discuss what changes they might observe.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Mould is a type of fungi. Fungi and bacteria (micro-organisms) begin to break down the food to turn it back into organic materials. It's a type of natural recycling.</a:t>
            </a:r>
          </a:p>
          <a:p>
            <a:r>
              <a:rPr lang="en-US"/>
              <a:t/>
            </a:r>
          </a:p>
          <a:p>
            <a:r>
              <a:rPr lang="en-US"/>
              <a:t/>
            </a:r>
          </a:p>
          <a:p>
            <a:r>
              <a:rPr lang="en-US"/>
              <a:t>Extension question: what would happen if you put in the playground? Or in the freezer? </a:t>
            </a:r>
          </a:p>
          <a:p>
            <a:r>
              <a:rPr lang="en-US"/>
              <a:t/>
            </a:r>
          </a:p>
          <a:p>
            <a:r>
              <a:rPr lang="en-US"/>
              <a:t>Temperature, oxygen and water all speed up the process of decomposition. That's why if you freeze something, it doesn't spoil as it slows down the bacteria and fungi (mould).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produce a lot of food waste in north London and it makes up around 32% of our black bin waste (NLWA,2023). </a:t>
            </a:r>
          </a:p>
          <a:p>
            <a:r>
              <a:rPr lang="en-US"/>
              <a:t/>
            </a:r>
          </a:p>
          <a:p>
            <a:r>
              <a:rPr lang="en-US"/>
              <a:t>If we put all of these food waste into landfill, it would release all the methane into the atmosphere and contribute towards climate change. This is because in landfill, oxygen is removed (due to the waste being compressed) and causes anaerobic composting.  </a:t>
            </a:r>
          </a:p>
          <a:p>
            <a:r>
              <a:rPr lang="en-US"/>
              <a:t/>
            </a:r>
          </a:p>
          <a:p>
            <a:r>
              <a:rPr lang="en-US"/>
              <a:t>So, food waste and green waste in north London is collected and sent to an anaerobic digestor.</a:t>
            </a:r>
          </a:p>
          <a:p>
            <a:r>
              <a:rPr lang="en-US"/>
              <a:t/>
            </a:r>
          </a:p>
          <a:p>
            <a:r>
              <a:rPr lang="en-US"/>
              <a:t>This process removes the oxygen and uses bacteria and microbes to break down the green waste. This releases methane which is turned into biogas and also produces digestate which is used in fertiliser. The fertiliser can be used to improve the soil nutrient levels.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Sometimes we might not have food waste collected. Instead, we can create compost.</a:t>
            </a:r>
          </a:p>
          <a:p>
            <a:r>
              <a:rPr lang="en-US"/>
              <a:t/>
            </a:r>
          </a:p>
          <a:p>
            <a:r>
              <a:rPr lang="en-US"/>
              <a:t>We use brown waste and green waste to create compost. Brown waste is dry woody material like paper, twigs or leaves. Green waste can be soft, wet, leafy material like vegetable peelings, grass cuttings or even tea bags. </a:t>
            </a:r>
          </a:p>
          <a:p>
            <a:r>
              <a:rPr lang="en-US"/>
              <a:t/>
            </a:r>
          </a:p>
          <a:p>
            <a:r>
              <a:rPr lang="en-US"/>
              <a:t>This process uses oxygen so it doesn't produce methane. The micro organisms and bacteria work together to break down the waste to create compost. This compost is full of nutrients which can be used to grow new plants!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students to record in their books their predications. We have developed a Food Waste Investigation template that you may wish to use.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students workbooks, create an observation diary. You can use the resource 'Food Waste Investigation' or create your own version.</a:t>
            </a:r>
          </a:p>
          <a:p>
            <a:r>
              <a:rPr lang="en-US"/>
              <a:t/>
            </a:r>
          </a:p>
          <a:p>
            <a:r>
              <a:rPr lang="en-US"/>
              <a:t>Students will need to record their observations and draw a labelled diagram of the changes they observe. </a:t>
            </a:r>
          </a:p>
          <a:p>
            <a:r>
              <a:rPr lang="en-US"/>
              <a:t/>
            </a:r>
          </a:p>
          <a:p>
            <a:r>
              <a:rPr lang="en-US"/>
              <a:t>You may need to do this at weekly or fortnightly intervals.</a:t>
            </a:r>
          </a:p>
          <a:p>
            <a:r>
              <a:rPr lang="en-US"/>
              <a:t/>
            </a:r>
          </a:p>
          <a:p>
            <a:r>
              <a:rPr lang="en-US"/>
              <a:t>This could also be recorded as a class observation record on as a working wall.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the alternative activity to creating a mini composter, students can create their own compost fact file. There are questions and websites to guide their thinking.</a:t>
            </a:r>
          </a:p>
          <a:p>
            <a:r>
              <a:rPr lang="en-US"/>
              <a:t/>
            </a:r>
          </a:p>
          <a:p>
            <a:r>
              <a:rPr lang="en-US"/>
              <a:t>Please note, NLWA are not responsible for the content of external links. We encourage checking links before the lesson.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63.png" Type="http://schemas.openxmlformats.org/officeDocument/2006/relationships/image"/><Relationship Id="rId5" Target="../media/image64.svg" Type="http://schemas.openxmlformats.org/officeDocument/2006/relationships/image"/><Relationship Id="rId6" Target="../media/image49.pn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40.png" Type="http://schemas.openxmlformats.org/officeDocument/2006/relationships/image"/><Relationship Id="rId12" Target="../media/image66.png" Type="http://schemas.openxmlformats.org/officeDocument/2006/relationships/image"/><Relationship Id="rId13" Target="../media/image67.svg" Type="http://schemas.openxmlformats.org/officeDocument/2006/relationships/image"/><Relationship Id="rId14" Target="../media/image54.png" Type="http://schemas.openxmlformats.org/officeDocument/2006/relationships/image"/><Relationship Id="rId15" Target="../media/image55.svg" Type="http://schemas.openxmlformats.org/officeDocument/2006/relationships/image"/><Relationship Id="rId16" Target="../media/image56.png" Type="http://schemas.openxmlformats.org/officeDocument/2006/relationships/image"/><Relationship Id="rId17" Target="../media/image57.svg" Type="http://schemas.openxmlformats.org/officeDocument/2006/relationships/image"/><Relationship Id="rId18" Target="../media/image58.png" Type="http://schemas.openxmlformats.org/officeDocument/2006/relationships/image"/><Relationship Id="rId19" Target="../media/image59.svg" Type="http://schemas.openxmlformats.org/officeDocument/2006/relationships/image"/><Relationship Id="rId2" Target="../media/image1.png" Type="http://schemas.openxmlformats.org/officeDocument/2006/relationships/image"/><Relationship Id="rId20" Target="../media/image60.png" Type="http://schemas.openxmlformats.org/officeDocument/2006/relationships/image"/><Relationship Id="rId3" Target="../media/image2.png" Type="http://schemas.openxmlformats.org/officeDocument/2006/relationships/image"/><Relationship Id="rId4" Target="../media/image71.pn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35.png" Type="http://schemas.openxmlformats.org/officeDocument/2006/relationships/image"/><Relationship Id="rId9" Target="../media/image5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40.png" Type="http://schemas.openxmlformats.org/officeDocument/2006/relationships/image"/><Relationship Id="rId12" Target="../media/image54.png" Type="http://schemas.openxmlformats.org/officeDocument/2006/relationships/image"/><Relationship Id="rId13" Target="../media/image55.svg" Type="http://schemas.openxmlformats.org/officeDocument/2006/relationships/image"/><Relationship Id="rId14" Target="../media/image56.png" Type="http://schemas.openxmlformats.org/officeDocument/2006/relationships/image"/><Relationship Id="rId15" Target="../media/image57.svg" Type="http://schemas.openxmlformats.org/officeDocument/2006/relationships/image"/><Relationship Id="rId16" Target="../media/image58.png" Type="http://schemas.openxmlformats.org/officeDocument/2006/relationships/image"/><Relationship Id="rId17" Target="../media/image59.svg" Type="http://schemas.openxmlformats.org/officeDocument/2006/relationships/image"/><Relationship Id="rId18" Target="../media/image60.png" Type="http://schemas.openxmlformats.org/officeDocument/2006/relationships/image"/><Relationship Id="rId19" Target="../media/image66.png" Type="http://schemas.openxmlformats.org/officeDocument/2006/relationships/image"/><Relationship Id="rId2" Target="../media/image1.png" Type="http://schemas.openxmlformats.org/officeDocument/2006/relationships/image"/><Relationship Id="rId20" Target="../media/image67.svg" Type="http://schemas.openxmlformats.org/officeDocument/2006/relationships/image"/><Relationship Id="rId21" Target="../media/image72.png" Type="http://schemas.openxmlformats.org/officeDocument/2006/relationships/image"/><Relationship Id="rId22" Target="../media/image73.svg" Type="http://schemas.openxmlformats.org/officeDocument/2006/relationships/image"/><Relationship Id="rId3" Target="../media/image2.png" Type="http://schemas.openxmlformats.org/officeDocument/2006/relationships/image"/><Relationship Id="rId4" Target="../media/image71.pn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35.png" Type="http://schemas.openxmlformats.org/officeDocument/2006/relationships/image"/><Relationship Id="rId9" Target="../media/image5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40.png" Type="http://schemas.openxmlformats.org/officeDocument/2006/relationships/image"/><Relationship Id="rId12" Target="../media/image54.png" Type="http://schemas.openxmlformats.org/officeDocument/2006/relationships/image"/><Relationship Id="rId13" Target="../media/image55.svg" Type="http://schemas.openxmlformats.org/officeDocument/2006/relationships/image"/><Relationship Id="rId14" Target="../media/image56.png" Type="http://schemas.openxmlformats.org/officeDocument/2006/relationships/image"/><Relationship Id="rId15" Target="../media/image57.svg" Type="http://schemas.openxmlformats.org/officeDocument/2006/relationships/image"/><Relationship Id="rId16" Target="../media/image58.png" Type="http://schemas.openxmlformats.org/officeDocument/2006/relationships/image"/><Relationship Id="rId17" Target="../media/image59.svg" Type="http://schemas.openxmlformats.org/officeDocument/2006/relationships/image"/><Relationship Id="rId18" Target="../media/image60.png" Type="http://schemas.openxmlformats.org/officeDocument/2006/relationships/image"/><Relationship Id="rId19" Target="../media/image65.png" Type="http://schemas.openxmlformats.org/officeDocument/2006/relationships/image"/><Relationship Id="rId2" Target="../media/image1.png" Type="http://schemas.openxmlformats.org/officeDocument/2006/relationships/image"/><Relationship Id="rId20" Target="../media/image74.png" Type="http://schemas.openxmlformats.org/officeDocument/2006/relationships/image"/><Relationship Id="rId21" Target="../media/image75.svg" Type="http://schemas.openxmlformats.org/officeDocument/2006/relationships/image"/><Relationship Id="rId3" Target="../media/image2.png" Type="http://schemas.openxmlformats.org/officeDocument/2006/relationships/image"/><Relationship Id="rId4" Target="../media/image71.pn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35.png" Type="http://schemas.openxmlformats.org/officeDocument/2006/relationships/image"/><Relationship Id="rId9" Target="../media/image5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svg" Type="http://schemas.openxmlformats.org/officeDocument/2006/relationships/image"/><Relationship Id="rId11" Target="../media/image35.png" Type="http://schemas.openxmlformats.org/officeDocument/2006/relationships/image"/><Relationship Id="rId12" Target="../media/image52.png" Type="http://schemas.openxmlformats.org/officeDocument/2006/relationships/image"/><Relationship Id="rId13" Target="../media/image53.png" Type="http://schemas.openxmlformats.org/officeDocument/2006/relationships/image"/><Relationship Id="rId14" Target="../media/image40.png" Type="http://schemas.openxmlformats.org/officeDocument/2006/relationships/image"/><Relationship Id="rId15" Target="../media/image54.png" Type="http://schemas.openxmlformats.org/officeDocument/2006/relationships/image"/><Relationship Id="rId16" Target="../media/image55.svg" Type="http://schemas.openxmlformats.org/officeDocument/2006/relationships/image"/><Relationship Id="rId17" Target="../media/image56.png" Type="http://schemas.openxmlformats.org/officeDocument/2006/relationships/image"/><Relationship Id="rId18" Target="../media/image57.svg" Type="http://schemas.openxmlformats.org/officeDocument/2006/relationships/image"/><Relationship Id="rId19" Target="../media/image58.png" Type="http://schemas.openxmlformats.org/officeDocument/2006/relationships/image"/><Relationship Id="rId2" Target="../notesSlides/notesSlide8.xml" Type="http://schemas.openxmlformats.org/officeDocument/2006/relationships/notesSlide"/><Relationship Id="rId20" Target="../media/image59.svg" Type="http://schemas.openxmlformats.org/officeDocument/2006/relationships/image"/><Relationship Id="rId21" Target="../media/image60.png" Type="http://schemas.openxmlformats.org/officeDocument/2006/relationships/image"/><Relationship Id="rId22" Target="../media/image76.png" Type="http://schemas.openxmlformats.org/officeDocument/2006/relationships/image"/><Relationship Id="rId23" Target="../media/image77.sv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69.png" Type="http://schemas.openxmlformats.org/officeDocument/2006/relationships/image"/><Relationship Id="rId6" Target="../media/image70.svg" Type="http://schemas.openxmlformats.org/officeDocument/2006/relationships/image"/><Relationship Id="rId7" Target="../media/image71.png" Type="http://schemas.openxmlformats.org/officeDocument/2006/relationships/image"/><Relationship Id="rId8" Target="../media/image49.png" Type="http://schemas.openxmlformats.org/officeDocument/2006/relationships/image"/><Relationship Id="rId9" Target="../media/image5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bbc.co.uk/bitesize/articles/zxhkbqt#zfgthcw" TargetMode="External" Type="http://schemas.openxmlformats.org/officeDocument/2006/relationships/hyperlink"/><Relationship Id="rId11" Target="https://www.natgeokids.com/uk/parents/how-to-compost-with-kids/" TargetMode="External" Type="http://schemas.openxmlformats.org/officeDocument/2006/relationships/hyperlink"/><Relationship Id="rId12" Target="https://betterplaneteducation.org.uk/factsheets/composting-why-make-compost" TargetMode="External" Type="http://schemas.openxmlformats.org/officeDocument/2006/relationships/hyperlink"/><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8.png" Type="http://schemas.openxmlformats.org/officeDocument/2006/relationships/image"/><Relationship Id="rId6" Target="../media/image79.svg" Type="http://schemas.openxmlformats.org/officeDocument/2006/relationships/image"/><Relationship Id="rId7" Target="../media/image69.png" Type="http://schemas.openxmlformats.org/officeDocument/2006/relationships/image"/><Relationship Id="rId8" Target="../media/image70.svg" Type="http://schemas.openxmlformats.org/officeDocument/2006/relationships/image"/><Relationship Id="rId9" Target="https://www.rhs.org.uk/education-learning/school-gardening/resources/planet-friendly/composting-for-schools"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0.png" Type="http://schemas.openxmlformats.org/officeDocument/2006/relationships/image"/><Relationship Id="rId6" Target="../media/image8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png" Type="http://schemas.openxmlformats.org/officeDocument/2006/relationships/image"/><Relationship Id="rId7" Target="../media/image7.png" Type="http://schemas.openxmlformats.org/officeDocument/2006/relationships/image"/><Relationship Id="rId8" Target="../media/image8.jpeg" Type="http://schemas.openxmlformats.org/officeDocument/2006/relationships/image"/><Relationship Id="rId9"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png" Type="http://schemas.openxmlformats.org/officeDocument/2006/relationships/image"/><Relationship Id="rId12" Target="../media/image32.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27.pn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40.png" Type="http://schemas.openxmlformats.org/officeDocument/2006/relationships/image"/><Relationship Id="rId13" Target="../media/image41.png" Type="http://schemas.openxmlformats.org/officeDocument/2006/relationships/image"/><Relationship Id="rId14" Target="../media/image42.svg" Type="http://schemas.openxmlformats.org/officeDocument/2006/relationships/image"/><Relationship Id="rId15" Target="../media/image43.png" Type="http://schemas.openxmlformats.org/officeDocument/2006/relationships/image"/><Relationship Id="rId16" Target="../media/image44.svg" Type="http://schemas.openxmlformats.org/officeDocument/2006/relationships/image"/><Relationship Id="rId17" Target="../media/image7.png" Type="http://schemas.openxmlformats.org/officeDocument/2006/relationships/image"/><Relationship Id="rId18" Target="../media/image45.png" Type="http://schemas.openxmlformats.org/officeDocument/2006/relationships/image"/><Relationship Id="rId19" Target="../media/image46.svg" Type="http://schemas.openxmlformats.org/officeDocument/2006/relationships/image"/><Relationship Id="rId2" Target="../notesSlides/notesSlide6.xml" Type="http://schemas.openxmlformats.org/officeDocument/2006/relationships/notesSlide"/><Relationship Id="rId20" Target="../media/image47.png" Type="http://schemas.openxmlformats.org/officeDocument/2006/relationships/image"/><Relationship Id="rId21" Target="../media/image48.sv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35.pn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40.png" Type="http://schemas.openxmlformats.org/officeDocument/2006/relationships/image"/><Relationship Id="rId12" Target="../media/image54.png" Type="http://schemas.openxmlformats.org/officeDocument/2006/relationships/image"/><Relationship Id="rId13" Target="../media/image55.svg" Type="http://schemas.openxmlformats.org/officeDocument/2006/relationships/image"/><Relationship Id="rId14" Target="../media/image56.png" Type="http://schemas.openxmlformats.org/officeDocument/2006/relationships/image"/><Relationship Id="rId15" Target="../media/image57.svg" Type="http://schemas.openxmlformats.org/officeDocument/2006/relationships/image"/><Relationship Id="rId16" Target="../media/image58.png" Type="http://schemas.openxmlformats.org/officeDocument/2006/relationships/image"/><Relationship Id="rId17" Target="../media/image59.svg" Type="http://schemas.openxmlformats.org/officeDocument/2006/relationships/image"/><Relationship Id="rId18" Target="../media/image60.png" Type="http://schemas.openxmlformats.org/officeDocument/2006/relationships/image"/><Relationship Id="rId19" Target="../media/image61.png" Type="http://schemas.openxmlformats.org/officeDocument/2006/relationships/image"/><Relationship Id="rId2" Target="../notesSlides/notesSlide7.xml" Type="http://schemas.openxmlformats.org/officeDocument/2006/relationships/notesSlide"/><Relationship Id="rId20" Target="../media/image62.svg" Type="http://schemas.openxmlformats.org/officeDocument/2006/relationships/image"/><Relationship Id="rId21" Target="../media/image63.png" Type="http://schemas.openxmlformats.org/officeDocument/2006/relationships/image"/><Relationship Id="rId22" Target="../media/image64.svg" Type="http://schemas.openxmlformats.org/officeDocument/2006/relationships/image"/><Relationship Id="rId23" Target="../media/image65.png" Type="http://schemas.openxmlformats.org/officeDocument/2006/relationships/image"/><Relationship Id="rId24" Target="../media/image66.png" Type="http://schemas.openxmlformats.org/officeDocument/2006/relationships/image"/><Relationship Id="rId25" Target="../media/image67.svg" Type="http://schemas.openxmlformats.org/officeDocument/2006/relationships/image"/><Relationship Id="rId26" Target="../media/image68.png" Type="http://schemas.openxmlformats.org/officeDocument/2006/relationships/image"/><Relationship Id="rId27" Target="../media/image69.png" Type="http://schemas.openxmlformats.org/officeDocument/2006/relationships/image"/><Relationship Id="rId28" Target="../media/image70.sv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35.png" Type="http://schemas.openxmlformats.org/officeDocument/2006/relationships/image"/><Relationship Id="rId9" Target="../media/image5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163990" y="8042975"/>
            <a:ext cx="3124010" cy="2166616"/>
          </a:xfrm>
          <a:custGeom>
            <a:avLst/>
            <a:gdLst/>
            <a:ahLst/>
            <a:cxnLst/>
            <a:rect r="r" b="b" t="t" l="l"/>
            <a:pathLst>
              <a:path h="2166616" w="3124010">
                <a:moveTo>
                  <a:pt x="0" y="0"/>
                </a:moveTo>
                <a:lnTo>
                  <a:pt x="3124010" y="0"/>
                </a:lnTo>
                <a:lnTo>
                  <a:pt x="3124010" y="2166616"/>
                </a:lnTo>
                <a:lnTo>
                  <a:pt x="0" y="2166616"/>
                </a:lnTo>
                <a:lnTo>
                  <a:pt x="0" y="0"/>
                </a:lnTo>
                <a:close/>
              </a:path>
            </a:pathLst>
          </a:custGeom>
          <a:blipFill>
            <a:blip r:embed="rId2"/>
            <a:stretch>
              <a:fillRect l="0" t="0" r="0" b="0"/>
            </a:stretch>
          </a:blipFill>
        </p:spPr>
      </p:sp>
      <p:sp>
        <p:nvSpPr>
          <p:cNvPr name="TextBox 3" id="3"/>
          <p:cNvSpPr txBox="true"/>
          <p:nvPr/>
        </p:nvSpPr>
        <p:spPr>
          <a:xfrm rot="0">
            <a:off x="1112299" y="4855179"/>
            <a:ext cx="15827604" cy="1127414"/>
          </a:xfrm>
          <a:prstGeom prst="rect">
            <a:avLst/>
          </a:prstGeom>
        </p:spPr>
        <p:txBody>
          <a:bodyPr anchor="t" rtlCol="false" tIns="0" lIns="0" bIns="0" rIns="0">
            <a:spAutoFit/>
          </a:bodyPr>
          <a:lstStyle/>
          <a:p>
            <a:pPr algn="l">
              <a:lnSpc>
                <a:spcPts val="9259"/>
              </a:lnSpc>
            </a:pPr>
            <a:r>
              <a:rPr lang="en-US" sz="6613" b="true">
                <a:solidFill>
                  <a:srgbClr val="000000"/>
                </a:solidFill>
                <a:latin typeface="Lato Bold"/>
                <a:ea typeface="Lato Bold"/>
                <a:cs typeface="Lato Bold"/>
                <a:sym typeface="Lato Bold"/>
              </a:rPr>
              <a:t>What happens to food waste?</a:t>
            </a:r>
          </a:p>
        </p:txBody>
      </p:sp>
      <p:sp>
        <p:nvSpPr>
          <p:cNvPr name="TextBox 4" id="4"/>
          <p:cNvSpPr txBox="true"/>
          <p:nvPr/>
        </p:nvSpPr>
        <p:spPr>
          <a:xfrm rot="0">
            <a:off x="1162457" y="4172013"/>
            <a:ext cx="2505921" cy="497369"/>
          </a:xfrm>
          <a:prstGeom prst="rect">
            <a:avLst/>
          </a:prstGeom>
        </p:spPr>
        <p:txBody>
          <a:bodyPr anchor="t" rtlCol="false" tIns="0" lIns="0" bIns="0" rIns="0">
            <a:spAutoFit/>
          </a:bodyPr>
          <a:lstStyle/>
          <a:p>
            <a:pPr algn="l">
              <a:lnSpc>
                <a:spcPts val="4088"/>
              </a:lnSpc>
            </a:pPr>
            <a:r>
              <a:rPr lang="en-US" sz="2920">
                <a:solidFill>
                  <a:srgbClr val="000000"/>
                </a:solidFill>
                <a:latin typeface="Lato"/>
                <a:ea typeface="Lato"/>
                <a:cs typeface="Lato"/>
                <a:sym typeface="Lato"/>
              </a:rPr>
              <a:t>KS2 Lesson</a:t>
            </a:r>
          </a:p>
        </p:txBody>
      </p:sp>
      <p:sp>
        <p:nvSpPr>
          <p:cNvPr name="Freeform 5" id="5"/>
          <p:cNvSpPr/>
          <p:nvPr/>
        </p:nvSpPr>
        <p:spPr>
          <a:xfrm flipH="false" flipV="false" rot="0">
            <a:off x="12883812" y="-153040"/>
            <a:ext cx="5404188" cy="4728665"/>
          </a:xfrm>
          <a:custGeom>
            <a:avLst/>
            <a:gdLst/>
            <a:ahLst/>
            <a:cxnLst/>
            <a:rect r="r" b="b" t="t" l="l"/>
            <a:pathLst>
              <a:path h="4728665" w="5404188">
                <a:moveTo>
                  <a:pt x="0" y="0"/>
                </a:moveTo>
                <a:lnTo>
                  <a:pt x="5404188" y="0"/>
                </a:lnTo>
                <a:lnTo>
                  <a:pt x="5404188" y="4728665"/>
                </a:lnTo>
                <a:lnTo>
                  <a:pt x="0" y="4728665"/>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2"/>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3"/>
            <a:stretch>
              <a:fillRect l="0" t="0" r="0" b="0"/>
            </a:stretch>
          </a:blipFill>
        </p:spPr>
      </p:sp>
      <p:sp>
        <p:nvSpPr>
          <p:cNvPr name="Freeform 4" id="4"/>
          <p:cNvSpPr/>
          <p:nvPr/>
        </p:nvSpPr>
        <p:spPr>
          <a:xfrm flipH="false" flipV="false" rot="9136106">
            <a:off x="11391260" y="5696557"/>
            <a:ext cx="962551" cy="1724440"/>
          </a:xfrm>
          <a:custGeom>
            <a:avLst/>
            <a:gdLst/>
            <a:ahLst/>
            <a:cxnLst/>
            <a:rect r="r" b="b" t="t" l="l"/>
            <a:pathLst>
              <a:path h="1724440" w="962551">
                <a:moveTo>
                  <a:pt x="0" y="0"/>
                </a:moveTo>
                <a:lnTo>
                  <a:pt x="962551" y="0"/>
                </a:lnTo>
                <a:lnTo>
                  <a:pt x="962551" y="1724440"/>
                </a:lnTo>
                <a:lnTo>
                  <a:pt x="0" y="1724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329848" y="688693"/>
            <a:ext cx="6604644"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Step 1</a:t>
            </a:r>
          </a:p>
        </p:txBody>
      </p:sp>
      <p:grpSp>
        <p:nvGrpSpPr>
          <p:cNvPr name="Group 6" id="6"/>
          <p:cNvGrpSpPr/>
          <p:nvPr/>
        </p:nvGrpSpPr>
        <p:grpSpPr>
          <a:xfrm rot="0">
            <a:off x="1028700" y="1883035"/>
            <a:ext cx="5900351" cy="5527276"/>
            <a:chOff x="0" y="0"/>
            <a:chExt cx="7867135" cy="7369702"/>
          </a:xfrm>
        </p:grpSpPr>
        <p:sp>
          <p:nvSpPr>
            <p:cNvPr name="Freeform 7" id="7"/>
            <p:cNvSpPr/>
            <p:nvPr/>
          </p:nvSpPr>
          <p:spPr>
            <a:xfrm flipH="false" flipV="false" rot="0">
              <a:off x="571341" y="0"/>
              <a:ext cx="2264446" cy="7369702"/>
            </a:xfrm>
            <a:custGeom>
              <a:avLst/>
              <a:gdLst/>
              <a:ahLst/>
              <a:cxnLst/>
              <a:rect r="r" b="b" t="t" l="l"/>
              <a:pathLst>
                <a:path h="7369702" w="2264446">
                  <a:moveTo>
                    <a:pt x="0" y="0"/>
                  </a:moveTo>
                  <a:lnTo>
                    <a:pt x="2264445" y="0"/>
                  </a:lnTo>
                  <a:lnTo>
                    <a:pt x="2264445" y="7369702"/>
                  </a:lnTo>
                  <a:lnTo>
                    <a:pt x="0" y="7369702"/>
                  </a:lnTo>
                  <a:lnTo>
                    <a:pt x="0" y="0"/>
                  </a:lnTo>
                  <a:close/>
                </a:path>
              </a:pathLst>
            </a:custGeom>
            <a:blipFill>
              <a:blip r:embed="rId6"/>
              <a:stretch>
                <a:fillRect l="-142055" t="0" r="0" b="0"/>
              </a:stretch>
            </a:blipFill>
          </p:spPr>
        </p:sp>
        <p:sp>
          <p:nvSpPr>
            <p:cNvPr name="Freeform 8" id="8"/>
            <p:cNvSpPr/>
            <p:nvPr/>
          </p:nvSpPr>
          <p:spPr>
            <a:xfrm flipH="false" flipV="false" rot="-7992505">
              <a:off x="3855133" y="729587"/>
              <a:ext cx="3238123" cy="3524487"/>
            </a:xfrm>
            <a:custGeom>
              <a:avLst/>
              <a:gdLst/>
              <a:ahLst/>
              <a:cxnLst/>
              <a:rect r="r" b="b" t="t" l="l"/>
              <a:pathLst>
                <a:path h="3524487" w="3238123">
                  <a:moveTo>
                    <a:pt x="0" y="0"/>
                  </a:moveTo>
                  <a:lnTo>
                    <a:pt x="3238123" y="0"/>
                  </a:lnTo>
                  <a:lnTo>
                    <a:pt x="3238123" y="3524487"/>
                  </a:lnTo>
                  <a:lnTo>
                    <a:pt x="0" y="35244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AutoShape 9" id="9"/>
            <p:cNvSpPr/>
            <p:nvPr/>
          </p:nvSpPr>
          <p:spPr>
            <a:xfrm>
              <a:off x="0" y="2491831"/>
              <a:ext cx="4058873" cy="0"/>
            </a:xfrm>
            <a:prstGeom prst="line">
              <a:avLst/>
            </a:prstGeom>
            <a:ln cap="flat" w="47290">
              <a:solidFill>
                <a:srgbClr val="000000"/>
              </a:solidFill>
              <a:prstDash val="sysDot"/>
              <a:headEnd type="none" len="sm" w="sm"/>
              <a:tailEnd type="none" len="sm" w="sm"/>
            </a:ln>
          </p:spPr>
        </p:sp>
      </p:grpSp>
      <p:sp>
        <p:nvSpPr>
          <p:cNvPr name="TextBox 10" id="10"/>
          <p:cNvSpPr txBox="true"/>
          <p:nvPr/>
        </p:nvSpPr>
        <p:spPr>
          <a:xfrm rot="0">
            <a:off x="10293246" y="688693"/>
            <a:ext cx="6604644"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Step 2</a:t>
            </a:r>
          </a:p>
        </p:txBody>
      </p:sp>
      <p:sp>
        <p:nvSpPr>
          <p:cNvPr name="Freeform 11" id="11"/>
          <p:cNvSpPr/>
          <p:nvPr/>
        </p:nvSpPr>
        <p:spPr>
          <a:xfrm flipH="false" flipV="false" rot="0">
            <a:off x="10960338" y="2015347"/>
            <a:ext cx="1824394" cy="3929951"/>
          </a:xfrm>
          <a:custGeom>
            <a:avLst/>
            <a:gdLst/>
            <a:ahLst/>
            <a:cxnLst/>
            <a:rect r="r" b="b" t="t" l="l"/>
            <a:pathLst>
              <a:path h="3929951" w="1824394">
                <a:moveTo>
                  <a:pt x="0" y="0"/>
                </a:moveTo>
                <a:lnTo>
                  <a:pt x="1824394" y="0"/>
                </a:lnTo>
                <a:lnTo>
                  <a:pt x="1824394" y="3929951"/>
                </a:lnTo>
                <a:lnTo>
                  <a:pt x="0" y="3929951"/>
                </a:lnTo>
                <a:lnTo>
                  <a:pt x="0" y="0"/>
                </a:lnTo>
                <a:close/>
              </a:path>
            </a:pathLst>
          </a:custGeom>
          <a:blipFill>
            <a:blip r:embed="rId6"/>
            <a:stretch>
              <a:fillRect l="-142055" t="-51084" r="0" b="0"/>
            </a:stretch>
          </a:blipFill>
        </p:spPr>
      </p:sp>
      <p:sp>
        <p:nvSpPr>
          <p:cNvPr name="TextBox 12" id="12"/>
          <p:cNvSpPr txBox="true"/>
          <p:nvPr/>
        </p:nvSpPr>
        <p:spPr>
          <a:xfrm rot="0">
            <a:off x="1329848" y="7616880"/>
            <a:ext cx="4904495" cy="1139920"/>
          </a:xfrm>
          <a:prstGeom prst="rect">
            <a:avLst/>
          </a:prstGeom>
        </p:spPr>
        <p:txBody>
          <a:bodyPr anchor="t" rtlCol="false" tIns="0" lIns="0" bIns="0" rIns="0">
            <a:spAutoFit/>
          </a:bodyPr>
          <a:lstStyle/>
          <a:p>
            <a:pPr algn="l">
              <a:lnSpc>
                <a:spcPts val="4586"/>
              </a:lnSpc>
            </a:pPr>
            <a:r>
              <a:rPr lang="en-US" sz="3276">
                <a:solidFill>
                  <a:srgbClr val="000000"/>
                </a:solidFill>
                <a:latin typeface="Lato"/>
                <a:ea typeface="Lato"/>
                <a:cs typeface="Lato"/>
                <a:sym typeface="Lato"/>
              </a:rPr>
              <a:t>Carefully cut the top off your plastic bottle.</a:t>
            </a:r>
          </a:p>
        </p:txBody>
      </p:sp>
      <p:sp>
        <p:nvSpPr>
          <p:cNvPr name="TextBox 13" id="13"/>
          <p:cNvSpPr txBox="true"/>
          <p:nvPr/>
        </p:nvSpPr>
        <p:spPr>
          <a:xfrm rot="0">
            <a:off x="10207689" y="7616880"/>
            <a:ext cx="6324629" cy="1139920"/>
          </a:xfrm>
          <a:prstGeom prst="rect">
            <a:avLst/>
          </a:prstGeom>
        </p:spPr>
        <p:txBody>
          <a:bodyPr anchor="t" rtlCol="false" tIns="0" lIns="0" bIns="0" rIns="0">
            <a:spAutoFit/>
          </a:bodyPr>
          <a:lstStyle/>
          <a:p>
            <a:pPr algn="l">
              <a:lnSpc>
                <a:spcPts val="4586"/>
              </a:lnSpc>
            </a:pPr>
            <a:r>
              <a:rPr lang="en-US" sz="3276">
                <a:solidFill>
                  <a:srgbClr val="000000"/>
                </a:solidFill>
                <a:latin typeface="Lato"/>
                <a:ea typeface="Lato"/>
                <a:cs typeface="Lato"/>
                <a:sym typeface="Lato"/>
              </a:rPr>
              <a:t>Use the pin to poke drainage holes in the bottom of the bottle.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2"/>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3"/>
            <a:stretch>
              <a:fillRect l="0" t="0" r="0" b="0"/>
            </a:stretch>
          </a:blipFill>
        </p:spPr>
      </p:sp>
      <p:grpSp>
        <p:nvGrpSpPr>
          <p:cNvPr name="Group 4" id="4"/>
          <p:cNvGrpSpPr/>
          <p:nvPr/>
        </p:nvGrpSpPr>
        <p:grpSpPr>
          <a:xfrm rot="0">
            <a:off x="1414002" y="1693646"/>
            <a:ext cx="5572666" cy="6022218"/>
            <a:chOff x="0" y="0"/>
            <a:chExt cx="7430221" cy="8029624"/>
          </a:xfrm>
        </p:grpSpPr>
        <p:sp>
          <p:nvSpPr>
            <p:cNvPr name="Freeform 5" id="5"/>
            <p:cNvSpPr/>
            <p:nvPr/>
          </p:nvSpPr>
          <p:spPr>
            <a:xfrm flipH="false" flipV="false" rot="0">
              <a:off x="0" y="5100441"/>
              <a:ext cx="4640291" cy="2929183"/>
            </a:xfrm>
            <a:custGeom>
              <a:avLst/>
              <a:gdLst/>
              <a:ahLst/>
              <a:cxnLst/>
              <a:rect r="r" b="b" t="t" l="l"/>
              <a:pathLst>
                <a:path h="2929183" w="4640291">
                  <a:moveTo>
                    <a:pt x="0" y="0"/>
                  </a:moveTo>
                  <a:lnTo>
                    <a:pt x="4640291" y="0"/>
                  </a:lnTo>
                  <a:lnTo>
                    <a:pt x="4640291" y="2929183"/>
                  </a:lnTo>
                  <a:lnTo>
                    <a:pt x="0" y="2929183"/>
                  </a:lnTo>
                  <a:lnTo>
                    <a:pt x="0" y="0"/>
                  </a:lnTo>
                  <a:close/>
                </a:path>
              </a:pathLst>
            </a:custGeom>
            <a:blipFill>
              <a:blip r:embed="rId4"/>
              <a:stretch>
                <a:fillRect l="0" t="0" r="0" b="0"/>
              </a:stretch>
            </a:blipFill>
          </p:spPr>
        </p:sp>
        <p:sp>
          <p:nvSpPr>
            <p:cNvPr name="Freeform 6" id="6"/>
            <p:cNvSpPr/>
            <p:nvPr/>
          </p:nvSpPr>
          <p:spPr>
            <a:xfrm flipH="false" flipV="false" rot="0">
              <a:off x="670806" y="0"/>
              <a:ext cx="3298678" cy="7105724"/>
            </a:xfrm>
            <a:custGeom>
              <a:avLst/>
              <a:gdLst/>
              <a:ahLst/>
              <a:cxnLst/>
              <a:rect r="r" b="b" t="t" l="l"/>
              <a:pathLst>
                <a:path h="7105724" w="3298678">
                  <a:moveTo>
                    <a:pt x="0" y="0"/>
                  </a:moveTo>
                  <a:lnTo>
                    <a:pt x="3298678" y="0"/>
                  </a:lnTo>
                  <a:lnTo>
                    <a:pt x="3298678" y="7105724"/>
                  </a:lnTo>
                  <a:lnTo>
                    <a:pt x="0" y="7105724"/>
                  </a:lnTo>
                  <a:lnTo>
                    <a:pt x="0" y="0"/>
                  </a:lnTo>
                  <a:close/>
                </a:path>
              </a:pathLst>
            </a:custGeom>
            <a:blipFill>
              <a:blip r:embed="rId5"/>
              <a:stretch>
                <a:fillRect l="-142055" t="-51084" r="0" b="0"/>
              </a:stretch>
            </a:blipFill>
          </p:spPr>
        </p:sp>
        <p:sp>
          <p:nvSpPr>
            <p:cNvPr name="Freeform 7" id="7"/>
            <p:cNvSpPr/>
            <p:nvPr/>
          </p:nvSpPr>
          <p:spPr>
            <a:xfrm flipH="false" flipV="false" rot="0">
              <a:off x="2071688" y="5358530"/>
              <a:ext cx="1630874" cy="1023373"/>
            </a:xfrm>
            <a:custGeom>
              <a:avLst/>
              <a:gdLst/>
              <a:ahLst/>
              <a:cxnLst/>
              <a:rect r="r" b="b" t="t" l="l"/>
              <a:pathLst>
                <a:path h="1023373" w="1630874">
                  <a:moveTo>
                    <a:pt x="0" y="0"/>
                  </a:moveTo>
                  <a:lnTo>
                    <a:pt x="1630874" y="0"/>
                  </a:lnTo>
                  <a:lnTo>
                    <a:pt x="1630874" y="1023373"/>
                  </a:lnTo>
                  <a:lnTo>
                    <a:pt x="0" y="10233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008699" y="4146670"/>
              <a:ext cx="2125979" cy="1331394"/>
            </a:xfrm>
            <a:custGeom>
              <a:avLst/>
              <a:gdLst/>
              <a:ahLst/>
              <a:cxnLst/>
              <a:rect r="r" b="b" t="t" l="l"/>
              <a:pathLst>
                <a:path h="1331394" w="2125979">
                  <a:moveTo>
                    <a:pt x="0" y="0"/>
                  </a:moveTo>
                  <a:lnTo>
                    <a:pt x="2125979" y="0"/>
                  </a:lnTo>
                  <a:lnTo>
                    <a:pt x="2125979" y="1331394"/>
                  </a:lnTo>
                  <a:lnTo>
                    <a:pt x="0" y="1331394"/>
                  </a:lnTo>
                  <a:lnTo>
                    <a:pt x="0" y="0"/>
                  </a:lnTo>
                  <a:close/>
                </a:path>
              </a:pathLst>
            </a:custGeom>
            <a:blipFill>
              <a:blip r:embed="rId8"/>
              <a:stretch>
                <a:fillRect l="0" t="0" r="0" b="0"/>
              </a:stretch>
            </a:blipFill>
          </p:spPr>
        </p:sp>
        <p:sp>
          <p:nvSpPr>
            <p:cNvPr name="Freeform 9" id="9"/>
            <p:cNvSpPr/>
            <p:nvPr/>
          </p:nvSpPr>
          <p:spPr>
            <a:xfrm flipH="false" flipV="false" rot="0">
              <a:off x="1629552" y="5105994"/>
              <a:ext cx="700177" cy="1202021"/>
            </a:xfrm>
            <a:custGeom>
              <a:avLst/>
              <a:gdLst/>
              <a:ahLst/>
              <a:cxnLst/>
              <a:rect r="r" b="b" t="t" l="l"/>
              <a:pathLst>
                <a:path h="1202021" w="700177">
                  <a:moveTo>
                    <a:pt x="0" y="0"/>
                  </a:moveTo>
                  <a:lnTo>
                    <a:pt x="700177" y="0"/>
                  </a:lnTo>
                  <a:lnTo>
                    <a:pt x="700177" y="1202022"/>
                  </a:lnTo>
                  <a:lnTo>
                    <a:pt x="0" y="1202022"/>
                  </a:lnTo>
                  <a:lnTo>
                    <a:pt x="0" y="0"/>
                  </a:lnTo>
                  <a:close/>
                </a:path>
              </a:pathLst>
            </a:custGeom>
            <a:blipFill>
              <a:blip r:embed="rId9"/>
              <a:stretch>
                <a:fillRect l="0" t="0" r="0" b="0"/>
              </a:stretch>
            </a:blipFill>
          </p:spPr>
        </p:sp>
        <p:sp>
          <p:nvSpPr>
            <p:cNvPr name="Freeform 10" id="10"/>
            <p:cNvSpPr/>
            <p:nvPr/>
          </p:nvSpPr>
          <p:spPr>
            <a:xfrm flipH="false" flipV="false" rot="0">
              <a:off x="937729" y="5141870"/>
              <a:ext cx="1312856" cy="1404124"/>
            </a:xfrm>
            <a:custGeom>
              <a:avLst/>
              <a:gdLst/>
              <a:ahLst/>
              <a:cxnLst/>
              <a:rect r="r" b="b" t="t" l="l"/>
              <a:pathLst>
                <a:path h="1404124" w="1312856">
                  <a:moveTo>
                    <a:pt x="0" y="0"/>
                  </a:moveTo>
                  <a:lnTo>
                    <a:pt x="1312856" y="0"/>
                  </a:lnTo>
                  <a:lnTo>
                    <a:pt x="1312856" y="1404124"/>
                  </a:lnTo>
                  <a:lnTo>
                    <a:pt x="0" y="1404124"/>
                  </a:lnTo>
                  <a:lnTo>
                    <a:pt x="0" y="0"/>
                  </a:lnTo>
                  <a:close/>
                </a:path>
              </a:pathLst>
            </a:custGeom>
            <a:blipFill>
              <a:blip r:embed="rId10"/>
              <a:stretch>
                <a:fillRect l="0" t="0" r="0" b="0"/>
              </a:stretch>
            </a:blipFill>
          </p:spPr>
        </p:sp>
        <p:sp>
          <p:nvSpPr>
            <p:cNvPr name="Freeform 11" id="11"/>
            <p:cNvSpPr/>
            <p:nvPr/>
          </p:nvSpPr>
          <p:spPr>
            <a:xfrm flipH="false" flipV="false" rot="0">
              <a:off x="1478082" y="6098652"/>
              <a:ext cx="1703294" cy="1007073"/>
            </a:xfrm>
            <a:custGeom>
              <a:avLst/>
              <a:gdLst/>
              <a:ahLst/>
              <a:cxnLst/>
              <a:rect r="r" b="b" t="t" l="l"/>
              <a:pathLst>
                <a:path h="1007073" w="1703294">
                  <a:moveTo>
                    <a:pt x="0" y="0"/>
                  </a:moveTo>
                  <a:lnTo>
                    <a:pt x="1703295" y="0"/>
                  </a:lnTo>
                  <a:lnTo>
                    <a:pt x="1703295" y="1007072"/>
                  </a:lnTo>
                  <a:lnTo>
                    <a:pt x="0" y="1007072"/>
                  </a:lnTo>
                  <a:lnTo>
                    <a:pt x="0" y="0"/>
                  </a:lnTo>
                  <a:close/>
                </a:path>
              </a:pathLst>
            </a:custGeom>
            <a:blipFill>
              <a:blip r:embed="rId11"/>
              <a:stretch>
                <a:fillRect l="0" t="0" r="0" b="0"/>
              </a:stretch>
            </a:blipFill>
          </p:spPr>
        </p:sp>
        <p:sp>
          <p:nvSpPr>
            <p:cNvPr name="Freeform 12" id="12"/>
            <p:cNvSpPr/>
            <p:nvPr/>
          </p:nvSpPr>
          <p:spPr>
            <a:xfrm flipH="false" flipV="false" rot="0">
              <a:off x="4235475" y="2669390"/>
              <a:ext cx="3194746" cy="4414157"/>
            </a:xfrm>
            <a:custGeom>
              <a:avLst/>
              <a:gdLst/>
              <a:ahLst/>
              <a:cxnLst/>
              <a:rect r="r" b="b" t="t" l="l"/>
              <a:pathLst>
                <a:path h="4414157" w="3194746">
                  <a:moveTo>
                    <a:pt x="0" y="0"/>
                  </a:moveTo>
                  <a:lnTo>
                    <a:pt x="3194746" y="0"/>
                  </a:lnTo>
                  <a:lnTo>
                    <a:pt x="3194746" y="4414157"/>
                  </a:lnTo>
                  <a:lnTo>
                    <a:pt x="0" y="441415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grpSp>
        <p:nvGrpSpPr>
          <p:cNvPr name="Group 13" id="13"/>
          <p:cNvGrpSpPr/>
          <p:nvPr/>
        </p:nvGrpSpPr>
        <p:grpSpPr>
          <a:xfrm rot="0">
            <a:off x="9896381" y="1494556"/>
            <a:ext cx="5919277" cy="6221308"/>
            <a:chOff x="0" y="0"/>
            <a:chExt cx="7892369" cy="8295077"/>
          </a:xfrm>
        </p:grpSpPr>
        <p:sp>
          <p:nvSpPr>
            <p:cNvPr name="Freeform 14" id="14"/>
            <p:cNvSpPr/>
            <p:nvPr/>
          </p:nvSpPr>
          <p:spPr>
            <a:xfrm flipH="false" flipV="false" rot="0">
              <a:off x="0" y="5365894"/>
              <a:ext cx="4640291" cy="2929183"/>
            </a:xfrm>
            <a:custGeom>
              <a:avLst/>
              <a:gdLst/>
              <a:ahLst/>
              <a:cxnLst/>
              <a:rect r="r" b="b" t="t" l="l"/>
              <a:pathLst>
                <a:path h="2929183" w="4640291">
                  <a:moveTo>
                    <a:pt x="0" y="0"/>
                  </a:moveTo>
                  <a:lnTo>
                    <a:pt x="4640291" y="0"/>
                  </a:lnTo>
                  <a:lnTo>
                    <a:pt x="4640291" y="2929183"/>
                  </a:lnTo>
                  <a:lnTo>
                    <a:pt x="0" y="2929183"/>
                  </a:lnTo>
                  <a:lnTo>
                    <a:pt x="0" y="0"/>
                  </a:lnTo>
                  <a:close/>
                </a:path>
              </a:pathLst>
            </a:custGeom>
            <a:blipFill>
              <a:blip r:embed="rId4"/>
              <a:stretch>
                <a:fillRect l="0" t="0" r="0" b="0"/>
              </a:stretch>
            </a:blipFill>
          </p:spPr>
        </p:sp>
        <p:sp>
          <p:nvSpPr>
            <p:cNvPr name="Freeform 15" id="15"/>
            <p:cNvSpPr/>
            <p:nvPr/>
          </p:nvSpPr>
          <p:spPr>
            <a:xfrm flipH="false" flipV="false" rot="0">
              <a:off x="617677" y="0"/>
              <a:ext cx="3273742" cy="7052009"/>
            </a:xfrm>
            <a:custGeom>
              <a:avLst/>
              <a:gdLst/>
              <a:ahLst/>
              <a:cxnLst/>
              <a:rect r="r" b="b" t="t" l="l"/>
              <a:pathLst>
                <a:path h="7052009" w="3273742">
                  <a:moveTo>
                    <a:pt x="0" y="0"/>
                  </a:moveTo>
                  <a:lnTo>
                    <a:pt x="3273742" y="0"/>
                  </a:lnTo>
                  <a:lnTo>
                    <a:pt x="3273742" y="7052009"/>
                  </a:lnTo>
                  <a:lnTo>
                    <a:pt x="0" y="7052009"/>
                  </a:lnTo>
                  <a:lnTo>
                    <a:pt x="0" y="0"/>
                  </a:lnTo>
                  <a:close/>
                </a:path>
              </a:pathLst>
            </a:custGeom>
            <a:blipFill>
              <a:blip r:embed="rId5"/>
              <a:stretch>
                <a:fillRect l="-142055" t="-51084" r="0" b="0"/>
              </a:stretch>
            </a:blipFill>
          </p:spPr>
        </p:sp>
        <p:sp>
          <p:nvSpPr>
            <p:cNvPr name="Freeform 16" id="16"/>
            <p:cNvSpPr/>
            <p:nvPr/>
          </p:nvSpPr>
          <p:spPr>
            <a:xfrm flipH="false" flipV="false" rot="0">
              <a:off x="2167825" y="5044515"/>
              <a:ext cx="1723593" cy="1081555"/>
            </a:xfrm>
            <a:custGeom>
              <a:avLst/>
              <a:gdLst/>
              <a:ahLst/>
              <a:cxnLst/>
              <a:rect r="r" b="b" t="t" l="l"/>
              <a:pathLst>
                <a:path h="1081555" w="1723593">
                  <a:moveTo>
                    <a:pt x="0" y="0"/>
                  </a:moveTo>
                  <a:lnTo>
                    <a:pt x="1723594" y="0"/>
                  </a:lnTo>
                  <a:lnTo>
                    <a:pt x="1723594" y="1081555"/>
                  </a:lnTo>
                  <a:lnTo>
                    <a:pt x="0" y="10815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894187" y="4487929"/>
              <a:ext cx="739984" cy="1270360"/>
            </a:xfrm>
            <a:custGeom>
              <a:avLst/>
              <a:gdLst/>
              <a:ahLst/>
              <a:cxnLst/>
              <a:rect r="r" b="b" t="t" l="l"/>
              <a:pathLst>
                <a:path h="1270360" w="739984">
                  <a:moveTo>
                    <a:pt x="0" y="0"/>
                  </a:moveTo>
                  <a:lnTo>
                    <a:pt x="739985" y="0"/>
                  </a:lnTo>
                  <a:lnTo>
                    <a:pt x="739985" y="1270360"/>
                  </a:lnTo>
                  <a:lnTo>
                    <a:pt x="0" y="1270360"/>
                  </a:lnTo>
                  <a:lnTo>
                    <a:pt x="0" y="0"/>
                  </a:lnTo>
                  <a:close/>
                </a:path>
              </a:pathLst>
            </a:custGeom>
            <a:blipFill>
              <a:blip r:embed="rId9"/>
              <a:stretch>
                <a:fillRect l="0" t="0" r="0" b="0"/>
              </a:stretch>
            </a:blipFill>
          </p:spPr>
        </p:sp>
        <p:sp>
          <p:nvSpPr>
            <p:cNvPr name="Freeform 18" id="18"/>
            <p:cNvSpPr/>
            <p:nvPr/>
          </p:nvSpPr>
          <p:spPr>
            <a:xfrm flipH="false" flipV="false" rot="0">
              <a:off x="1163032" y="4525844"/>
              <a:ext cx="1387496" cy="1483953"/>
            </a:xfrm>
            <a:custGeom>
              <a:avLst/>
              <a:gdLst/>
              <a:ahLst/>
              <a:cxnLst/>
              <a:rect r="r" b="b" t="t" l="l"/>
              <a:pathLst>
                <a:path h="1483953" w="1387496">
                  <a:moveTo>
                    <a:pt x="0" y="0"/>
                  </a:moveTo>
                  <a:lnTo>
                    <a:pt x="1387496" y="0"/>
                  </a:lnTo>
                  <a:lnTo>
                    <a:pt x="1387496" y="1483953"/>
                  </a:lnTo>
                  <a:lnTo>
                    <a:pt x="0" y="1483953"/>
                  </a:lnTo>
                  <a:lnTo>
                    <a:pt x="0" y="0"/>
                  </a:lnTo>
                  <a:close/>
                </a:path>
              </a:pathLst>
            </a:custGeom>
            <a:blipFill>
              <a:blip r:embed="rId10"/>
              <a:stretch>
                <a:fillRect l="0" t="0" r="0" b="0"/>
              </a:stretch>
            </a:blipFill>
          </p:spPr>
        </p:sp>
        <p:sp>
          <p:nvSpPr>
            <p:cNvPr name="Freeform 19" id="19"/>
            <p:cNvSpPr/>
            <p:nvPr/>
          </p:nvSpPr>
          <p:spPr>
            <a:xfrm flipH="false" flipV="false" rot="0">
              <a:off x="1503724" y="5779807"/>
              <a:ext cx="1800131" cy="1064328"/>
            </a:xfrm>
            <a:custGeom>
              <a:avLst/>
              <a:gdLst/>
              <a:ahLst/>
              <a:cxnLst/>
              <a:rect r="r" b="b" t="t" l="l"/>
              <a:pathLst>
                <a:path h="1064328" w="1800131">
                  <a:moveTo>
                    <a:pt x="0" y="0"/>
                  </a:moveTo>
                  <a:lnTo>
                    <a:pt x="1800131" y="0"/>
                  </a:lnTo>
                  <a:lnTo>
                    <a:pt x="1800131" y="1064327"/>
                  </a:lnTo>
                  <a:lnTo>
                    <a:pt x="0" y="1064327"/>
                  </a:lnTo>
                  <a:lnTo>
                    <a:pt x="0" y="0"/>
                  </a:lnTo>
                  <a:close/>
                </a:path>
              </a:pathLst>
            </a:custGeom>
            <a:blipFill>
              <a:blip r:embed="rId11"/>
              <a:stretch>
                <a:fillRect l="0" t="0" r="0" b="0"/>
              </a:stretch>
            </a:blipFill>
          </p:spPr>
        </p:sp>
        <p:sp>
          <p:nvSpPr>
            <p:cNvPr name="Freeform 20" id="20"/>
            <p:cNvSpPr/>
            <p:nvPr/>
          </p:nvSpPr>
          <p:spPr>
            <a:xfrm flipH="false" flipV="false" rot="0">
              <a:off x="1238037" y="3474064"/>
              <a:ext cx="2246847" cy="1407088"/>
            </a:xfrm>
            <a:custGeom>
              <a:avLst/>
              <a:gdLst/>
              <a:ahLst/>
              <a:cxnLst/>
              <a:rect r="r" b="b" t="t" l="l"/>
              <a:pathLst>
                <a:path h="1407088" w="2246847">
                  <a:moveTo>
                    <a:pt x="0" y="0"/>
                  </a:moveTo>
                  <a:lnTo>
                    <a:pt x="2246847" y="0"/>
                  </a:lnTo>
                  <a:lnTo>
                    <a:pt x="2246847" y="1407088"/>
                  </a:lnTo>
                  <a:lnTo>
                    <a:pt x="0" y="1407088"/>
                  </a:lnTo>
                  <a:lnTo>
                    <a:pt x="0" y="0"/>
                  </a:lnTo>
                  <a:close/>
                </a:path>
              </a:pathLst>
            </a:custGeom>
            <a:blipFill>
              <a:blip r:embed="rId8"/>
              <a:stretch>
                <a:fillRect l="0" t="0" r="0" b="0"/>
              </a:stretch>
            </a:blipFill>
          </p:spPr>
        </p:sp>
        <p:sp>
          <p:nvSpPr>
            <p:cNvPr name="Freeform 21" id="21"/>
            <p:cNvSpPr/>
            <p:nvPr/>
          </p:nvSpPr>
          <p:spPr>
            <a:xfrm flipH="false" flipV="false" rot="0">
              <a:off x="1175222" y="2246697"/>
              <a:ext cx="1761076" cy="1243760"/>
            </a:xfrm>
            <a:custGeom>
              <a:avLst/>
              <a:gdLst/>
              <a:ahLst/>
              <a:cxnLst/>
              <a:rect r="r" b="b" t="t" l="l"/>
              <a:pathLst>
                <a:path h="1243760" w="1761076">
                  <a:moveTo>
                    <a:pt x="0" y="0"/>
                  </a:moveTo>
                  <a:lnTo>
                    <a:pt x="1761076" y="0"/>
                  </a:lnTo>
                  <a:lnTo>
                    <a:pt x="1761076" y="1243760"/>
                  </a:lnTo>
                  <a:lnTo>
                    <a:pt x="0" y="124376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2" id="22"/>
            <p:cNvSpPr/>
            <p:nvPr/>
          </p:nvSpPr>
          <p:spPr>
            <a:xfrm flipH="false" flipV="false" rot="0">
              <a:off x="1823025" y="2868577"/>
              <a:ext cx="900443" cy="1467116"/>
            </a:xfrm>
            <a:custGeom>
              <a:avLst/>
              <a:gdLst/>
              <a:ahLst/>
              <a:cxnLst/>
              <a:rect r="r" b="b" t="t" l="l"/>
              <a:pathLst>
                <a:path h="1467116" w="900443">
                  <a:moveTo>
                    <a:pt x="0" y="0"/>
                  </a:moveTo>
                  <a:lnTo>
                    <a:pt x="900443" y="0"/>
                  </a:lnTo>
                  <a:lnTo>
                    <a:pt x="900443" y="1467117"/>
                  </a:lnTo>
                  <a:lnTo>
                    <a:pt x="0" y="146711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3" id="23"/>
            <p:cNvSpPr/>
            <p:nvPr/>
          </p:nvSpPr>
          <p:spPr>
            <a:xfrm flipH="false" flipV="false" rot="0">
              <a:off x="2998958" y="2513947"/>
              <a:ext cx="1073906" cy="1176884"/>
            </a:xfrm>
            <a:custGeom>
              <a:avLst/>
              <a:gdLst/>
              <a:ahLst/>
              <a:cxnLst/>
              <a:rect r="r" b="b" t="t" l="l"/>
              <a:pathLst>
                <a:path h="1176884" w="1073906">
                  <a:moveTo>
                    <a:pt x="0" y="0"/>
                  </a:moveTo>
                  <a:lnTo>
                    <a:pt x="1073906" y="0"/>
                  </a:lnTo>
                  <a:lnTo>
                    <a:pt x="1073906" y="1176884"/>
                  </a:lnTo>
                  <a:lnTo>
                    <a:pt x="0" y="117688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0">
              <a:off x="2723468" y="2534122"/>
              <a:ext cx="630008" cy="1912671"/>
            </a:xfrm>
            <a:custGeom>
              <a:avLst/>
              <a:gdLst/>
              <a:ahLst/>
              <a:cxnLst/>
              <a:rect r="r" b="b" t="t" l="l"/>
              <a:pathLst>
                <a:path h="1912671" w="630008">
                  <a:moveTo>
                    <a:pt x="0" y="0"/>
                  </a:moveTo>
                  <a:lnTo>
                    <a:pt x="630008" y="0"/>
                  </a:lnTo>
                  <a:lnTo>
                    <a:pt x="630008" y="1912671"/>
                  </a:lnTo>
                  <a:lnTo>
                    <a:pt x="0" y="1912671"/>
                  </a:lnTo>
                  <a:lnTo>
                    <a:pt x="0" y="0"/>
                  </a:lnTo>
                  <a:close/>
                </a:path>
              </a:pathLst>
            </a:custGeom>
            <a:blipFill>
              <a:blip r:embed="rId20"/>
              <a:stretch>
                <a:fillRect l="-774880" t="0" r="-181101" b="0"/>
              </a:stretch>
            </a:blipFill>
          </p:spPr>
        </p:sp>
        <p:sp>
          <p:nvSpPr>
            <p:cNvPr name="Freeform 25" id="25"/>
            <p:cNvSpPr/>
            <p:nvPr/>
          </p:nvSpPr>
          <p:spPr>
            <a:xfrm flipH="false" flipV="false" rot="0">
              <a:off x="4697623" y="2773840"/>
              <a:ext cx="3194746" cy="4414157"/>
            </a:xfrm>
            <a:custGeom>
              <a:avLst/>
              <a:gdLst/>
              <a:ahLst/>
              <a:cxnLst/>
              <a:rect r="r" b="b" t="t" l="l"/>
              <a:pathLst>
                <a:path h="4414157" w="3194746">
                  <a:moveTo>
                    <a:pt x="0" y="0"/>
                  </a:moveTo>
                  <a:lnTo>
                    <a:pt x="3194746" y="0"/>
                  </a:lnTo>
                  <a:lnTo>
                    <a:pt x="3194746" y="4414157"/>
                  </a:lnTo>
                  <a:lnTo>
                    <a:pt x="0" y="441415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
        <p:nvSpPr>
          <p:cNvPr name="TextBox 26" id="26"/>
          <p:cNvSpPr txBox="true"/>
          <p:nvPr/>
        </p:nvSpPr>
        <p:spPr>
          <a:xfrm rot="0">
            <a:off x="795145" y="282660"/>
            <a:ext cx="6604644"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Step 3</a:t>
            </a:r>
          </a:p>
        </p:txBody>
      </p:sp>
      <p:sp>
        <p:nvSpPr>
          <p:cNvPr name="TextBox 27" id="27"/>
          <p:cNvSpPr txBox="true"/>
          <p:nvPr/>
        </p:nvSpPr>
        <p:spPr>
          <a:xfrm rot="0">
            <a:off x="10293246" y="194203"/>
            <a:ext cx="6604644"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Step 4</a:t>
            </a:r>
          </a:p>
        </p:txBody>
      </p:sp>
      <p:sp>
        <p:nvSpPr>
          <p:cNvPr name="TextBox 28" id="28"/>
          <p:cNvSpPr txBox="true"/>
          <p:nvPr/>
        </p:nvSpPr>
        <p:spPr>
          <a:xfrm rot="0">
            <a:off x="917778" y="7712915"/>
            <a:ext cx="5978546" cy="1718150"/>
          </a:xfrm>
          <a:prstGeom prst="rect">
            <a:avLst/>
          </a:prstGeom>
        </p:spPr>
        <p:txBody>
          <a:bodyPr anchor="t" rtlCol="false" tIns="0" lIns="0" bIns="0" rIns="0">
            <a:spAutoFit/>
          </a:bodyPr>
          <a:lstStyle/>
          <a:p>
            <a:pPr algn="l">
              <a:lnSpc>
                <a:spcPts val="4586"/>
              </a:lnSpc>
            </a:pPr>
            <a:r>
              <a:rPr lang="en-US" sz="3276">
                <a:solidFill>
                  <a:srgbClr val="000000"/>
                </a:solidFill>
                <a:latin typeface="Lato"/>
                <a:ea typeface="Lato"/>
                <a:cs typeface="Lato"/>
                <a:sym typeface="Lato"/>
              </a:rPr>
              <a:t>Place the bottle on a shallow dish and add a layer of brown waste. Then spray with water.</a:t>
            </a:r>
          </a:p>
        </p:txBody>
      </p:sp>
      <p:sp>
        <p:nvSpPr>
          <p:cNvPr name="TextBox 29" id="29"/>
          <p:cNvSpPr txBox="true"/>
          <p:nvPr/>
        </p:nvSpPr>
        <p:spPr>
          <a:xfrm rot="0">
            <a:off x="9980899" y="7748734"/>
            <a:ext cx="6300761" cy="1139920"/>
          </a:xfrm>
          <a:prstGeom prst="rect">
            <a:avLst/>
          </a:prstGeom>
        </p:spPr>
        <p:txBody>
          <a:bodyPr anchor="t" rtlCol="false" tIns="0" lIns="0" bIns="0" rIns="0">
            <a:spAutoFit/>
          </a:bodyPr>
          <a:lstStyle/>
          <a:p>
            <a:pPr algn="l">
              <a:lnSpc>
                <a:spcPts val="4586"/>
              </a:lnSpc>
            </a:pPr>
            <a:r>
              <a:rPr lang="en-US" sz="3276">
                <a:solidFill>
                  <a:srgbClr val="000000"/>
                </a:solidFill>
                <a:latin typeface="Lato"/>
                <a:ea typeface="Lato"/>
                <a:cs typeface="Lato"/>
                <a:sym typeface="Lato"/>
              </a:rPr>
              <a:t>Next, add a layer of green waste and spray with water.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2"/>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3"/>
            <a:stretch>
              <a:fillRect l="0" t="0" r="0" b="0"/>
            </a:stretch>
          </a:blipFill>
        </p:spPr>
      </p:sp>
      <p:grpSp>
        <p:nvGrpSpPr>
          <p:cNvPr name="Group 4" id="4"/>
          <p:cNvGrpSpPr/>
          <p:nvPr/>
        </p:nvGrpSpPr>
        <p:grpSpPr>
          <a:xfrm rot="0">
            <a:off x="693215" y="1873766"/>
            <a:ext cx="4510909" cy="5226644"/>
            <a:chOff x="0" y="0"/>
            <a:chExt cx="6014545" cy="6968859"/>
          </a:xfrm>
        </p:grpSpPr>
        <p:sp>
          <p:nvSpPr>
            <p:cNvPr name="Freeform 5" id="5"/>
            <p:cNvSpPr/>
            <p:nvPr/>
          </p:nvSpPr>
          <p:spPr>
            <a:xfrm flipH="false" flipV="false" rot="0">
              <a:off x="0" y="4541509"/>
              <a:ext cx="3845307" cy="2427350"/>
            </a:xfrm>
            <a:custGeom>
              <a:avLst/>
              <a:gdLst/>
              <a:ahLst/>
              <a:cxnLst/>
              <a:rect r="r" b="b" t="t" l="l"/>
              <a:pathLst>
                <a:path h="2427350" w="3845307">
                  <a:moveTo>
                    <a:pt x="0" y="0"/>
                  </a:moveTo>
                  <a:lnTo>
                    <a:pt x="3845307" y="0"/>
                  </a:lnTo>
                  <a:lnTo>
                    <a:pt x="3845307" y="2427350"/>
                  </a:lnTo>
                  <a:lnTo>
                    <a:pt x="0" y="2427350"/>
                  </a:lnTo>
                  <a:lnTo>
                    <a:pt x="0" y="0"/>
                  </a:lnTo>
                  <a:close/>
                </a:path>
              </a:pathLst>
            </a:custGeom>
            <a:blipFill>
              <a:blip r:embed="rId4"/>
              <a:stretch>
                <a:fillRect l="0" t="0" r="0" b="0"/>
              </a:stretch>
            </a:blipFill>
          </p:spPr>
        </p:sp>
        <p:sp>
          <p:nvSpPr>
            <p:cNvPr name="Freeform 6" id="6"/>
            <p:cNvSpPr/>
            <p:nvPr/>
          </p:nvSpPr>
          <p:spPr>
            <a:xfrm flipH="false" flipV="false" rot="0">
              <a:off x="478178" y="0"/>
              <a:ext cx="2888952" cy="6223128"/>
            </a:xfrm>
            <a:custGeom>
              <a:avLst/>
              <a:gdLst/>
              <a:ahLst/>
              <a:cxnLst/>
              <a:rect r="r" b="b" t="t" l="l"/>
              <a:pathLst>
                <a:path h="6223128" w="2888952">
                  <a:moveTo>
                    <a:pt x="0" y="0"/>
                  </a:moveTo>
                  <a:lnTo>
                    <a:pt x="2888951" y="0"/>
                  </a:lnTo>
                  <a:lnTo>
                    <a:pt x="2888951" y="6223128"/>
                  </a:lnTo>
                  <a:lnTo>
                    <a:pt x="0" y="6223128"/>
                  </a:lnTo>
                  <a:lnTo>
                    <a:pt x="0" y="0"/>
                  </a:lnTo>
                  <a:close/>
                </a:path>
              </a:pathLst>
            </a:custGeom>
            <a:blipFill>
              <a:blip r:embed="rId5"/>
              <a:stretch>
                <a:fillRect l="-142055" t="-51084" r="0" b="0"/>
              </a:stretch>
            </a:blipFill>
          </p:spPr>
        </p:sp>
        <p:sp>
          <p:nvSpPr>
            <p:cNvPr name="Freeform 7" id="7"/>
            <p:cNvSpPr/>
            <p:nvPr/>
          </p:nvSpPr>
          <p:spPr>
            <a:xfrm flipH="false" flipV="false" rot="0">
              <a:off x="1705057" y="4692952"/>
              <a:ext cx="1428304" cy="896261"/>
            </a:xfrm>
            <a:custGeom>
              <a:avLst/>
              <a:gdLst/>
              <a:ahLst/>
              <a:cxnLst/>
              <a:rect r="r" b="b" t="t" l="l"/>
              <a:pathLst>
                <a:path h="896261" w="1428304">
                  <a:moveTo>
                    <a:pt x="0" y="0"/>
                  </a:moveTo>
                  <a:lnTo>
                    <a:pt x="1428304" y="0"/>
                  </a:lnTo>
                  <a:lnTo>
                    <a:pt x="1428304" y="896260"/>
                  </a:lnTo>
                  <a:lnTo>
                    <a:pt x="0" y="8962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774101" y="3631615"/>
              <a:ext cx="1861913" cy="1166023"/>
            </a:xfrm>
            <a:custGeom>
              <a:avLst/>
              <a:gdLst/>
              <a:ahLst/>
              <a:cxnLst/>
              <a:rect r="r" b="b" t="t" l="l"/>
              <a:pathLst>
                <a:path h="1166023" w="1861913">
                  <a:moveTo>
                    <a:pt x="0" y="0"/>
                  </a:moveTo>
                  <a:lnTo>
                    <a:pt x="1861913" y="0"/>
                  </a:lnTo>
                  <a:lnTo>
                    <a:pt x="1861913" y="1166023"/>
                  </a:lnTo>
                  <a:lnTo>
                    <a:pt x="0" y="1166023"/>
                  </a:lnTo>
                  <a:lnTo>
                    <a:pt x="0" y="0"/>
                  </a:lnTo>
                  <a:close/>
                </a:path>
              </a:pathLst>
            </a:custGeom>
            <a:blipFill>
              <a:blip r:embed="rId8"/>
              <a:stretch>
                <a:fillRect l="0" t="0" r="0" b="0"/>
              </a:stretch>
            </a:blipFill>
          </p:spPr>
        </p:sp>
        <p:sp>
          <p:nvSpPr>
            <p:cNvPr name="Freeform 9" id="9"/>
            <p:cNvSpPr/>
            <p:nvPr/>
          </p:nvSpPr>
          <p:spPr>
            <a:xfrm flipH="false" flipV="false" rot="0">
              <a:off x="1317838" y="4471783"/>
              <a:ext cx="613209" cy="1052719"/>
            </a:xfrm>
            <a:custGeom>
              <a:avLst/>
              <a:gdLst/>
              <a:ahLst/>
              <a:cxnLst/>
              <a:rect r="r" b="b" t="t" l="l"/>
              <a:pathLst>
                <a:path h="1052719" w="613209">
                  <a:moveTo>
                    <a:pt x="0" y="0"/>
                  </a:moveTo>
                  <a:lnTo>
                    <a:pt x="613209" y="0"/>
                  </a:lnTo>
                  <a:lnTo>
                    <a:pt x="613209" y="1052719"/>
                  </a:lnTo>
                  <a:lnTo>
                    <a:pt x="0" y="1052719"/>
                  </a:lnTo>
                  <a:lnTo>
                    <a:pt x="0" y="0"/>
                  </a:lnTo>
                  <a:close/>
                </a:path>
              </a:pathLst>
            </a:custGeom>
            <a:blipFill>
              <a:blip r:embed="rId9"/>
              <a:stretch>
                <a:fillRect l="0" t="0" r="0" b="0"/>
              </a:stretch>
            </a:blipFill>
          </p:spPr>
        </p:sp>
        <p:sp>
          <p:nvSpPr>
            <p:cNvPr name="Freeform 10" id="10"/>
            <p:cNvSpPr/>
            <p:nvPr/>
          </p:nvSpPr>
          <p:spPr>
            <a:xfrm flipH="false" flipV="false" rot="0">
              <a:off x="711946" y="4503203"/>
              <a:ext cx="1149788" cy="1229719"/>
            </a:xfrm>
            <a:custGeom>
              <a:avLst/>
              <a:gdLst/>
              <a:ahLst/>
              <a:cxnLst/>
              <a:rect r="r" b="b" t="t" l="l"/>
              <a:pathLst>
                <a:path h="1229719" w="1149788">
                  <a:moveTo>
                    <a:pt x="0" y="0"/>
                  </a:moveTo>
                  <a:lnTo>
                    <a:pt x="1149787" y="0"/>
                  </a:lnTo>
                  <a:lnTo>
                    <a:pt x="1149787" y="1229719"/>
                  </a:lnTo>
                  <a:lnTo>
                    <a:pt x="0" y="1229719"/>
                  </a:lnTo>
                  <a:lnTo>
                    <a:pt x="0" y="0"/>
                  </a:lnTo>
                  <a:close/>
                </a:path>
              </a:pathLst>
            </a:custGeom>
            <a:blipFill>
              <a:blip r:embed="rId10"/>
              <a:stretch>
                <a:fillRect l="0" t="0" r="0" b="0"/>
              </a:stretch>
            </a:blipFill>
          </p:spPr>
        </p:sp>
        <p:sp>
          <p:nvSpPr>
            <p:cNvPr name="Freeform 11" id="11"/>
            <p:cNvSpPr/>
            <p:nvPr/>
          </p:nvSpPr>
          <p:spPr>
            <a:xfrm flipH="false" flipV="false" rot="0">
              <a:off x="1185182" y="5341143"/>
              <a:ext cx="1491729" cy="881985"/>
            </a:xfrm>
            <a:custGeom>
              <a:avLst/>
              <a:gdLst/>
              <a:ahLst/>
              <a:cxnLst/>
              <a:rect r="r" b="b" t="t" l="l"/>
              <a:pathLst>
                <a:path h="881985" w="1491729">
                  <a:moveTo>
                    <a:pt x="0" y="0"/>
                  </a:moveTo>
                  <a:lnTo>
                    <a:pt x="1491730" y="0"/>
                  </a:lnTo>
                  <a:lnTo>
                    <a:pt x="1491730" y="881985"/>
                  </a:lnTo>
                  <a:lnTo>
                    <a:pt x="0" y="881985"/>
                  </a:lnTo>
                  <a:lnTo>
                    <a:pt x="0" y="0"/>
                  </a:lnTo>
                  <a:close/>
                </a:path>
              </a:pathLst>
            </a:custGeom>
            <a:blipFill>
              <a:blip r:embed="rId11"/>
              <a:stretch>
                <a:fillRect l="0" t="0" r="0" b="0"/>
              </a:stretch>
            </a:blipFill>
          </p:spPr>
        </p:sp>
        <p:sp>
          <p:nvSpPr>
            <p:cNvPr name="Freeform 12" id="12"/>
            <p:cNvSpPr/>
            <p:nvPr/>
          </p:nvSpPr>
          <p:spPr>
            <a:xfrm flipH="false" flipV="false" rot="0">
              <a:off x="722047" y="2614523"/>
              <a:ext cx="1459365" cy="1030677"/>
            </a:xfrm>
            <a:custGeom>
              <a:avLst/>
              <a:gdLst/>
              <a:ahLst/>
              <a:cxnLst/>
              <a:rect r="r" b="b" t="t" l="l"/>
              <a:pathLst>
                <a:path h="1030677" w="1459365">
                  <a:moveTo>
                    <a:pt x="0" y="0"/>
                  </a:moveTo>
                  <a:lnTo>
                    <a:pt x="1459366" y="0"/>
                  </a:lnTo>
                  <a:lnTo>
                    <a:pt x="1459366" y="1030677"/>
                  </a:lnTo>
                  <a:lnTo>
                    <a:pt x="0" y="103067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258868" y="3129862"/>
              <a:ext cx="746177" cy="1215767"/>
            </a:xfrm>
            <a:custGeom>
              <a:avLst/>
              <a:gdLst/>
              <a:ahLst/>
              <a:cxnLst/>
              <a:rect r="r" b="b" t="t" l="l"/>
              <a:pathLst>
                <a:path h="1215767" w="746177">
                  <a:moveTo>
                    <a:pt x="0" y="0"/>
                  </a:moveTo>
                  <a:lnTo>
                    <a:pt x="746177" y="0"/>
                  </a:lnTo>
                  <a:lnTo>
                    <a:pt x="746177" y="1215767"/>
                  </a:lnTo>
                  <a:lnTo>
                    <a:pt x="0" y="121576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2233337" y="2835988"/>
              <a:ext cx="889923" cy="975258"/>
            </a:xfrm>
            <a:custGeom>
              <a:avLst/>
              <a:gdLst/>
              <a:ahLst/>
              <a:cxnLst/>
              <a:rect r="r" b="b" t="t" l="l"/>
              <a:pathLst>
                <a:path h="975258" w="889923">
                  <a:moveTo>
                    <a:pt x="0" y="0"/>
                  </a:moveTo>
                  <a:lnTo>
                    <a:pt x="889923" y="0"/>
                  </a:lnTo>
                  <a:lnTo>
                    <a:pt x="889923" y="975257"/>
                  </a:lnTo>
                  <a:lnTo>
                    <a:pt x="0" y="97525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 id="15"/>
            <p:cNvSpPr/>
            <p:nvPr/>
          </p:nvSpPr>
          <p:spPr>
            <a:xfrm flipH="false" flipV="false" rot="0">
              <a:off x="2005045" y="2852706"/>
              <a:ext cx="522074" cy="1584988"/>
            </a:xfrm>
            <a:custGeom>
              <a:avLst/>
              <a:gdLst/>
              <a:ahLst/>
              <a:cxnLst/>
              <a:rect r="r" b="b" t="t" l="l"/>
              <a:pathLst>
                <a:path h="1584988" w="522074">
                  <a:moveTo>
                    <a:pt x="0" y="0"/>
                  </a:moveTo>
                  <a:lnTo>
                    <a:pt x="522074" y="0"/>
                  </a:lnTo>
                  <a:lnTo>
                    <a:pt x="522074" y="1584988"/>
                  </a:lnTo>
                  <a:lnTo>
                    <a:pt x="0" y="1584988"/>
                  </a:lnTo>
                  <a:lnTo>
                    <a:pt x="0" y="0"/>
                  </a:lnTo>
                  <a:close/>
                </a:path>
              </a:pathLst>
            </a:custGeom>
            <a:blipFill>
              <a:blip r:embed="rId18"/>
              <a:stretch>
                <a:fillRect l="-774880" t="0" r="-181101" b="0"/>
              </a:stretch>
            </a:blipFill>
          </p:spPr>
        </p:sp>
        <p:sp>
          <p:nvSpPr>
            <p:cNvPr name="Freeform 16" id="16"/>
            <p:cNvSpPr/>
            <p:nvPr/>
          </p:nvSpPr>
          <p:spPr>
            <a:xfrm flipH="false" flipV="false" rot="0">
              <a:off x="1951479" y="1892418"/>
              <a:ext cx="1032622" cy="647971"/>
            </a:xfrm>
            <a:custGeom>
              <a:avLst/>
              <a:gdLst/>
              <a:ahLst/>
              <a:cxnLst/>
              <a:rect r="r" b="b" t="t" l="l"/>
              <a:pathLst>
                <a:path h="647971" w="1032622">
                  <a:moveTo>
                    <a:pt x="0" y="0"/>
                  </a:moveTo>
                  <a:lnTo>
                    <a:pt x="1032622" y="0"/>
                  </a:lnTo>
                  <a:lnTo>
                    <a:pt x="1032622" y="647970"/>
                  </a:lnTo>
                  <a:lnTo>
                    <a:pt x="0" y="6479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278424" y="1125102"/>
              <a:ext cx="1346109" cy="843001"/>
            </a:xfrm>
            <a:custGeom>
              <a:avLst/>
              <a:gdLst/>
              <a:ahLst/>
              <a:cxnLst/>
              <a:rect r="r" b="b" t="t" l="l"/>
              <a:pathLst>
                <a:path h="843001" w="1346109">
                  <a:moveTo>
                    <a:pt x="0" y="0"/>
                  </a:moveTo>
                  <a:lnTo>
                    <a:pt x="1346109" y="0"/>
                  </a:lnTo>
                  <a:lnTo>
                    <a:pt x="1346109" y="843001"/>
                  </a:lnTo>
                  <a:lnTo>
                    <a:pt x="0" y="843001"/>
                  </a:lnTo>
                  <a:lnTo>
                    <a:pt x="0" y="0"/>
                  </a:lnTo>
                  <a:close/>
                </a:path>
              </a:pathLst>
            </a:custGeom>
            <a:blipFill>
              <a:blip r:embed="rId8"/>
              <a:stretch>
                <a:fillRect l="0" t="0" r="0" b="0"/>
              </a:stretch>
            </a:blipFill>
          </p:spPr>
        </p:sp>
        <p:sp>
          <p:nvSpPr>
            <p:cNvPr name="Freeform 18" id="18"/>
            <p:cNvSpPr/>
            <p:nvPr/>
          </p:nvSpPr>
          <p:spPr>
            <a:xfrm flipH="false" flipV="false" rot="0">
              <a:off x="1671531" y="1732519"/>
              <a:ext cx="443332" cy="761085"/>
            </a:xfrm>
            <a:custGeom>
              <a:avLst/>
              <a:gdLst/>
              <a:ahLst/>
              <a:cxnLst/>
              <a:rect r="r" b="b" t="t" l="l"/>
              <a:pathLst>
                <a:path h="761085" w="443332">
                  <a:moveTo>
                    <a:pt x="0" y="0"/>
                  </a:moveTo>
                  <a:lnTo>
                    <a:pt x="443332" y="0"/>
                  </a:lnTo>
                  <a:lnTo>
                    <a:pt x="443332" y="761086"/>
                  </a:lnTo>
                  <a:lnTo>
                    <a:pt x="0" y="761086"/>
                  </a:lnTo>
                  <a:lnTo>
                    <a:pt x="0" y="0"/>
                  </a:lnTo>
                  <a:close/>
                </a:path>
              </a:pathLst>
            </a:custGeom>
            <a:blipFill>
              <a:blip r:embed="rId9"/>
              <a:stretch>
                <a:fillRect l="0" t="0" r="0" b="0"/>
              </a:stretch>
            </a:blipFill>
          </p:spPr>
        </p:sp>
        <p:sp>
          <p:nvSpPr>
            <p:cNvPr name="Freeform 19" id="19"/>
            <p:cNvSpPr/>
            <p:nvPr/>
          </p:nvSpPr>
          <p:spPr>
            <a:xfrm flipH="false" flipV="false" rot="0">
              <a:off x="1233488" y="1755235"/>
              <a:ext cx="831263" cy="889051"/>
            </a:xfrm>
            <a:custGeom>
              <a:avLst/>
              <a:gdLst/>
              <a:ahLst/>
              <a:cxnLst/>
              <a:rect r="r" b="b" t="t" l="l"/>
              <a:pathLst>
                <a:path h="889051" w="831263">
                  <a:moveTo>
                    <a:pt x="0" y="0"/>
                  </a:moveTo>
                  <a:lnTo>
                    <a:pt x="831263" y="0"/>
                  </a:lnTo>
                  <a:lnTo>
                    <a:pt x="831263" y="889051"/>
                  </a:lnTo>
                  <a:lnTo>
                    <a:pt x="0" y="889051"/>
                  </a:lnTo>
                  <a:lnTo>
                    <a:pt x="0" y="0"/>
                  </a:lnTo>
                  <a:close/>
                </a:path>
              </a:pathLst>
            </a:custGeom>
            <a:blipFill>
              <a:blip r:embed="rId10"/>
              <a:stretch>
                <a:fillRect l="0" t="0" r="0" b="0"/>
              </a:stretch>
            </a:blipFill>
          </p:spPr>
        </p:sp>
        <p:sp>
          <p:nvSpPr>
            <p:cNvPr name="Freeform 20" id="20"/>
            <p:cNvSpPr/>
            <p:nvPr/>
          </p:nvSpPr>
          <p:spPr>
            <a:xfrm flipH="false" flipV="false" rot="0">
              <a:off x="1575625" y="2361041"/>
              <a:ext cx="1078477" cy="637650"/>
            </a:xfrm>
            <a:custGeom>
              <a:avLst/>
              <a:gdLst/>
              <a:ahLst/>
              <a:cxnLst/>
              <a:rect r="r" b="b" t="t" l="l"/>
              <a:pathLst>
                <a:path h="637650" w="1078477">
                  <a:moveTo>
                    <a:pt x="0" y="0"/>
                  </a:moveTo>
                  <a:lnTo>
                    <a:pt x="1078477" y="0"/>
                  </a:lnTo>
                  <a:lnTo>
                    <a:pt x="1078477" y="637650"/>
                  </a:lnTo>
                  <a:lnTo>
                    <a:pt x="0" y="637650"/>
                  </a:lnTo>
                  <a:lnTo>
                    <a:pt x="0" y="0"/>
                  </a:lnTo>
                  <a:close/>
                </a:path>
              </a:pathLst>
            </a:custGeom>
            <a:blipFill>
              <a:blip r:embed="rId11"/>
              <a:stretch>
                <a:fillRect l="0" t="0" r="0" b="0"/>
              </a:stretch>
            </a:blipFill>
          </p:spPr>
        </p:sp>
        <p:sp>
          <p:nvSpPr>
            <p:cNvPr name="Freeform 21" id="21"/>
            <p:cNvSpPr/>
            <p:nvPr/>
          </p:nvSpPr>
          <p:spPr>
            <a:xfrm flipH="false" flipV="false" rot="-127012">
              <a:off x="1246916" y="474657"/>
              <a:ext cx="1057090" cy="746570"/>
            </a:xfrm>
            <a:custGeom>
              <a:avLst/>
              <a:gdLst/>
              <a:ahLst/>
              <a:cxnLst/>
              <a:rect r="r" b="b" t="t" l="l"/>
              <a:pathLst>
                <a:path h="746570" w="1057090">
                  <a:moveTo>
                    <a:pt x="0" y="0"/>
                  </a:moveTo>
                  <a:lnTo>
                    <a:pt x="1057089" y="0"/>
                  </a:lnTo>
                  <a:lnTo>
                    <a:pt x="1057089" y="746570"/>
                  </a:lnTo>
                  <a:lnTo>
                    <a:pt x="0" y="74657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127012">
              <a:off x="1440753" y="740444"/>
              <a:ext cx="540493" cy="880640"/>
            </a:xfrm>
            <a:custGeom>
              <a:avLst/>
              <a:gdLst/>
              <a:ahLst/>
              <a:cxnLst/>
              <a:rect r="r" b="b" t="t" l="l"/>
              <a:pathLst>
                <a:path h="880640" w="540493">
                  <a:moveTo>
                    <a:pt x="0" y="0"/>
                  </a:moveTo>
                  <a:lnTo>
                    <a:pt x="540493" y="0"/>
                  </a:lnTo>
                  <a:lnTo>
                    <a:pt x="540493" y="880640"/>
                  </a:lnTo>
                  <a:lnTo>
                    <a:pt x="0" y="88064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3" id="23"/>
            <p:cNvSpPr/>
            <p:nvPr/>
          </p:nvSpPr>
          <p:spPr>
            <a:xfrm flipH="false" flipV="false" rot="-127012">
              <a:off x="2186871" y="593894"/>
              <a:ext cx="644614" cy="706427"/>
            </a:xfrm>
            <a:custGeom>
              <a:avLst/>
              <a:gdLst/>
              <a:ahLst/>
              <a:cxnLst/>
              <a:rect r="r" b="b" t="t" l="l"/>
              <a:pathLst>
                <a:path h="706427" w="644614">
                  <a:moveTo>
                    <a:pt x="0" y="0"/>
                  </a:moveTo>
                  <a:lnTo>
                    <a:pt x="644614" y="0"/>
                  </a:lnTo>
                  <a:lnTo>
                    <a:pt x="644614" y="706427"/>
                  </a:lnTo>
                  <a:lnTo>
                    <a:pt x="0" y="70642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4" id="24"/>
            <p:cNvSpPr/>
            <p:nvPr/>
          </p:nvSpPr>
          <p:spPr>
            <a:xfrm flipH="false" flipV="false" rot="-127012">
              <a:off x="1867515" y="635024"/>
              <a:ext cx="487670" cy="1148084"/>
            </a:xfrm>
            <a:custGeom>
              <a:avLst/>
              <a:gdLst/>
              <a:ahLst/>
              <a:cxnLst/>
              <a:rect r="r" b="b" t="t" l="l"/>
              <a:pathLst>
                <a:path h="1148084" w="487670">
                  <a:moveTo>
                    <a:pt x="0" y="0"/>
                  </a:moveTo>
                  <a:lnTo>
                    <a:pt x="487670" y="0"/>
                  </a:lnTo>
                  <a:lnTo>
                    <a:pt x="487670" y="1148085"/>
                  </a:lnTo>
                  <a:lnTo>
                    <a:pt x="0" y="1148085"/>
                  </a:lnTo>
                  <a:lnTo>
                    <a:pt x="0" y="0"/>
                  </a:lnTo>
                  <a:close/>
                </a:path>
              </a:pathLst>
            </a:custGeom>
            <a:blipFill>
              <a:blip r:embed="rId18"/>
              <a:stretch>
                <a:fillRect l="-600880" t="0" r="-117979" b="0"/>
              </a:stretch>
            </a:blipFill>
          </p:spPr>
        </p:sp>
        <p:sp>
          <p:nvSpPr>
            <p:cNvPr name="Freeform 25" id="25"/>
            <p:cNvSpPr/>
            <p:nvPr/>
          </p:nvSpPr>
          <p:spPr>
            <a:xfrm flipH="false" flipV="false" rot="0">
              <a:off x="3367129" y="258518"/>
              <a:ext cx="2647416" cy="3657915"/>
            </a:xfrm>
            <a:custGeom>
              <a:avLst/>
              <a:gdLst/>
              <a:ahLst/>
              <a:cxnLst/>
              <a:rect r="r" b="b" t="t" l="l"/>
              <a:pathLst>
                <a:path h="3657915" w="2647416">
                  <a:moveTo>
                    <a:pt x="0" y="0"/>
                  </a:moveTo>
                  <a:lnTo>
                    <a:pt x="2647416" y="0"/>
                  </a:lnTo>
                  <a:lnTo>
                    <a:pt x="2647416" y="3657915"/>
                  </a:lnTo>
                  <a:lnTo>
                    <a:pt x="0" y="365791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grpSp>
        <p:nvGrpSpPr>
          <p:cNvPr name="Group 26" id="26"/>
          <p:cNvGrpSpPr/>
          <p:nvPr/>
        </p:nvGrpSpPr>
        <p:grpSpPr>
          <a:xfrm rot="0">
            <a:off x="9175476" y="1809158"/>
            <a:ext cx="2883980" cy="5226644"/>
            <a:chOff x="0" y="0"/>
            <a:chExt cx="3845307" cy="6968859"/>
          </a:xfrm>
        </p:grpSpPr>
        <p:sp>
          <p:nvSpPr>
            <p:cNvPr name="Freeform 27" id="27"/>
            <p:cNvSpPr/>
            <p:nvPr/>
          </p:nvSpPr>
          <p:spPr>
            <a:xfrm flipH="false" flipV="false" rot="0">
              <a:off x="0" y="4541509"/>
              <a:ext cx="3845307" cy="2427350"/>
            </a:xfrm>
            <a:custGeom>
              <a:avLst/>
              <a:gdLst/>
              <a:ahLst/>
              <a:cxnLst/>
              <a:rect r="r" b="b" t="t" l="l"/>
              <a:pathLst>
                <a:path h="2427350" w="3845307">
                  <a:moveTo>
                    <a:pt x="0" y="0"/>
                  </a:moveTo>
                  <a:lnTo>
                    <a:pt x="3845307" y="0"/>
                  </a:lnTo>
                  <a:lnTo>
                    <a:pt x="3845307" y="2427350"/>
                  </a:lnTo>
                  <a:lnTo>
                    <a:pt x="0" y="2427350"/>
                  </a:lnTo>
                  <a:lnTo>
                    <a:pt x="0" y="0"/>
                  </a:lnTo>
                  <a:close/>
                </a:path>
              </a:pathLst>
            </a:custGeom>
            <a:blipFill>
              <a:blip r:embed="rId4"/>
              <a:stretch>
                <a:fillRect l="0" t="0" r="0" b="0"/>
              </a:stretch>
            </a:blipFill>
          </p:spPr>
        </p:sp>
        <p:sp>
          <p:nvSpPr>
            <p:cNvPr name="Freeform 28" id="28"/>
            <p:cNvSpPr/>
            <p:nvPr/>
          </p:nvSpPr>
          <p:spPr>
            <a:xfrm flipH="false" flipV="false" rot="0">
              <a:off x="478178" y="0"/>
              <a:ext cx="2888952" cy="6223128"/>
            </a:xfrm>
            <a:custGeom>
              <a:avLst/>
              <a:gdLst/>
              <a:ahLst/>
              <a:cxnLst/>
              <a:rect r="r" b="b" t="t" l="l"/>
              <a:pathLst>
                <a:path h="6223128" w="2888952">
                  <a:moveTo>
                    <a:pt x="0" y="0"/>
                  </a:moveTo>
                  <a:lnTo>
                    <a:pt x="2888951" y="0"/>
                  </a:lnTo>
                  <a:lnTo>
                    <a:pt x="2888951" y="6223128"/>
                  </a:lnTo>
                  <a:lnTo>
                    <a:pt x="0" y="6223128"/>
                  </a:lnTo>
                  <a:lnTo>
                    <a:pt x="0" y="0"/>
                  </a:lnTo>
                  <a:close/>
                </a:path>
              </a:pathLst>
            </a:custGeom>
            <a:blipFill>
              <a:blip r:embed="rId5"/>
              <a:stretch>
                <a:fillRect l="-142055" t="-51084" r="0" b="0"/>
              </a:stretch>
            </a:blipFill>
          </p:spPr>
        </p:sp>
        <p:sp>
          <p:nvSpPr>
            <p:cNvPr name="Freeform 29" id="29"/>
            <p:cNvSpPr/>
            <p:nvPr/>
          </p:nvSpPr>
          <p:spPr>
            <a:xfrm flipH="false" flipV="false" rot="0">
              <a:off x="1705057" y="4692952"/>
              <a:ext cx="1428304" cy="896261"/>
            </a:xfrm>
            <a:custGeom>
              <a:avLst/>
              <a:gdLst/>
              <a:ahLst/>
              <a:cxnLst/>
              <a:rect r="r" b="b" t="t" l="l"/>
              <a:pathLst>
                <a:path h="896261" w="1428304">
                  <a:moveTo>
                    <a:pt x="0" y="0"/>
                  </a:moveTo>
                  <a:lnTo>
                    <a:pt x="1428304" y="0"/>
                  </a:lnTo>
                  <a:lnTo>
                    <a:pt x="1428304" y="896260"/>
                  </a:lnTo>
                  <a:lnTo>
                    <a:pt x="0" y="8962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774101" y="3631615"/>
              <a:ext cx="1861913" cy="1166023"/>
            </a:xfrm>
            <a:custGeom>
              <a:avLst/>
              <a:gdLst/>
              <a:ahLst/>
              <a:cxnLst/>
              <a:rect r="r" b="b" t="t" l="l"/>
              <a:pathLst>
                <a:path h="1166023" w="1861913">
                  <a:moveTo>
                    <a:pt x="0" y="0"/>
                  </a:moveTo>
                  <a:lnTo>
                    <a:pt x="1861913" y="0"/>
                  </a:lnTo>
                  <a:lnTo>
                    <a:pt x="1861913" y="1166023"/>
                  </a:lnTo>
                  <a:lnTo>
                    <a:pt x="0" y="1166023"/>
                  </a:lnTo>
                  <a:lnTo>
                    <a:pt x="0" y="0"/>
                  </a:lnTo>
                  <a:close/>
                </a:path>
              </a:pathLst>
            </a:custGeom>
            <a:blipFill>
              <a:blip r:embed="rId8"/>
              <a:stretch>
                <a:fillRect l="0" t="0" r="0" b="0"/>
              </a:stretch>
            </a:blipFill>
          </p:spPr>
        </p:sp>
        <p:sp>
          <p:nvSpPr>
            <p:cNvPr name="Freeform 31" id="31"/>
            <p:cNvSpPr/>
            <p:nvPr/>
          </p:nvSpPr>
          <p:spPr>
            <a:xfrm flipH="false" flipV="false" rot="0">
              <a:off x="1317838" y="4471783"/>
              <a:ext cx="613209" cy="1052719"/>
            </a:xfrm>
            <a:custGeom>
              <a:avLst/>
              <a:gdLst/>
              <a:ahLst/>
              <a:cxnLst/>
              <a:rect r="r" b="b" t="t" l="l"/>
              <a:pathLst>
                <a:path h="1052719" w="613209">
                  <a:moveTo>
                    <a:pt x="0" y="0"/>
                  </a:moveTo>
                  <a:lnTo>
                    <a:pt x="613209" y="0"/>
                  </a:lnTo>
                  <a:lnTo>
                    <a:pt x="613209" y="1052719"/>
                  </a:lnTo>
                  <a:lnTo>
                    <a:pt x="0" y="1052719"/>
                  </a:lnTo>
                  <a:lnTo>
                    <a:pt x="0" y="0"/>
                  </a:lnTo>
                  <a:close/>
                </a:path>
              </a:pathLst>
            </a:custGeom>
            <a:blipFill>
              <a:blip r:embed="rId9"/>
              <a:stretch>
                <a:fillRect l="0" t="0" r="0" b="0"/>
              </a:stretch>
            </a:blipFill>
          </p:spPr>
        </p:sp>
        <p:sp>
          <p:nvSpPr>
            <p:cNvPr name="Freeform 32" id="32"/>
            <p:cNvSpPr/>
            <p:nvPr/>
          </p:nvSpPr>
          <p:spPr>
            <a:xfrm flipH="false" flipV="false" rot="0">
              <a:off x="711946" y="4503203"/>
              <a:ext cx="1149788" cy="1229719"/>
            </a:xfrm>
            <a:custGeom>
              <a:avLst/>
              <a:gdLst/>
              <a:ahLst/>
              <a:cxnLst/>
              <a:rect r="r" b="b" t="t" l="l"/>
              <a:pathLst>
                <a:path h="1229719" w="1149788">
                  <a:moveTo>
                    <a:pt x="0" y="0"/>
                  </a:moveTo>
                  <a:lnTo>
                    <a:pt x="1149787" y="0"/>
                  </a:lnTo>
                  <a:lnTo>
                    <a:pt x="1149787" y="1229719"/>
                  </a:lnTo>
                  <a:lnTo>
                    <a:pt x="0" y="1229719"/>
                  </a:lnTo>
                  <a:lnTo>
                    <a:pt x="0" y="0"/>
                  </a:lnTo>
                  <a:close/>
                </a:path>
              </a:pathLst>
            </a:custGeom>
            <a:blipFill>
              <a:blip r:embed="rId10"/>
              <a:stretch>
                <a:fillRect l="0" t="0" r="0" b="0"/>
              </a:stretch>
            </a:blipFill>
          </p:spPr>
        </p:sp>
        <p:sp>
          <p:nvSpPr>
            <p:cNvPr name="Freeform 33" id="33"/>
            <p:cNvSpPr/>
            <p:nvPr/>
          </p:nvSpPr>
          <p:spPr>
            <a:xfrm flipH="false" flipV="false" rot="0">
              <a:off x="1185182" y="5341143"/>
              <a:ext cx="1491729" cy="881985"/>
            </a:xfrm>
            <a:custGeom>
              <a:avLst/>
              <a:gdLst/>
              <a:ahLst/>
              <a:cxnLst/>
              <a:rect r="r" b="b" t="t" l="l"/>
              <a:pathLst>
                <a:path h="881985" w="1491729">
                  <a:moveTo>
                    <a:pt x="0" y="0"/>
                  </a:moveTo>
                  <a:lnTo>
                    <a:pt x="1491730" y="0"/>
                  </a:lnTo>
                  <a:lnTo>
                    <a:pt x="1491730" y="881985"/>
                  </a:lnTo>
                  <a:lnTo>
                    <a:pt x="0" y="881985"/>
                  </a:lnTo>
                  <a:lnTo>
                    <a:pt x="0" y="0"/>
                  </a:lnTo>
                  <a:close/>
                </a:path>
              </a:pathLst>
            </a:custGeom>
            <a:blipFill>
              <a:blip r:embed="rId11"/>
              <a:stretch>
                <a:fillRect l="0" t="0" r="0" b="0"/>
              </a:stretch>
            </a:blipFill>
          </p:spPr>
        </p:sp>
        <p:sp>
          <p:nvSpPr>
            <p:cNvPr name="Freeform 34" id="34"/>
            <p:cNvSpPr/>
            <p:nvPr/>
          </p:nvSpPr>
          <p:spPr>
            <a:xfrm flipH="false" flipV="false" rot="0">
              <a:off x="722047" y="2614523"/>
              <a:ext cx="1459365" cy="1030677"/>
            </a:xfrm>
            <a:custGeom>
              <a:avLst/>
              <a:gdLst/>
              <a:ahLst/>
              <a:cxnLst/>
              <a:rect r="r" b="b" t="t" l="l"/>
              <a:pathLst>
                <a:path h="1030677" w="1459365">
                  <a:moveTo>
                    <a:pt x="0" y="0"/>
                  </a:moveTo>
                  <a:lnTo>
                    <a:pt x="1459366" y="0"/>
                  </a:lnTo>
                  <a:lnTo>
                    <a:pt x="1459366" y="1030677"/>
                  </a:lnTo>
                  <a:lnTo>
                    <a:pt x="0" y="103067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5" id="35"/>
            <p:cNvSpPr/>
            <p:nvPr/>
          </p:nvSpPr>
          <p:spPr>
            <a:xfrm flipH="false" flipV="false" rot="0">
              <a:off x="1258868" y="3129862"/>
              <a:ext cx="746177" cy="1215767"/>
            </a:xfrm>
            <a:custGeom>
              <a:avLst/>
              <a:gdLst/>
              <a:ahLst/>
              <a:cxnLst/>
              <a:rect r="r" b="b" t="t" l="l"/>
              <a:pathLst>
                <a:path h="1215767" w="746177">
                  <a:moveTo>
                    <a:pt x="0" y="0"/>
                  </a:moveTo>
                  <a:lnTo>
                    <a:pt x="746177" y="0"/>
                  </a:lnTo>
                  <a:lnTo>
                    <a:pt x="746177" y="1215767"/>
                  </a:lnTo>
                  <a:lnTo>
                    <a:pt x="0" y="121576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6" id="36"/>
            <p:cNvSpPr/>
            <p:nvPr/>
          </p:nvSpPr>
          <p:spPr>
            <a:xfrm flipH="false" flipV="false" rot="0">
              <a:off x="2233337" y="2835988"/>
              <a:ext cx="889923" cy="975258"/>
            </a:xfrm>
            <a:custGeom>
              <a:avLst/>
              <a:gdLst/>
              <a:ahLst/>
              <a:cxnLst/>
              <a:rect r="r" b="b" t="t" l="l"/>
              <a:pathLst>
                <a:path h="975258" w="889923">
                  <a:moveTo>
                    <a:pt x="0" y="0"/>
                  </a:moveTo>
                  <a:lnTo>
                    <a:pt x="889923" y="0"/>
                  </a:lnTo>
                  <a:lnTo>
                    <a:pt x="889923" y="975257"/>
                  </a:lnTo>
                  <a:lnTo>
                    <a:pt x="0" y="97525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7" id="37"/>
            <p:cNvSpPr/>
            <p:nvPr/>
          </p:nvSpPr>
          <p:spPr>
            <a:xfrm flipH="false" flipV="false" rot="0">
              <a:off x="2005045" y="2852706"/>
              <a:ext cx="522074" cy="1584988"/>
            </a:xfrm>
            <a:custGeom>
              <a:avLst/>
              <a:gdLst/>
              <a:ahLst/>
              <a:cxnLst/>
              <a:rect r="r" b="b" t="t" l="l"/>
              <a:pathLst>
                <a:path h="1584988" w="522074">
                  <a:moveTo>
                    <a:pt x="0" y="0"/>
                  </a:moveTo>
                  <a:lnTo>
                    <a:pt x="522074" y="0"/>
                  </a:lnTo>
                  <a:lnTo>
                    <a:pt x="522074" y="1584988"/>
                  </a:lnTo>
                  <a:lnTo>
                    <a:pt x="0" y="1584988"/>
                  </a:lnTo>
                  <a:lnTo>
                    <a:pt x="0" y="0"/>
                  </a:lnTo>
                  <a:close/>
                </a:path>
              </a:pathLst>
            </a:custGeom>
            <a:blipFill>
              <a:blip r:embed="rId18"/>
              <a:stretch>
                <a:fillRect l="-774880" t="0" r="-181101" b="0"/>
              </a:stretch>
            </a:blipFill>
          </p:spPr>
        </p:sp>
        <p:sp>
          <p:nvSpPr>
            <p:cNvPr name="Freeform 38" id="38"/>
            <p:cNvSpPr/>
            <p:nvPr/>
          </p:nvSpPr>
          <p:spPr>
            <a:xfrm flipH="false" flipV="false" rot="0">
              <a:off x="1951479" y="1892418"/>
              <a:ext cx="1032622" cy="647971"/>
            </a:xfrm>
            <a:custGeom>
              <a:avLst/>
              <a:gdLst/>
              <a:ahLst/>
              <a:cxnLst/>
              <a:rect r="r" b="b" t="t" l="l"/>
              <a:pathLst>
                <a:path h="647971" w="1032622">
                  <a:moveTo>
                    <a:pt x="0" y="0"/>
                  </a:moveTo>
                  <a:lnTo>
                    <a:pt x="1032622" y="0"/>
                  </a:lnTo>
                  <a:lnTo>
                    <a:pt x="1032622" y="647970"/>
                  </a:lnTo>
                  <a:lnTo>
                    <a:pt x="0" y="6479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9" id="39"/>
            <p:cNvSpPr/>
            <p:nvPr/>
          </p:nvSpPr>
          <p:spPr>
            <a:xfrm flipH="false" flipV="false" rot="0">
              <a:off x="1278424" y="1125102"/>
              <a:ext cx="1346109" cy="843001"/>
            </a:xfrm>
            <a:custGeom>
              <a:avLst/>
              <a:gdLst/>
              <a:ahLst/>
              <a:cxnLst/>
              <a:rect r="r" b="b" t="t" l="l"/>
              <a:pathLst>
                <a:path h="843001" w="1346109">
                  <a:moveTo>
                    <a:pt x="0" y="0"/>
                  </a:moveTo>
                  <a:lnTo>
                    <a:pt x="1346109" y="0"/>
                  </a:lnTo>
                  <a:lnTo>
                    <a:pt x="1346109" y="843001"/>
                  </a:lnTo>
                  <a:lnTo>
                    <a:pt x="0" y="843001"/>
                  </a:lnTo>
                  <a:lnTo>
                    <a:pt x="0" y="0"/>
                  </a:lnTo>
                  <a:close/>
                </a:path>
              </a:pathLst>
            </a:custGeom>
            <a:blipFill>
              <a:blip r:embed="rId8"/>
              <a:stretch>
                <a:fillRect l="0" t="0" r="0" b="0"/>
              </a:stretch>
            </a:blipFill>
          </p:spPr>
        </p:sp>
        <p:sp>
          <p:nvSpPr>
            <p:cNvPr name="Freeform 40" id="40"/>
            <p:cNvSpPr/>
            <p:nvPr/>
          </p:nvSpPr>
          <p:spPr>
            <a:xfrm flipH="false" flipV="false" rot="0">
              <a:off x="1671531" y="1732519"/>
              <a:ext cx="443332" cy="761085"/>
            </a:xfrm>
            <a:custGeom>
              <a:avLst/>
              <a:gdLst/>
              <a:ahLst/>
              <a:cxnLst/>
              <a:rect r="r" b="b" t="t" l="l"/>
              <a:pathLst>
                <a:path h="761085" w="443332">
                  <a:moveTo>
                    <a:pt x="0" y="0"/>
                  </a:moveTo>
                  <a:lnTo>
                    <a:pt x="443332" y="0"/>
                  </a:lnTo>
                  <a:lnTo>
                    <a:pt x="443332" y="761086"/>
                  </a:lnTo>
                  <a:lnTo>
                    <a:pt x="0" y="761086"/>
                  </a:lnTo>
                  <a:lnTo>
                    <a:pt x="0" y="0"/>
                  </a:lnTo>
                  <a:close/>
                </a:path>
              </a:pathLst>
            </a:custGeom>
            <a:blipFill>
              <a:blip r:embed="rId9"/>
              <a:stretch>
                <a:fillRect l="0" t="0" r="0" b="0"/>
              </a:stretch>
            </a:blipFill>
          </p:spPr>
        </p:sp>
        <p:sp>
          <p:nvSpPr>
            <p:cNvPr name="Freeform 41" id="41"/>
            <p:cNvSpPr/>
            <p:nvPr/>
          </p:nvSpPr>
          <p:spPr>
            <a:xfrm flipH="false" flipV="false" rot="0">
              <a:off x="1233488" y="1755235"/>
              <a:ext cx="831263" cy="889051"/>
            </a:xfrm>
            <a:custGeom>
              <a:avLst/>
              <a:gdLst/>
              <a:ahLst/>
              <a:cxnLst/>
              <a:rect r="r" b="b" t="t" l="l"/>
              <a:pathLst>
                <a:path h="889051" w="831263">
                  <a:moveTo>
                    <a:pt x="0" y="0"/>
                  </a:moveTo>
                  <a:lnTo>
                    <a:pt x="831263" y="0"/>
                  </a:lnTo>
                  <a:lnTo>
                    <a:pt x="831263" y="889051"/>
                  </a:lnTo>
                  <a:lnTo>
                    <a:pt x="0" y="889051"/>
                  </a:lnTo>
                  <a:lnTo>
                    <a:pt x="0" y="0"/>
                  </a:lnTo>
                  <a:close/>
                </a:path>
              </a:pathLst>
            </a:custGeom>
            <a:blipFill>
              <a:blip r:embed="rId10"/>
              <a:stretch>
                <a:fillRect l="0" t="0" r="0" b="0"/>
              </a:stretch>
            </a:blipFill>
          </p:spPr>
        </p:sp>
        <p:sp>
          <p:nvSpPr>
            <p:cNvPr name="Freeform 42" id="42"/>
            <p:cNvSpPr/>
            <p:nvPr/>
          </p:nvSpPr>
          <p:spPr>
            <a:xfrm flipH="false" flipV="false" rot="0">
              <a:off x="1575625" y="2361041"/>
              <a:ext cx="1078477" cy="637650"/>
            </a:xfrm>
            <a:custGeom>
              <a:avLst/>
              <a:gdLst/>
              <a:ahLst/>
              <a:cxnLst/>
              <a:rect r="r" b="b" t="t" l="l"/>
              <a:pathLst>
                <a:path h="637650" w="1078477">
                  <a:moveTo>
                    <a:pt x="0" y="0"/>
                  </a:moveTo>
                  <a:lnTo>
                    <a:pt x="1078477" y="0"/>
                  </a:lnTo>
                  <a:lnTo>
                    <a:pt x="1078477" y="637650"/>
                  </a:lnTo>
                  <a:lnTo>
                    <a:pt x="0" y="637650"/>
                  </a:lnTo>
                  <a:lnTo>
                    <a:pt x="0" y="0"/>
                  </a:lnTo>
                  <a:close/>
                </a:path>
              </a:pathLst>
            </a:custGeom>
            <a:blipFill>
              <a:blip r:embed="rId11"/>
              <a:stretch>
                <a:fillRect l="0" t="0" r="0" b="0"/>
              </a:stretch>
            </a:blipFill>
          </p:spPr>
        </p:sp>
        <p:sp>
          <p:nvSpPr>
            <p:cNvPr name="Freeform 43" id="43"/>
            <p:cNvSpPr/>
            <p:nvPr/>
          </p:nvSpPr>
          <p:spPr>
            <a:xfrm flipH="false" flipV="false" rot="-127012">
              <a:off x="1246916" y="474657"/>
              <a:ext cx="1057090" cy="746570"/>
            </a:xfrm>
            <a:custGeom>
              <a:avLst/>
              <a:gdLst/>
              <a:ahLst/>
              <a:cxnLst/>
              <a:rect r="r" b="b" t="t" l="l"/>
              <a:pathLst>
                <a:path h="746570" w="1057090">
                  <a:moveTo>
                    <a:pt x="0" y="0"/>
                  </a:moveTo>
                  <a:lnTo>
                    <a:pt x="1057089" y="0"/>
                  </a:lnTo>
                  <a:lnTo>
                    <a:pt x="1057089" y="746570"/>
                  </a:lnTo>
                  <a:lnTo>
                    <a:pt x="0" y="74657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4" id="44"/>
            <p:cNvSpPr/>
            <p:nvPr/>
          </p:nvSpPr>
          <p:spPr>
            <a:xfrm flipH="false" flipV="false" rot="-127012">
              <a:off x="1440753" y="740444"/>
              <a:ext cx="540493" cy="880640"/>
            </a:xfrm>
            <a:custGeom>
              <a:avLst/>
              <a:gdLst/>
              <a:ahLst/>
              <a:cxnLst/>
              <a:rect r="r" b="b" t="t" l="l"/>
              <a:pathLst>
                <a:path h="880640" w="540493">
                  <a:moveTo>
                    <a:pt x="0" y="0"/>
                  </a:moveTo>
                  <a:lnTo>
                    <a:pt x="540493" y="0"/>
                  </a:lnTo>
                  <a:lnTo>
                    <a:pt x="540493" y="880640"/>
                  </a:lnTo>
                  <a:lnTo>
                    <a:pt x="0" y="88064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5" id="45"/>
            <p:cNvSpPr/>
            <p:nvPr/>
          </p:nvSpPr>
          <p:spPr>
            <a:xfrm flipH="false" flipV="false" rot="-127012">
              <a:off x="2186871" y="593894"/>
              <a:ext cx="644614" cy="706427"/>
            </a:xfrm>
            <a:custGeom>
              <a:avLst/>
              <a:gdLst/>
              <a:ahLst/>
              <a:cxnLst/>
              <a:rect r="r" b="b" t="t" l="l"/>
              <a:pathLst>
                <a:path h="706427" w="644614">
                  <a:moveTo>
                    <a:pt x="0" y="0"/>
                  </a:moveTo>
                  <a:lnTo>
                    <a:pt x="644614" y="0"/>
                  </a:lnTo>
                  <a:lnTo>
                    <a:pt x="644614" y="706427"/>
                  </a:lnTo>
                  <a:lnTo>
                    <a:pt x="0" y="70642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46" id="46"/>
            <p:cNvSpPr/>
            <p:nvPr/>
          </p:nvSpPr>
          <p:spPr>
            <a:xfrm flipH="false" flipV="false" rot="-127012">
              <a:off x="1867515" y="635024"/>
              <a:ext cx="487670" cy="1148084"/>
            </a:xfrm>
            <a:custGeom>
              <a:avLst/>
              <a:gdLst/>
              <a:ahLst/>
              <a:cxnLst/>
              <a:rect r="r" b="b" t="t" l="l"/>
              <a:pathLst>
                <a:path h="1148084" w="487670">
                  <a:moveTo>
                    <a:pt x="0" y="0"/>
                  </a:moveTo>
                  <a:lnTo>
                    <a:pt x="487670" y="0"/>
                  </a:lnTo>
                  <a:lnTo>
                    <a:pt x="487670" y="1148085"/>
                  </a:lnTo>
                  <a:lnTo>
                    <a:pt x="0" y="1148085"/>
                  </a:lnTo>
                  <a:lnTo>
                    <a:pt x="0" y="0"/>
                  </a:lnTo>
                  <a:close/>
                </a:path>
              </a:pathLst>
            </a:custGeom>
            <a:blipFill>
              <a:blip r:embed="rId18"/>
              <a:stretch>
                <a:fillRect l="-600880" t="0" r="-117979" b="0"/>
              </a:stretch>
            </a:blipFill>
          </p:spPr>
        </p:sp>
      </p:grpSp>
      <p:sp>
        <p:nvSpPr>
          <p:cNvPr name="AutoShape 47" id="47"/>
          <p:cNvSpPr/>
          <p:nvPr/>
        </p:nvSpPr>
        <p:spPr>
          <a:xfrm flipV="true">
            <a:off x="9802778" y="4868654"/>
            <a:ext cx="1813344" cy="0"/>
          </a:xfrm>
          <a:prstGeom prst="line">
            <a:avLst/>
          </a:prstGeom>
          <a:ln cap="flat" w="38100">
            <a:solidFill>
              <a:srgbClr val="000000"/>
            </a:solidFill>
            <a:prstDash val="solid"/>
            <a:headEnd type="none" len="sm" w="sm"/>
            <a:tailEnd type="none" len="sm" w="sm"/>
          </a:ln>
        </p:spPr>
      </p:sp>
      <p:sp>
        <p:nvSpPr>
          <p:cNvPr name="AutoShape 48" id="48"/>
          <p:cNvSpPr/>
          <p:nvPr/>
        </p:nvSpPr>
        <p:spPr>
          <a:xfrm>
            <a:off x="9899371" y="3816097"/>
            <a:ext cx="1716751" cy="0"/>
          </a:xfrm>
          <a:prstGeom prst="line">
            <a:avLst/>
          </a:prstGeom>
          <a:ln cap="flat" w="38100">
            <a:solidFill>
              <a:srgbClr val="000000"/>
            </a:solidFill>
            <a:prstDash val="solid"/>
            <a:headEnd type="none" len="sm" w="sm"/>
            <a:tailEnd type="none" len="sm" w="sm"/>
          </a:ln>
        </p:spPr>
      </p:sp>
      <p:sp>
        <p:nvSpPr>
          <p:cNvPr name="AutoShape 49" id="49"/>
          <p:cNvSpPr/>
          <p:nvPr/>
        </p:nvSpPr>
        <p:spPr>
          <a:xfrm>
            <a:off x="9899371" y="2207525"/>
            <a:ext cx="1716751" cy="0"/>
          </a:xfrm>
          <a:prstGeom prst="line">
            <a:avLst/>
          </a:prstGeom>
          <a:ln cap="flat" w="38100">
            <a:solidFill>
              <a:srgbClr val="000000"/>
            </a:solidFill>
            <a:prstDash val="solid"/>
            <a:headEnd type="none" len="sm" w="sm"/>
            <a:tailEnd type="none" len="sm" w="sm"/>
          </a:ln>
        </p:spPr>
      </p:sp>
      <p:sp>
        <p:nvSpPr>
          <p:cNvPr name="Freeform 50" id="50"/>
          <p:cNvSpPr/>
          <p:nvPr/>
        </p:nvSpPr>
        <p:spPr>
          <a:xfrm flipH="false" flipV="false" rot="3711878">
            <a:off x="12453211" y="760970"/>
            <a:ext cx="330179" cy="2096377"/>
          </a:xfrm>
          <a:custGeom>
            <a:avLst/>
            <a:gdLst/>
            <a:ahLst/>
            <a:cxnLst/>
            <a:rect r="r" b="b" t="t" l="l"/>
            <a:pathLst>
              <a:path h="2096377" w="330179">
                <a:moveTo>
                  <a:pt x="0" y="0"/>
                </a:moveTo>
                <a:lnTo>
                  <a:pt x="330180" y="0"/>
                </a:lnTo>
                <a:lnTo>
                  <a:pt x="330180" y="2096376"/>
                </a:lnTo>
                <a:lnTo>
                  <a:pt x="0" y="209637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51" id="51"/>
          <p:cNvSpPr txBox="true"/>
          <p:nvPr/>
        </p:nvSpPr>
        <p:spPr>
          <a:xfrm rot="0">
            <a:off x="913923" y="640957"/>
            <a:ext cx="6604644"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Step 3</a:t>
            </a:r>
          </a:p>
        </p:txBody>
      </p:sp>
      <p:sp>
        <p:nvSpPr>
          <p:cNvPr name="TextBox 52" id="52"/>
          <p:cNvSpPr txBox="true"/>
          <p:nvPr/>
        </p:nvSpPr>
        <p:spPr>
          <a:xfrm rot="0">
            <a:off x="419315" y="7596581"/>
            <a:ext cx="4880281" cy="1726326"/>
          </a:xfrm>
          <a:prstGeom prst="rect">
            <a:avLst/>
          </a:prstGeom>
        </p:spPr>
        <p:txBody>
          <a:bodyPr anchor="t" rtlCol="false" tIns="0" lIns="0" bIns="0" rIns="0">
            <a:spAutoFit/>
          </a:bodyPr>
          <a:lstStyle/>
          <a:p>
            <a:pPr algn="l">
              <a:lnSpc>
                <a:spcPts val="4591"/>
              </a:lnSpc>
              <a:spcBef>
                <a:spcPct val="0"/>
              </a:spcBef>
            </a:pPr>
            <a:r>
              <a:rPr lang="en-US" sz="3279">
                <a:solidFill>
                  <a:srgbClr val="000000"/>
                </a:solidFill>
                <a:latin typeface="Lato"/>
                <a:ea typeface="Lato"/>
                <a:cs typeface="Lato"/>
                <a:sym typeface="Lato"/>
              </a:rPr>
              <a:t>Repeat so you have two layers of each type of waste.</a:t>
            </a:r>
          </a:p>
        </p:txBody>
      </p:sp>
      <p:sp>
        <p:nvSpPr>
          <p:cNvPr name="TextBox 53" id="53"/>
          <p:cNvSpPr txBox="true"/>
          <p:nvPr/>
        </p:nvSpPr>
        <p:spPr>
          <a:xfrm rot="0">
            <a:off x="9396184" y="576350"/>
            <a:ext cx="6604644"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Step 4</a:t>
            </a:r>
          </a:p>
        </p:txBody>
      </p:sp>
      <p:sp>
        <p:nvSpPr>
          <p:cNvPr name="TextBox 54" id="54"/>
          <p:cNvSpPr txBox="true"/>
          <p:nvPr/>
        </p:nvSpPr>
        <p:spPr>
          <a:xfrm rot="0">
            <a:off x="8289713" y="7444058"/>
            <a:ext cx="5799191" cy="2307314"/>
          </a:xfrm>
          <a:prstGeom prst="rect">
            <a:avLst/>
          </a:prstGeom>
        </p:spPr>
        <p:txBody>
          <a:bodyPr anchor="t" rtlCol="false" tIns="0" lIns="0" bIns="0" rIns="0">
            <a:spAutoFit/>
          </a:bodyPr>
          <a:lstStyle/>
          <a:p>
            <a:pPr algn="l">
              <a:lnSpc>
                <a:spcPts val="4591"/>
              </a:lnSpc>
              <a:spcBef>
                <a:spcPct val="0"/>
              </a:spcBef>
            </a:pPr>
            <a:r>
              <a:rPr lang="en-US" sz="3279">
                <a:solidFill>
                  <a:srgbClr val="000000"/>
                </a:solidFill>
                <a:latin typeface="Lato"/>
                <a:ea typeface="Lato"/>
                <a:cs typeface="Lato"/>
                <a:sym typeface="Lato"/>
              </a:rPr>
              <a:t>Using a permeant marker, draw lines for each layer of waste. Add your name and the date at the top of the bottle.</a:t>
            </a:r>
          </a:p>
        </p:txBody>
      </p:sp>
      <p:sp>
        <p:nvSpPr>
          <p:cNvPr name="TextBox 55" id="55"/>
          <p:cNvSpPr txBox="true"/>
          <p:nvPr/>
        </p:nvSpPr>
        <p:spPr>
          <a:xfrm rot="0">
            <a:off x="10336454" y="1752008"/>
            <a:ext cx="852854" cy="455517"/>
          </a:xfrm>
          <a:prstGeom prst="rect">
            <a:avLst/>
          </a:prstGeom>
        </p:spPr>
        <p:txBody>
          <a:bodyPr anchor="t" rtlCol="false" tIns="0" lIns="0" bIns="0" rIns="0">
            <a:spAutoFit/>
          </a:bodyPr>
          <a:lstStyle/>
          <a:p>
            <a:pPr algn="ctr">
              <a:lnSpc>
                <a:spcPts val="3681"/>
              </a:lnSpc>
            </a:pPr>
            <a:r>
              <a:rPr lang="en-US" sz="2629">
                <a:solidFill>
                  <a:srgbClr val="000000"/>
                </a:solidFill>
                <a:latin typeface="Lazydog"/>
                <a:ea typeface="Lazydog"/>
                <a:cs typeface="Lazydog"/>
                <a:sym typeface="Lazydog"/>
              </a:rPr>
              <a:t>name</a:t>
            </a:r>
          </a:p>
        </p:txBody>
      </p:sp>
      <p:sp>
        <p:nvSpPr>
          <p:cNvPr name="AutoShape 56" id="56"/>
          <p:cNvSpPr/>
          <p:nvPr/>
        </p:nvSpPr>
        <p:spPr>
          <a:xfrm>
            <a:off x="9899371" y="3084370"/>
            <a:ext cx="1716751" cy="0"/>
          </a:xfrm>
          <a:prstGeom prst="line">
            <a:avLst/>
          </a:prstGeom>
          <a:ln cap="flat" w="38100">
            <a:solidFill>
              <a:srgbClr val="000000"/>
            </a:solidFill>
            <a:prstDash val="solid"/>
            <a:headEnd type="none" len="sm" w="sm"/>
            <a:tailEnd type="none" len="sm" w="sm"/>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2"/>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3"/>
            <a:stretch>
              <a:fillRect l="0" t="0" r="0" b="0"/>
            </a:stretch>
          </a:blipFill>
        </p:spPr>
      </p:sp>
      <p:grpSp>
        <p:nvGrpSpPr>
          <p:cNvPr name="Group 4" id="4"/>
          <p:cNvGrpSpPr/>
          <p:nvPr/>
        </p:nvGrpSpPr>
        <p:grpSpPr>
          <a:xfrm rot="0">
            <a:off x="11612732" y="1824866"/>
            <a:ext cx="2624887" cy="5147116"/>
            <a:chOff x="0" y="0"/>
            <a:chExt cx="3499849" cy="6862822"/>
          </a:xfrm>
        </p:grpSpPr>
        <p:sp>
          <p:nvSpPr>
            <p:cNvPr name="Freeform 5" id="5"/>
            <p:cNvSpPr/>
            <p:nvPr/>
          </p:nvSpPr>
          <p:spPr>
            <a:xfrm flipH="false" flipV="false" rot="0">
              <a:off x="0" y="4622818"/>
              <a:ext cx="3499849" cy="2240004"/>
            </a:xfrm>
            <a:custGeom>
              <a:avLst/>
              <a:gdLst/>
              <a:ahLst/>
              <a:cxnLst/>
              <a:rect r="r" b="b" t="t" l="l"/>
              <a:pathLst>
                <a:path h="2240004" w="3499849">
                  <a:moveTo>
                    <a:pt x="0" y="0"/>
                  </a:moveTo>
                  <a:lnTo>
                    <a:pt x="3499849" y="0"/>
                  </a:lnTo>
                  <a:lnTo>
                    <a:pt x="3499849" y="2240004"/>
                  </a:lnTo>
                  <a:lnTo>
                    <a:pt x="0" y="2240004"/>
                  </a:lnTo>
                  <a:lnTo>
                    <a:pt x="0" y="0"/>
                  </a:lnTo>
                  <a:close/>
                </a:path>
              </a:pathLst>
            </a:custGeom>
            <a:blipFill>
              <a:blip r:embed="rId4"/>
              <a:stretch>
                <a:fillRect l="-1390" t="0" r="0" b="0"/>
              </a:stretch>
            </a:blipFill>
          </p:spPr>
        </p:sp>
        <p:sp>
          <p:nvSpPr>
            <p:cNvPr name="Freeform 6" id="6"/>
            <p:cNvSpPr/>
            <p:nvPr/>
          </p:nvSpPr>
          <p:spPr>
            <a:xfrm flipH="false" flipV="false" rot="0">
              <a:off x="392599" y="410921"/>
              <a:ext cx="2665979" cy="5742820"/>
            </a:xfrm>
            <a:custGeom>
              <a:avLst/>
              <a:gdLst/>
              <a:ahLst/>
              <a:cxnLst/>
              <a:rect r="r" b="b" t="t" l="l"/>
              <a:pathLst>
                <a:path h="5742820" w="2665979">
                  <a:moveTo>
                    <a:pt x="0" y="0"/>
                  </a:moveTo>
                  <a:lnTo>
                    <a:pt x="2665979" y="0"/>
                  </a:lnTo>
                  <a:lnTo>
                    <a:pt x="2665979" y="5742820"/>
                  </a:lnTo>
                  <a:lnTo>
                    <a:pt x="0" y="5742820"/>
                  </a:lnTo>
                  <a:lnTo>
                    <a:pt x="0" y="0"/>
                  </a:lnTo>
                  <a:close/>
                </a:path>
              </a:pathLst>
            </a:custGeom>
            <a:blipFill>
              <a:blip r:embed="rId5"/>
              <a:stretch>
                <a:fillRect l="-142055" t="-51084" r="0" b="0"/>
              </a:stretch>
            </a:blipFill>
          </p:spPr>
        </p:sp>
        <p:sp>
          <p:nvSpPr>
            <p:cNvPr name="Freeform 7" id="7"/>
            <p:cNvSpPr/>
            <p:nvPr/>
          </p:nvSpPr>
          <p:spPr>
            <a:xfrm flipH="false" flipV="false" rot="0">
              <a:off x="1524786" y="4741665"/>
              <a:ext cx="1318066" cy="827086"/>
            </a:xfrm>
            <a:custGeom>
              <a:avLst/>
              <a:gdLst/>
              <a:ahLst/>
              <a:cxnLst/>
              <a:rect r="r" b="b" t="t" l="l"/>
              <a:pathLst>
                <a:path h="827086" w="1318066">
                  <a:moveTo>
                    <a:pt x="0" y="0"/>
                  </a:moveTo>
                  <a:lnTo>
                    <a:pt x="1318066" y="0"/>
                  </a:lnTo>
                  <a:lnTo>
                    <a:pt x="1318066" y="827087"/>
                  </a:lnTo>
                  <a:lnTo>
                    <a:pt x="0" y="8270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665682" y="3762244"/>
              <a:ext cx="1718208" cy="1076028"/>
            </a:xfrm>
            <a:custGeom>
              <a:avLst/>
              <a:gdLst/>
              <a:ahLst/>
              <a:cxnLst/>
              <a:rect r="r" b="b" t="t" l="l"/>
              <a:pathLst>
                <a:path h="1076028" w="1718208">
                  <a:moveTo>
                    <a:pt x="0" y="0"/>
                  </a:moveTo>
                  <a:lnTo>
                    <a:pt x="1718208" y="0"/>
                  </a:lnTo>
                  <a:lnTo>
                    <a:pt x="1718208" y="1076028"/>
                  </a:lnTo>
                  <a:lnTo>
                    <a:pt x="0" y="1076028"/>
                  </a:lnTo>
                  <a:lnTo>
                    <a:pt x="0" y="0"/>
                  </a:lnTo>
                  <a:close/>
                </a:path>
              </a:pathLst>
            </a:custGeom>
            <a:blipFill>
              <a:blip r:embed="rId8"/>
              <a:stretch>
                <a:fillRect l="0" t="0" r="0" b="0"/>
              </a:stretch>
            </a:blipFill>
          </p:spPr>
        </p:sp>
        <p:sp>
          <p:nvSpPr>
            <p:cNvPr name="Freeform 9" id="9"/>
            <p:cNvSpPr/>
            <p:nvPr/>
          </p:nvSpPr>
          <p:spPr>
            <a:xfrm flipH="false" flipV="false" rot="0">
              <a:off x="1167454" y="4537567"/>
              <a:ext cx="565881" cy="971469"/>
            </a:xfrm>
            <a:custGeom>
              <a:avLst/>
              <a:gdLst/>
              <a:ahLst/>
              <a:cxnLst/>
              <a:rect r="r" b="b" t="t" l="l"/>
              <a:pathLst>
                <a:path h="971469" w="565881">
                  <a:moveTo>
                    <a:pt x="0" y="0"/>
                  </a:moveTo>
                  <a:lnTo>
                    <a:pt x="565880" y="0"/>
                  </a:lnTo>
                  <a:lnTo>
                    <a:pt x="565880" y="971469"/>
                  </a:lnTo>
                  <a:lnTo>
                    <a:pt x="0" y="971469"/>
                  </a:lnTo>
                  <a:lnTo>
                    <a:pt x="0" y="0"/>
                  </a:lnTo>
                  <a:close/>
                </a:path>
              </a:pathLst>
            </a:custGeom>
            <a:blipFill>
              <a:blip r:embed="rId9"/>
              <a:stretch>
                <a:fillRect l="0" t="0" r="0" b="0"/>
              </a:stretch>
            </a:blipFill>
          </p:spPr>
        </p:sp>
        <p:sp>
          <p:nvSpPr>
            <p:cNvPr name="Freeform 10" id="10"/>
            <p:cNvSpPr/>
            <p:nvPr/>
          </p:nvSpPr>
          <p:spPr>
            <a:xfrm flipH="false" flipV="false" rot="0">
              <a:off x="608324" y="4566562"/>
              <a:ext cx="1061046" cy="1134808"/>
            </a:xfrm>
            <a:custGeom>
              <a:avLst/>
              <a:gdLst/>
              <a:ahLst/>
              <a:cxnLst/>
              <a:rect r="r" b="b" t="t" l="l"/>
              <a:pathLst>
                <a:path h="1134808" w="1061046">
                  <a:moveTo>
                    <a:pt x="0" y="0"/>
                  </a:moveTo>
                  <a:lnTo>
                    <a:pt x="1061046" y="0"/>
                  </a:lnTo>
                  <a:lnTo>
                    <a:pt x="1061046" y="1134808"/>
                  </a:lnTo>
                  <a:lnTo>
                    <a:pt x="0" y="1134808"/>
                  </a:lnTo>
                  <a:lnTo>
                    <a:pt x="0" y="0"/>
                  </a:lnTo>
                  <a:close/>
                </a:path>
              </a:pathLst>
            </a:custGeom>
            <a:blipFill>
              <a:blip r:embed="rId10"/>
              <a:stretch>
                <a:fillRect l="0" t="0" r="0" b="0"/>
              </a:stretch>
            </a:blipFill>
          </p:spPr>
        </p:sp>
        <p:sp>
          <p:nvSpPr>
            <p:cNvPr name="Freeform 11" id="11"/>
            <p:cNvSpPr/>
            <p:nvPr/>
          </p:nvSpPr>
          <p:spPr>
            <a:xfrm flipH="false" flipV="false" rot="0">
              <a:off x="1045036" y="5339829"/>
              <a:ext cx="1376596" cy="813912"/>
            </a:xfrm>
            <a:custGeom>
              <a:avLst/>
              <a:gdLst/>
              <a:ahLst/>
              <a:cxnLst/>
              <a:rect r="r" b="b" t="t" l="l"/>
              <a:pathLst>
                <a:path h="813912" w="1376596">
                  <a:moveTo>
                    <a:pt x="0" y="0"/>
                  </a:moveTo>
                  <a:lnTo>
                    <a:pt x="1376596" y="0"/>
                  </a:lnTo>
                  <a:lnTo>
                    <a:pt x="1376596" y="813912"/>
                  </a:lnTo>
                  <a:lnTo>
                    <a:pt x="0" y="813912"/>
                  </a:lnTo>
                  <a:lnTo>
                    <a:pt x="0" y="0"/>
                  </a:lnTo>
                  <a:close/>
                </a:path>
              </a:pathLst>
            </a:custGeom>
            <a:blipFill>
              <a:blip r:embed="rId11"/>
              <a:stretch>
                <a:fillRect l="0" t="0" r="0" b="0"/>
              </a:stretch>
            </a:blipFill>
          </p:spPr>
        </p:sp>
        <p:sp>
          <p:nvSpPr>
            <p:cNvPr name="Freeform 12" id="12"/>
            <p:cNvSpPr/>
            <p:nvPr/>
          </p:nvSpPr>
          <p:spPr>
            <a:xfrm flipH="false" flipV="false" rot="0">
              <a:off x="617646" y="2823653"/>
              <a:ext cx="1346730" cy="951128"/>
            </a:xfrm>
            <a:custGeom>
              <a:avLst/>
              <a:gdLst/>
              <a:ahLst/>
              <a:cxnLst/>
              <a:rect r="r" b="b" t="t" l="l"/>
              <a:pathLst>
                <a:path h="951128" w="1346730">
                  <a:moveTo>
                    <a:pt x="0" y="0"/>
                  </a:moveTo>
                  <a:lnTo>
                    <a:pt x="1346730" y="0"/>
                  </a:lnTo>
                  <a:lnTo>
                    <a:pt x="1346730" y="951128"/>
                  </a:lnTo>
                  <a:lnTo>
                    <a:pt x="0" y="95112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113035" y="3299217"/>
              <a:ext cx="688586" cy="1121933"/>
            </a:xfrm>
            <a:custGeom>
              <a:avLst/>
              <a:gdLst/>
              <a:ahLst/>
              <a:cxnLst/>
              <a:rect r="r" b="b" t="t" l="l"/>
              <a:pathLst>
                <a:path h="1121933" w="688586">
                  <a:moveTo>
                    <a:pt x="0" y="0"/>
                  </a:moveTo>
                  <a:lnTo>
                    <a:pt x="688586" y="0"/>
                  </a:lnTo>
                  <a:lnTo>
                    <a:pt x="688586" y="1121933"/>
                  </a:lnTo>
                  <a:lnTo>
                    <a:pt x="0" y="112193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2012293" y="3028024"/>
              <a:ext cx="821237" cy="899986"/>
            </a:xfrm>
            <a:custGeom>
              <a:avLst/>
              <a:gdLst/>
              <a:ahLst/>
              <a:cxnLst/>
              <a:rect r="r" b="b" t="t" l="l"/>
              <a:pathLst>
                <a:path h="899986" w="821237">
                  <a:moveTo>
                    <a:pt x="0" y="0"/>
                  </a:moveTo>
                  <a:lnTo>
                    <a:pt x="821237" y="0"/>
                  </a:lnTo>
                  <a:lnTo>
                    <a:pt x="821237" y="899986"/>
                  </a:lnTo>
                  <a:lnTo>
                    <a:pt x="0" y="89998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 id="15"/>
            <p:cNvSpPr/>
            <p:nvPr/>
          </p:nvSpPr>
          <p:spPr>
            <a:xfrm flipH="false" flipV="false" rot="0">
              <a:off x="1801621" y="3043452"/>
              <a:ext cx="481779" cy="1462657"/>
            </a:xfrm>
            <a:custGeom>
              <a:avLst/>
              <a:gdLst/>
              <a:ahLst/>
              <a:cxnLst/>
              <a:rect r="r" b="b" t="t" l="l"/>
              <a:pathLst>
                <a:path h="1462657" w="481779">
                  <a:moveTo>
                    <a:pt x="0" y="0"/>
                  </a:moveTo>
                  <a:lnTo>
                    <a:pt x="481779" y="0"/>
                  </a:lnTo>
                  <a:lnTo>
                    <a:pt x="481779" y="1462657"/>
                  </a:lnTo>
                  <a:lnTo>
                    <a:pt x="0" y="1462657"/>
                  </a:lnTo>
                  <a:lnTo>
                    <a:pt x="0" y="0"/>
                  </a:lnTo>
                  <a:close/>
                </a:path>
              </a:pathLst>
            </a:custGeom>
            <a:blipFill>
              <a:blip r:embed="rId18"/>
              <a:stretch>
                <a:fillRect l="-774880" t="0" r="-181101" b="0"/>
              </a:stretch>
            </a:blipFill>
          </p:spPr>
        </p:sp>
        <p:sp>
          <p:nvSpPr>
            <p:cNvPr name="Freeform 16" id="16"/>
            <p:cNvSpPr/>
            <p:nvPr/>
          </p:nvSpPr>
          <p:spPr>
            <a:xfrm flipH="false" flipV="false" rot="0">
              <a:off x="1752189" y="2157280"/>
              <a:ext cx="952923" cy="597959"/>
            </a:xfrm>
            <a:custGeom>
              <a:avLst/>
              <a:gdLst/>
              <a:ahLst/>
              <a:cxnLst/>
              <a:rect r="r" b="b" t="t" l="l"/>
              <a:pathLst>
                <a:path h="597959" w="952923">
                  <a:moveTo>
                    <a:pt x="0" y="0"/>
                  </a:moveTo>
                  <a:lnTo>
                    <a:pt x="952923" y="0"/>
                  </a:lnTo>
                  <a:lnTo>
                    <a:pt x="952923" y="597960"/>
                  </a:lnTo>
                  <a:lnTo>
                    <a:pt x="0" y="5979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131082" y="1449187"/>
              <a:ext cx="1242215" cy="777937"/>
            </a:xfrm>
            <a:custGeom>
              <a:avLst/>
              <a:gdLst/>
              <a:ahLst/>
              <a:cxnLst/>
              <a:rect r="r" b="b" t="t" l="l"/>
              <a:pathLst>
                <a:path h="777937" w="1242215">
                  <a:moveTo>
                    <a:pt x="0" y="0"/>
                  </a:moveTo>
                  <a:lnTo>
                    <a:pt x="1242214" y="0"/>
                  </a:lnTo>
                  <a:lnTo>
                    <a:pt x="1242214" y="777937"/>
                  </a:lnTo>
                  <a:lnTo>
                    <a:pt x="0" y="777937"/>
                  </a:lnTo>
                  <a:lnTo>
                    <a:pt x="0" y="0"/>
                  </a:lnTo>
                  <a:close/>
                </a:path>
              </a:pathLst>
            </a:custGeom>
            <a:blipFill>
              <a:blip r:embed="rId8"/>
              <a:stretch>
                <a:fillRect l="0" t="0" r="0" b="0"/>
              </a:stretch>
            </a:blipFill>
          </p:spPr>
        </p:sp>
        <p:sp>
          <p:nvSpPr>
            <p:cNvPr name="Freeform 18" id="18"/>
            <p:cNvSpPr/>
            <p:nvPr/>
          </p:nvSpPr>
          <p:spPr>
            <a:xfrm flipH="false" flipV="false" rot="0">
              <a:off x="1493848" y="2009723"/>
              <a:ext cx="409115" cy="702344"/>
            </a:xfrm>
            <a:custGeom>
              <a:avLst/>
              <a:gdLst/>
              <a:ahLst/>
              <a:cxnLst/>
              <a:rect r="r" b="b" t="t" l="l"/>
              <a:pathLst>
                <a:path h="702344" w="409115">
                  <a:moveTo>
                    <a:pt x="0" y="0"/>
                  </a:moveTo>
                  <a:lnTo>
                    <a:pt x="409115" y="0"/>
                  </a:lnTo>
                  <a:lnTo>
                    <a:pt x="409115" y="702344"/>
                  </a:lnTo>
                  <a:lnTo>
                    <a:pt x="0" y="702344"/>
                  </a:lnTo>
                  <a:lnTo>
                    <a:pt x="0" y="0"/>
                  </a:lnTo>
                  <a:close/>
                </a:path>
              </a:pathLst>
            </a:custGeom>
            <a:blipFill>
              <a:blip r:embed="rId9"/>
              <a:stretch>
                <a:fillRect l="0" t="0" r="0" b="0"/>
              </a:stretch>
            </a:blipFill>
          </p:spPr>
        </p:sp>
        <p:sp>
          <p:nvSpPr>
            <p:cNvPr name="Freeform 19" id="19"/>
            <p:cNvSpPr/>
            <p:nvPr/>
          </p:nvSpPr>
          <p:spPr>
            <a:xfrm flipH="false" flipV="false" rot="0">
              <a:off x="1089614" y="2030685"/>
              <a:ext cx="767105" cy="820433"/>
            </a:xfrm>
            <a:custGeom>
              <a:avLst/>
              <a:gdLst/>
              <a:ahLst/>
              <a:cxnLst/>
              <a:rect r="r" b="b" t="t" l="l"/>
              <a:pathLst>
                <a:path h="820433" w="767105">
                  <a:moveTo>
                    <a:pt x="0" y="0"/>
                  </a:moveTo>
                  <a:lnTo>
                    <a:pt x="767105" y="0"/>
                  </a:lnTo>
                  <a:lnTo>
                    <a:pt x="767105" y="820433"/>
                  </a:lnTo>
                  <a:lnTo>
                    <a:pt x="0" y="820433"/>
                  </a:lnTo>
                  <a:lnTo>
                    <a:pt x="0" y="0"/>
                  </a:lnTo>
                  <a:close/>
                </a:path>
              </a:pathLst>
            </a:custGeom>
            <a:blipFill>
              <a:blip r:embed="rId10"/>
              <a:stretch>
                <a:fillRect l="0" t="0" r="0" b="0"/>
              </a:stretch>
            </a:blipFill>
          </p:spPr>
        </p:sp>
        <p:sp>
          <p:nvSpPr>
            <p:cNvPr name="Freeform 20" id="20"/>
            <p:cNvSpPr/>
            <p:nvPr/>
          </p:nvSpPr>
          <p:spPr>
            <a:xfrm flipH="false" flipV="false" rot="0">
              <a:off x="1405344" y="2589735"/>
              <a:ext cx="995239" cy="588435"/>
            </a:xfrm>
            <a:custGeom>
              <a:avLst/>
              <a:gdLst/>
              <a:ahLst/>
              <a:cxnLst/>
              <a:rect r="r" b="b" t="t" l="l"/>
              <a:pathLst>
                <a:path h="588435" w="995239">
                  <a:moveTo>
                    <a:pt x="0" y="0"/>
                  </a:moveTo>
                  <a:lnTo>
                    <a:pt x="995239" y="0"/>
                  </a:lnTo>
                  <a:lnTo>
                    <a:pt x="995239" y="588435"/>
                  </a:lnTo>
                  <a:lnTo>
                    <a:pt x="0" y="588435"/>
                  </a:lnTo>
                  <a:lnTo>
                    <a:pt x="0" y="0"/>
                  </a:lnTo>
                  <a:close/>
                </a:path>
              </a:pathLst>
            </a:custGeom>
            <a:blipFill>
              <a:blip r:embed="rId11"/>
              <a:stretch>
                <a:fillRect l="0" t="0" r="0" b="0"/>
              </a:stretch>
            </a:blipFill>
          </p:spPr>
        </p:sp>
        <p:sp>
          <p:nvSpPr>
            <p:cNvPr name="Freeform 21" id="21"/>
            <p:cNvSpPr/>
            <p:nvPr/>
          </p:nvSpPr>
          <p:spPr>
            <a:xfrm flipH="false" flipV="false" rot="-127012">
              <a:off x="1102005" y="848944"/>
              <a:ext cx="975502" cy="688948"/>
            </a:xfrm>
            <a:custGeom>
              <a:avLst/>
              <a:gdLst/>
              <a:ahLst/>
              <a:cxnLst/>
              <a:rect r="r" b="b" t="t" l="l"/>
              <a:pathLst>
                <a:path h="688948" w="975502">
                  <a:moveTo>
                    <a:pt x="0" y="0"/>
                  </a:moveTo>
                  <a:lnTo>
                    <a:pt x="975502" y="0"/>
                  </a:lnTo>
                  <a:lnTo>
                    <a:pt x="975502" y="688949"/>
                  </a:lnTo>
                  <a:lnTo>
                    <a:pt x="0" y="6889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127012">
              <a:off x="1280882" y="1094217"/>
              <a:ext cx="498777" cy="812671"/>
            </a:xfrm>
            <a:custGeom>
              <a:avLst/>
              <a:gdLst/>
              <a:ahLst/>
              <a:cxnLst/>
              <a:rect r="r" b="b" t="t" l="l"/>
              <a:pathLst>
                <a:path h="812671" w="498777">
                  <a:moveTo>
                    <a:pt x="0" y="0"/>
                  </a:moveTo>
                  <a:lnTo>
                    <a:pt x="498776" y="0"/>
                  </a:lnTo>
                  <a:lnTo>
                    <a:pt x="498776" y="812671"/>
                  </a:lnTo>
                  <a:lnTo>
                    <a:pt x="0" y="81267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3" id="23"/>
            <p:cNvSpPr/>
            <p:nvPr/>
          </p:nvSpPr>
          <p:spPr>
            <a:xfrm flipH="false" flipV="false" rot="-127012">
              <a:off x="1969413" y="958978"/>
              <a:ext cx="594862" cy="651904"/>
            </a:xfrm>
            <a:custGeom>
              <a:avLst/>
              <a:gdLst/>
              <a:ahLst/>
              <a:cxnLst/>
              <a:rect r="r" b="b" t="t" l="l"/>
              <a:pathLst>
                <a:path h="651904" w="594862">
                  <a:moveTo>
                    <a:pt x="0" y="0"/>
                  </a:moveTo>
                  <a:lnTo>
                    <a:pt x="594862" y="0"/>
                  </a:lnTo>
                  <a:lnTo>
                    <a:pt x="594862" y="651904"/>
                  </a:lnTo>
                  <a:lnTo>
                    <a:pt x="0" y="6519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4" id="24"/>
            <p:cNvSpPr/>
            <p:nvPr/>
          </p:nvSpPr>
          <p:spPr>
            <a:xfrm flipH="false" flipV="false" rot="-127012">
              <a:off x="1674706" y="996934"/>
              <a:ext cx="450031" cy="1059474"/>
            </a:xfrm>
            <a:custGeom>
              <a:avLst/>
              <a:gdLst/>
              <a:ahLst/>
              <a:cxnLst/>
              <a:rect r="r" b="b" t="t" l="l"/>
              <a:pathLst>
                <a:path h="1059474" w="450031">
                  <a:moveTo>
                    <a:pt x="0" y="0"/>
                  </a:moveTo>
                  <a:lnTo>
                    <a:pt x="450031" y="0"/>
                  </a:lnTo>
                  <a:lnTo>
                    <a:pt x="450031" y="1059474"/>
                  </a:lnTo>
                  <a:lnTo>
                    <a:pt x="0" y="1059474"/>
                  </a:lnTo>
                  <a:lnTo>
                    <a:pt x="0" y="0"/>
                  </a:lnTo>
                  <a:close/>
                </a:path>
              </a:pathLst>
            </a:custGeom>
            <a:blipFill>
              <a:blip r:embed="rId18"/>
              <a:stretch>
                <a:fillRect l="-600880" t="0" r="-117979" b="0"/>
              </a:stretch>
            </a:blipFill>
          </p:spPr>
        </p:sp>
        <p:sp>
          <p:nvSpPr>
            <p:cNvPr name="Freeform 25" id="25"/>
            <p:cNvSpPr/>
            <p:nvPr/>
          </p:nvSpPr>
          <p:spPr>
            <a:xfrm flipH="false" flipV="false" rot="-10800000">
              <a:off x="717392" y="0"/>
              <a:ext cx="2457298" cy="2894520"/>
            </a:xfrm>
            <a:custGeom>
              <a:avLst/>
              <a:gdLst/>
              <a:ahLst/>
              <a:cxnLst/>
              <a:rect r="r" b="b" t="t" l="l"/>
              <a:pathLst>
                <a:path h="2894520" w="2457298">
                  <a:moveTo>
                    <a:pt x="0" y="0"/>
                  </a:moveTo>
                  <a:lnTo>
                    <a:pt x="2457298" y="0"/>
                  </a:lnTo>
                  <a:lnTo>
                    <a:pt x="2457298" y="2894520"/>
                  </a:lnTo>
                  <a:lnTo>
                    <a:pt x="0" y="2894520"/>
                  </a:lnTo>
                  <a:lnTo>
                    <a:pt x="0" y="0"/>
                  </a:lnTo>
                  <a:close/>
                </a:path>
              </a:pathLst>
            </a:custGeom>
            <a:blipFill>
              <a:blip r:embed="rId5"/>
              <a:stretch>
                <a:fillRect l="-173219" t="0" r="0" b="-211864"/>
              </a:stretch>
            </a:blipFill>
          </p:spPr>
        </p:sp>
      </p:grpSp>
      <p:sp>
        <p:nvSpPr>
          <p:cNvPr name="TextBox 26" id="26"/>
          <p:cNvSpPr txBox="true"/>
          <p:nvPr/>
        </p:nvSpPr>
        <p:spPr>
          <a:xfrm rot="0">
            <a:off x="11952779" y="554802"/>
            <a:ext cx="2284840"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Step 6</a:t>
            </a:r>
          </a:p>
        </p:txBody>
      </p:sp>
      <p:sp>
        <p:nvSpPr>
          <p:cNvPr name="TextBox 27" id="27"/>
          <p:cNvSpPr txBox="true"/>
          <p:nvPr/>
        </p:nvSpPr>
        <p:spPr>
          <a:xfrm rot="0">
            <a:off x="10206373" y="7184631"/>
            <a:ext cx="6455555" cy="1726326"/>
          </a:xfrm>
          <a:prstGeom prst="rect">
            <a:avLst/>
          </a:prstGeom>
        </p:spPr>
        <p:txBody>
          <a:bodyPr anchor="t" rtlCol="false" tIns="0" lIns="0" bIns="0" rIns="0">
            <a:spAutoFit/>
          </a:bodyPr>
          <a:lstStyle/>
          <a:p>
            <a:pPr algn="l">
              <a:lnSpc>
                <a:spcPts val="4591"/>
              </a:lnSpc>
              <a:spcBef>
                <a:spcPct val="0"/>
              </a:spcBef>
            </a:pPr>
            <a:r>
              <a:rPr lang="en-US" sz="3279">
                <a:solidFill>
                  <a:srgbClr val="000000"/>
                </a:solidFill>
                <a:latin typeface="Lato"/>
                <a:ea typeface="Lato"/>
                <a:cs typeface="Lato"/>
                <a:sym typeface="Lato"/>
              </a:rPr>
              <a:t>Leave your mini composter on a sunny windowsill. Record the changes you observe.</a:t>
            </a:r>
          </a:p>
        </p:txBody>
      </p:sp>
      <p:grpSp>
        <p:nvGrpSpPr>
          <p:cNvPr name="Group 28" id="28"/>
          <p:cNvGrpSpPr/>
          <p:nvPr/>
        </p:nvGrpSpPr>
        <p:grpSpPr>
          <a:xfrm rot="0">
            <a:off x="2674242" y="1067739"/>
            <a:ext cx="4814488" cy="6090161"/>
            <a:chOff x="0" y="0"/>
            <a:chExt cx="6419317" cy="8120215"/>
          </a:xfrm>
        </p:grpSpPr>
        <p:sp>
          <p:nvSpPr>
            <p:cNvPr name="Freeform 29" id="29"/>
            <p:cNvSpPr/>
            <p:nvPr/>
          </p:nvSpPr>
          <p:spPr>
            <a:xfrm flipH="false" flipV="false" rot="0">
              <a:off x="0" y="5880211"/>
              <a:ext cx="3499849" cy="2240004"/>
            </a:xfrm>
            <a:custGeom>
              <a:avLst/>
              <a:gdLst/>
              <a:ahLst/>
              <a:cxnLst/>
              <a:rect r="r" b="b" t="t" l="l"/>
              <a:pathLst>
                <a:path h="2240004" w="3499849">
                  <a:moveTo>
                    <a:pt x="0" y="0"/>
                  </a:moveTo>
                  <a:lnTo>
                    <a:pt x="3499849" y="0"/>
                  </a:lnTo>
                  <a:lnTo>
                    <a:pt x="3499849" y="2240004"/>
                  </a:lnTo>
                  <a:lnTo>
                    <a:pt x="0" y="2240004"/>
                  </a:lnTo>
                  <a:lnTo>
                    <a:pt x="0" y="0"/>
                  </a:lnTo>
                  <a:close/>
                </a:path>
              </a:pathLst>
            </a:custGeom>
            <a:blipFill>
              <a:blip r:embed="rId4"/>
              <a:stretch>
                <a:fillRect l="-1390" t="0" r="0" b="0"/>
              </a:stretch>
            </a:blipFill>
          </p:spPr>
        </p:sp>
        <p:sp>
          <p:nvSpPr>
            <p:cNvPr name="Freeform 30" id="30"/>
            <p:cNvSpPr/>
            <p:nvPr/>
          </p:nvSpPr>
          <p:spPr>
            <a:xfrm flipH="false" flipV="false" rot="0">
              <a:off x="392599" y="1668315"/>
              <a:ext cx="2665979" cy="5742820"/>
            </a:xfrm>
            <a:custGeom>
              <a:avLst/>
              <a:gdLst/>
              <a:ahLst/>
              <a:cxnLst/>
              <a:rect r="r" b="b" t="t" l="l"/>
              <a:pathLst>
                <a:path h="5742820" w="2665979">
                  <a:moveTo>
                    <a:pt x="0" y="0"/>
                  </a:moveTo>
                  <a:lnTo>
                    <a:pt x="2665979" y="0"/>
                  </a:lnTo>
                  <a:lnTo>
                    <a:pt x="2665979" y="5742819"/>
                  </a:lnTo>
                  <a:lnTo>
                    <a:pt x="0" y="5742819"/>
                  </a:lnTo>
                  <a:lnTo>
                    <a:pt x="0" y="0"/>
                  </a:lnTo>
                  <a:close/>
                </a:path>
              </a:pathLst>
            </a:custGeom>
            <a:blipFill>
              <a:blip r:embed="rId5"/>
              <a:stretch>
                <a:fillRect l="-142055" t="-51084" r="0" b="0"/>
              </a:stretch>
            </a:blipFill>
          </p:spPr>
        </p:sp>
        <p:sp>
          <p:nvSpPr>
            <p:cNvPr name="Freeform 31" id="31"/>
            <p:cNvSpPr/>
            <p:nvPr/>
          </p:nvSpPr>
          <p:spPr>
            <a:xfrm flipH="false" flipV="false" rot="0">
              <a:off x="1524786" y="5999059"/>
              <a:ext cx="1318066" cy="827086"/>
            </a:xfrm>
            <a:custGeom>
              <a:avLst/>
              <a:gdLst/>
              <a:ahLst/>
              <a:cxnLst/>
              <a:rect r="r" b="b" t="t" l="l"/>
              <a:pathLst>
                <a:path h="827086" w="1318066">
                  <a:moveTo>
                    <a:pt x="0" y="0"/>
                  </a:moveTo>
                  <a:lnTo>
                    <a:pt x="1318066" y="0"/>
                  </a:lnTo>
                  <a:lnTo>
                    <a:pt x="1318066" y="827086"/>
                  </a:lnTo>
                  <a:lnTo>
                    <a:pt x="0" y="8270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0">
              <a:off x="665682" y="5019637"/>
              <a:ext cx="1718208" cy="1076028"/>
            </a:xfrm>
            <a:custGeom>
              <a:avLst/>
              <a:gdLst/>
              <a:ahLst/>
              <a:cxnLst/>
              <a:rect r="r" b="b" t="t" l="l"/>
              <a:pathLst>
                <a:path h="1076028" w="1718208">
                  <a:moveTo>
                    <a:pt x="0" y="0"/>
                  </a:moveTo>
                  <a:lnTo>
                    <a:pt x="1718208" y="0"/>
                  </a:lnTo>
                  <a:lnTo>
                    <a:pt x="1718208" y="1076028"/>
                  </a:lnTo>
                  <a:lnTo>
                    <a:pt x="0" y="1076028"/>
                  </a:lnTo>
                  <a:lnTo>
                    <a:pt x="0" y="0"/>
                  </a:lnTo>
                  <a:close/>
                </a:path>
              </a:pathLst>
            </a:custGeom>
            <a:blipFill>
              <a:blip r:embed="rId8"/>
              <a:stretch>
                <a:fillRect l="0" t="0" r="0" b="0"/>
              </a:stretch>
            </a:blipFill>
          </p:spPr>
        </p:sp>
        <p:sp>
          <p:nvSpPr>
            <p:cNvPr name="Freeform 33" id="33"/>
            <p:cNvSpPr/>
            <p:nvPr/>
          </p:nvSpPr>
          <p:spPr>
            <a:xfrm flipH="false" flipV="false" rot="0">
              <a:off x="1167454" y="5794960"/>
              <a:ext cx="565881" cy="971469"/>
            </a:xfrm>
            <a:custGeom>
              <a:avLst/>
              <a:gdLst/>
              <a:ahLst/>
              <a:cxnLst/>
              <a:rect r="r" b="b" t="t" l="l"/>
              <a:pathLst>
                <a:path h="971469" w="565881">
                  <a:moveTo>
                    <a:pt x="0" y="0"/>
                  </a:moveTo>
                  <a:lnTo>
                    <a:pt x="565880" y="0"/>
                  </a:lnTo>
                  <a:lnTo>
                    <a:pt x="565880" y="971469"/>
                  </a:lnTo>
                  <a:lnTo>
                    <a:pt x="0" y="971469"/>
                  </a:lnTo>
                  <a:lnTo>
                    <a:pt x="0" y="0"/>
                  </a:lnTo>
                  <a:close/>
                </a:path>
              </a:pathLst>
            </a:custGeom>
            <a:blipFill>
              <a:blip r:embed="rId9"/>
              <a:stretch>
                <a:fillRect l="0" t="0" r="0" b="0"/>
              </a:stretch>
            </a:blipFill>
          </p:spPr>
        </p:sp>
        <p:sp>
          <p:nvSpPr>
            <p:cNvPr name="Freeform 34" id="34"/>
            <p:cNvSpPr/>
            <p:nvPr/>
          </p:nvSpPr>
          <p:spPr>
            <a:xfrm flipH="false" flipV="false" rot="0">
              <a:off x="608324" y="5823955"/>
              <a:ext cx="1061046" cy="1134808"/>
            </a:xfrm>
            <a:custGeom>
              <a:avLst/>
              <a:gdLst/>
              <a:ahLst/>
              <a:cxnLst/>
              <a:rect r="r" b="b" t="t" l="l"/>
              <a:pathLst>
                <a:path h="1134808" w="1061046">
                  <a:moveTo>
                    <a:pt x="0" y="0"/>
                  </a:moveTo>
                  <a:lnTo>
                    <a:pt x="1061046" y="0"/>
                  </a:lnTo>
                  <a:lnTo>
                    <a:pt x="1061046" y="1134808"/>
                  </a:lnTo>
                  <a:lnTo>
                    <a:pt x="0" y="1134808"/>
                  </a:lnTo>
                  <a:lnTo>
                    <a:pt x="0" y="0"/>
                  </a:lnTo>
                  <a:close/>
                </a:path>
              </a:pathLst>
            </a:custGeom>
            <a:blipFill>
              <a:blip r:embed="rId10"/>
              <a:stretch>
                <a:fillRect l="0" t="0" r="0" b="0"/>
              </a:stretch>
            </a:blipFill>
          </p:spPr>
        </p:sp>
        <p:sp>
          <p:nvSpPr>
            <p:cNvPr name="Freeform 35" id="35"/>
            <p:cNvSpPr/>
            <p:nvPr/>
          </p:nvSpPr>
          <p:spPr>
            <a:xfrm flipH="false" flipV="false" rot="0">
              <a:off x="1045036" y="6597222"/>
              <a:ext cx="1376596" cy="813912"/>
            </a:xfrm>
            <a:custGeom>
              <a:avLst/>
              <a:gdLst/>
              <a:ahLst/>
              <a:cxnLst/>
              <a:rect r="r" b="b" t="t" l="l"/>
              <a:pathLst>
                <a:path h="813912" w="1376596">
                  <a:moveTo>
                    <a:pt x="0" y="0"/>
                  </a:moveTo>
                  <a:lnTo>
                    <a:pt x="1376596" y="0"/>
                  </a:lnTo>
                  <a:lnTo>
                    <a:pt x="1376596" y="813912"/>
                  </a:lnTo>
                  <a:lnTo>
                    <a:pt x="0" y="813912"/>
                  </a:lnTo>
                  <a:lnTo>
                    <a:pt x="0" y="0"/>
                  </a:lnTo>
                  <a:close/>
                </a:path>
              </a:pathLst>
            </a:custGeom>
            <a:blipFill>
              <a:blip r:embed="rId11"/>
              <a:stretch>
                <a:fillRect l="0" t="0" r="0" b="0"/>
              </a:stretch>
            </a:blipFill>
          </p:spPr>
        </p:sp>
        <p:sp>
          <p:nvSpPr>
            <p:cNvPr name="Freeform 36" id="36"/>
            <p:cNvSpPr/>
            <p:nvPr/>
          </p:nvSpPr>
          <p:spPr>
            <a:xfrm flipH="false" flipV="false" rot="0">
              <a:off x="617646" y="4081046"/>
              <a:ext cx="1346730" cy="951128"/>
            </a:xfrm>
            <a:custGeom>
              <a:avLst/>
              <a:gdLst/>
              <a:ahLst/>
              <a:cxnLst/>
              <a:rect r="r" b="b" t="t" l="l"/>
              <a:pathLst>
                <a:path h="951128" w="1346730">
                  <a:moveTo>
                    <a:pt x="0" y="0"/>
                  </a:moveTo>
                  <a:lnTo>
                    <a:pt x="1346730" y="0"/>
                  </a:lnTo>
                  <a:lnTo>
                    <a:pt x="1346730" y="951128"/>
                  </a:lnTo>
                  <a:lnTo>
                    <a:pt x="0" y="95112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7" id="37"/>
            <p:cNvSpPr/>
            <p:nvPr/>
          </p:nvSpPr>
          <p:spPr>
            <a:xfrm flipH="false" flipV="false" rot="0">
              <a:off x="1113035" y="4556610"/>
              <a:ext cx="688586" cy="1121933"/>
            </a:xfrm>
            <a:custGeom>
              <a:avLst/>
              <a:gdLst/>
              <a:ahLst/>
              <a:cxnLst/>
              <a:rect r="r" b="b" t="t" l="l"/>
              <a:pathLst>
                <a:path h="1121933" w="688586">
                  <a:moveTo>
                    <a:pt x="0" y="0"/>
                  </a:moveTo>
                  <a:lnTo>
                    <a:pt x="688586" y="0"/>
                  </a:lnTo>
                  <a:lnTo>
                    <a:pt x="688586" y="1121933"/>
                  </a:lnTo>
                  <a:lnTo>
                    <a:pt x="0" y="112193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8" id="38"/>
            <p:cNvSpPr/>
            <p:nvPr/>
          </p:nvSpPr>
          <p:spPr>
            <a:xfrm flipH="false" flipV="false" rot="0">
              <a:off x="2012293" y="4285417"/>
              <a:ext cx="821237" cy="899986"/>
            </a:xfrm>
            <a:custGeom>
              <a:avLst/>
              <a:gdLst/>
              <a:ahLst/>
              <a:cxnLst/>
              <a:rect r="r" b="b" t="t" l="l"/>
              <a:pathLst>
                <a:path h="899986" w="821237">
                  <a:moveTo>
                    <a:pt x="0" y="0"/>
                  </a:moveTo>
                  <a:lnTo>
                    <a:pt x="821237" y="0"/>
                  </a:lnTo>
                  <a:lnTo>
                    <a:pt x="821237" y="899986"/>
                  </a:lnTo>
                  <a:lnTo>
                    <a:pt x="0" y="89998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9" id="39"/>
            <p:cNvSpPr/>
            <p:nvPr/>
          </p:nvSpPr>
          <p:spPr>
            <a:xfrm flipH="false" flipV="false" rot="0">
              <a:off x="1801621" y="4300846"/>
              <a:ext cx="481779" cy="1462657"/>
            </a:xfrm>
            <a:custGeom>
              <a:avLst/>
              <a:gdLst/>
              <a:ahLst/>
              <a:cxnLst/>
              <a:rect r="r" b="b" t="t" l="l"/>
              <a:pathLst>
                <a:path h="1462657" w="481779">
                  <a:moveTo>
                    <a:pt x="0" y="0"/>
                  </a:moveTo>
                  <a:lnTo>
                    <a:pt x="481779" y="0"/>
                  </a:lnTo>
                  <a:lnTo>
                    <a:pt x="481779" y="1462656"/>
                  </a:lnTo>
                  <a:lnTo>
                    <a:pt x="0" y="1462656"/>
                  </a:lnTo>
                  <a:lnTo>
                    <a:pt x="0" y="0"/>
                  </a:lnTo>
                  <a:close/>
                </a:path>
              </a:pathLst>
            </a:custGeom>
            <a:blipFill>
              <a:blip r:embed="rId18"/>
              <a:stretch>
                <a:fillRect l="-774880" t="0" r="-181101" b="0"/>
              </a:stretch>
            </a:blipFill>
          </p:spPr>
        </p:sp>
        <p:sp>
          <p:nvSpPr>
            <p:cNvPr name="Freeform 40" id="40"/>
            <p:cNvSpPr/>
            <p:nvPr/>
          </p:nvSpPr>
          <p:spPr>
            <a:xfrm flipH="false" flipV="false" rot="0">
              <a:off x="1752189" y="3414673"/>
              <a:ext cx="952923" cy="597959"/>
            </a:xfrm>
            <a:custGeom>
              <a:avLst/>
              <a:gdLst/>
              <a:ahLst/>
              <a:cxnLst/>
              <a:rect r="r" b="b" t="t" l="l"/>
              <a:pathLst>
                <a:path h="597959" w="952923">
                  <a:moveTo>
                    <a:pt x="0" y="0"/>
                  </a:moveTo>
                  <a:lnTo>
                    <a:pt x="952923" y="0"/>
                  </a:lnTo>
                  <a:lnTo>
                    <a:pt x="952923" y="597960"/>
                  </a:lnTo>
                  <a:lnTo>
                    <a:pt x="0" y="5979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1" id="41"/>
            <p:cNvSpPr/>
            <p:nvPr/>
          </p:nvSpPr>
          <p:spPr>
            <a:xfrm flipH="false" flipV="false" rot="0">
              <a:off x="1131082" y="2706580"/>
              <a:ext cx="1242215" cy="777937"/>
            </a:xfrm>
            <a:custGeom>
              <a:avLst/>
              <a:gdLst/>
              <a:ahLst/>
              <a:cxnLst/>
              <a:rect r="r" b="b" t="t" l="l"/>
              <a:pathLst>
                <a:path h="777937" w="1242215">
                  <a:moveTo>
                    <a:pt x="0" y="0"/>
                  </a:moveTo>
                  <a:lnTo>
                    <a:pt x="1242214" y="0"/>
                  </a:lnTo>
                  <a:lnTo>
                    <a:pt x="1242214" y="777937"/>
                  </a:lnTo>
                  <a:lnTo>
                    <a:pt x="0" y="777937"/>
                  </a:lnTo>
                  <a:lnTo>
                    <a:pt x="0" y="0"/>
                  </a:lnTo>
                  <a:close/>
                </a:path>
              </a:pathLst>
            </a:custGeom>
            <a:blipFill>
              <a:blip r:embed="rId8"/>
              <a:stretch>
                <a:fillRect l="0" t="0" r="0" b="0"/>
              </a:stretch>
            </a:blipFill>
          </p:spPr>
        </p:sp>
        <p:sp>
          <p:nvSpPr>
            <p:cNvPr name="Freeform 42" id="42"/>
            <p:cNvSpPr/>
            <p:nvPr/>
          </p:nvSpPr>
          <p:spPr>
            <a:xfrm flipH="false" flipV="false" rot="0">
              <a:off x="1493848" y="3267116"/>
              <a:ext cx="409115" cy="702344"/>
            </a:xfrm>
            <a:custGeom>
              <a:avLst/>
              <a:gdLst/>
              <a:ahLst/>
              <a:cxnLst/>
              <a:rect r="r" b="b" t="t" l="l"/>
              <a:pathLst>
                <a:path h="702344" w="409115">
                  <a:moveTo>
                    <a:pt x="0" y="0"/>
                  </a:moveTo>
                  <a:lnTo>
                    <a:pt x="409115" y="0"/>
                  </a:lnTo>
                  <a:lnTo>
                    <a:pt x="409115" y="702344"/>
                  </a:lnTo>
                  <a:lnTo>
                    <a:pt x="0" y="702344"/>
                  </a:lnTo>
                  <a:lnTo>
                    <a:pt x="0" y="0"/>
                  </a:lnTo>
                  <a:close/>
                </a:path>
              </a:pathLst>
            </a:custGeom>
            <a:blipFill>
              <a:blip r:embed="rId9"/>
              <a:stretch>
                <a:fillRect l="0" t="0" r="0" b="0"/>
              </a:stretch>
            </a:blipFill>
          </p:spPr>
        </p:sp>
        <p:sp>
          <p:nvSpPr>
            <p:cNvPr name="Freeform 43" id="43"/>
            <p:cNvSpPr/>
            <p:nvPr/>
          </p:nvSpPr>
          <p:spPr>
            <a:xfrm flipH="false" flipV="false" rot="0">
              <a:off x="1089614" y="3288078"/>
              <a:ext cx="767105" cy="820433"/>
            </a:xfrm>
            <a:custGeom>
              <a:avLst/>
              <a:gdLst/>
              <a:ahLst/>
              <a:cxnLst/>
              <a:rect r="r" b="b" t="t" l="l"/>
              <a:pathLst>
                <a:path h="820433" w="767105">
                  <a:moveTo>
                    <a:pt x="0" y="0"/>
                  </a:moveTo>
                  <a:lnTo>
                    <a:pt x="767105" y="0"/>
                  </a:lnTo>
                  <a:lnTo>
                    <a:pt x="767105" y="820434"/>
                  </a:lnTo>
                  <a:lnTo>
                    <a:pt x="0" y="820434"/>
                  </a:lnTo>
                  <a:lnTo>
                    <a:pt x="0" y="0"/>
                  </a:lnTo>
                  <a:close/>
                </a:path>
              </a:pathLst>
            </a:custGeom>
            <a:blipFill>
              <a:blip r:embed="rId10"/>
              <a:stretch>
                <a:fillRect l="0" t="0" r="0" b="0"/>
              </a:stretch>
            </a:blipFill>
          </p:spPr>
        </p:sp>
        <p:sp>
          <p:nvSpPr>
            <p:cNvPr name="Freeform 44" id="44"/>
            <p:cNvSpPr/>
            <p:nvPr/>
          </p:nvSpPr>
          <p:spPr>
            <a:xfrm flipH="false" flipV="false" rot="0">
              <a:off x="1405344" y="3847128"/>
              <a:ext cx="995239" cy="588435"/>
            </a:xfrm>
            <a:custGeom>
              <a:avLst/>
              <a:gdLst/>
              <a:ahLst/>
              <a:cxnLst/>
              <a:rect r="r" b="b" t="t" l="l"/>
              <a:pathLst>
                <a:path h="588435" w="995239">
                  <a:moveTo>
                    <a:pt x="0" y="0"/>
                  </a:moveTo>
                  <a:lnTo>
                    <a:pt x="995239" y="0"/>
                  </a:lnTo>
                  <a:lnTo>
                    <a:pt x="995239" y="588435"/>
                  </a:lnTo>
                  <a:lnTo>
                    <a:pt x="0" y="588435"/>
                  </a:lnTo>
                  <a:lnTo>
                    <a:pt x="0" y="0"/>
                  </a:lnTo>
                  <a:close/>
                </a:path>
              </a:pathLst>
            </a:custGeom>
            <a:blipFill>
              <a:blip r:embed="rId11"/>
              <a:stretch>
                <a:fillRect l="0" t="0" r="0" b="0"/>
              </a:stretch>
            </a:blipFill>
          </p:spPr>
        </p:sp>
        <p:sp>
          <p:nvSpPr>
            <p:cNvPr name="Freeform 45" id="45"/>
            <p:cNvSpPr/>
            <p:nvPr/>
          </p:nvSpPr>
          <p:spPr>
            <a:xfrm flipH="false" flipV="false" rot="-127012">
              <a:off x="1102005" y="2106337"/>
              <a:ext cx="975502" cy="688948"/>
            </a:xfrm>
            <a:custGeom>
              <a:avLst/>
              <a:gdLst/>
              <a:ahLst/>
              <a:cxnLst/>
              <a:rect r="r" b="b" t="t" l="l"/>
              <a:pathLst>
                <a:path h="688948" w="975502">
                  <a:moveTo>
                    <a:pt x="0" y="0"/>
                  </a:moveTo>
                  <a:lnTo>
                    <a:pt x="975502" y="0"/>
                  </a:lnTo>
                  <a:lnTo>
                    <a:pt x="975502" y="688949"/>
                  </a:lnTo>
                  <a:lnTo>
                    <a:pt x="0" y="6889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6" id="46"/>
            <p:cNvSpPr/>
            <p:nvPr/>
          </p:nvSpPr>
          <p:spPr>
            <a:xfrm flipH="false" flipV="false" rot="-127012">
              <a:off x="1280882" y="2351611"/>
              <a:ext cx="498777" cy="812671"/>
            </a:xfrm>
            <a:custGeom>
              <a:avLst/>
              <a:gdLst/>
              <a:ahLst/>
              <a:cxnLst/>
              <a:rect r="r" b="b" t="t" l="l"/>
              <a:pathLst>
                <a:path h="812671" w="498777">
                  <a:moveTo>
                    <a:pt x="0" y="0"/>
                  </a:moveTo>
                  <a:lnTo>
                    <a:pt x="498776" y="0"/>
                  </a:lnTo>
                  <a:lnTo>
                    <a:pt x="498776" y="812670"/>
                  </a:lnTo>
                  <a:lnTo>
                    <a:pt x="0" y="81267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7" id="47"/>
            <p:cNvSpPr/>
            <p:nvPr/>
          </p:nvSpPr>
          <p:spPr>
            <a:xfrm flipH="false" flipV="false" rot="-127012">
              <a:off x="1969413" y="2216371"/>
              <a:ext cx="594862" cy="651904"/>
            </a:xfrm>
            <a:custGeom>
              <a:avLst/>
              <a:gdLst/>
              <a:ahLst/>
              <a:cxnLst/>
              <a:rect r="r" b="b" t="t" l="l"/>
              <a:pathLst>
                <a:path h="651904" w="594862">
                  <a:moveTo>
                    <a:pt x="0" y="0"/>
                  </a:moveTo>
                  <a:lnTo>
                    <a:pt x="594862" y="0"/>
                  </a:lnTo>
                  <a:lnTo>
                    <a:pt x="594862" y="651904"/>
                  </a:lnTo>
                  <a:lnTo>
                    <a:pt x="0" y="6519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48" id="48"/>
            <p:cNvSpPr/>
            <p:nvPr/>
          </p:nvSpPr>
          <p:spPr>
            <a:xfrm flipH="false" flipV="false" rot="-127012">
              <a:off x="1674706" y="2254327"/>
              <a:ext cx="450031" cy="1059474"/>
            </a:xfrm>
            <a:custGeom>
              <a:avLst/>
              <a:gdLst/>
              <a:ahLst/>
              <a:cxnLst/>
              <a:rect r="r" b="b" t="t" l="l"/>
              <a:pathLst>
                <a:path h="1059474" w="450031">
                  <a:moveTo>
                    <a:pt x="0" y="0"/>
                  </a:moveTo>
                  <a:lnTo>
                    <a:pt x="450031" y="0"/>
                  </a:lnTo>
                  <a:lnTo>
                    <a:pt x="450031" y="1059474"/>
                  </a:lnTo>
                  <a:lnTo>
                    <a:pt x="0" y="1059474"/>
                  </a:lnTo>
                  <a:lnTo>
                    <a:pt x="0" y="0"/>
                  </a:lnTo>
                  <a:close/>
                </a:path>
              </a:pathLst>
            </a:custGeom>
            <a:blipFill>
              <a:blip r:embed="rId18"/>
              <a:stretch>
                <a:fillRect l="-600880" t="0" r="-117979" b="0"/>
              </a:stretch>
            </a:blipFill>
          </p:spPr>
        </p:sp>
        <p:sp>
          <p:nvSpPr>
            <p:cNvPr name="Freeform 49" id="49"/>
            <p:cNvSpPr/>
            <p:nvPr/>
          </p:nvSpPr>
          <p:spPr>
            <a:xfrm flipH="false" flipV="false" rot="-10800000">
              <a:off x="717392" y="1257393"/>
              <a:ext cx="2457298" cy="2894520"/>
            </a:xfrm>
            <a:custGeom>
              <a:avLst/>
              <a:gdLst/>
              <a:ahLst/>
              <a:cxnLst/>
              <a:rect r="r" b="b" t="t" l="l"/>
              <a:pathLst>
                <a:path h="2894520" w="2457298">
                  <a:moveTo>
                    <a:pt x="0" y="0"/>
                  </a:moveTo>
                  <a:lnTo>
                    <a:pt x="2457298" y="0"/>
                  </a:lnTo>
                  <a:lnTo>
                    <a:pt x="2457298" y="2894520"/>
                  </a:lnTo>
                  <a:lnTo>
                    <a:pt x="0" y="2894520"/>
                  </a:lnTo>
                  <a:lnTo>
                    <a:pt x="0" y="0"/>
                  </a:lnTo>
                  <a:close/>
                </a:path>
              </a:pathLst>
            </a:custGeom>
            <a:blipFill>
              <a:blip r:embed="rId5"/>
              <a:stretch>
                <a:fillRect l="-173219" t="0" r="0" b="-211864"/>
              </a:stretch>
            </a:blipFill>
          </p:spPr>
        </p:sp>
        <p:sp>
          <p:nvSpPr>
            <p:cNvPr name="Freeform 50" id="50"/>
            <p:cNvSpPr/>
            <p:nvPr/>
          </p:nvSpPr>
          <p:spPr>
            <a:xfrm flipH="false" flipV="false" rot="0">
              <a:off x="3616584" y="1280684"/>
              <a:ext cx="2802734" cy="2697631"/>
            </a:xfrm>
            <a:custGeom>
              <a:avLst/>
              <a:gdLst/>
              <a:ahLst/>
              <a:cxnLst/>
              <a:rect r="r" b="b" t="t" l="l"/>
              <a:pathLst>
                <a:path h="2697631" w="2802734">
                  <a:moveTo>
                    <a:pt x="0" y="0"/>
                  </a:moveTo>
                  <a:lnTo>
                    <a:pt x="2802733" y="0"/>
                  </a:lnTo>
                  <a:lnTo>
                    <a:pt x="2802733" y="2697631"/>
                  </a:lnTo>
                  <a:lnTo>
                    <a:pt x="0" y="2697631"/>
                  </a:lnTo>
                  <a:lnTo>
                    <a:pt x="0" y="0"/>
                  </a:lnTo>
                  <a:close/>
                </a:path>
              </a:pathLst>
            </a:custGeom>
            <a:blipFill>
              <a:blip r:embed="rId19"/>
              <a:stretch>
                <a:fillRect l="0" t="0" r="0" b="0"/>
              </a:stretch>
            </a:blipFill>
          </p:spPr>
        </p:sp>
        <p:sp>
          <p:nvSpPr>
            <p:cNvPr name="Freeform 51" id="51"/>
            <p:cNvSpPr/>
            <p:nvPr/>
          </p:nvSpPr>
          <p:spPr>
            <a:xfrm flipH="false" flipV="true" rot="-3457678">
              <a:off x="2748307" y="94465"/>
              <a:ext cx="1503084" cy="2325856"/>
            </a:xfrm>
            <a:custGeom>
              <a:avLst/>
              <a:gdLst/>
              <a:ahLst/>
              <a:cxnLst/>
              <a:rect r="r" b="b" t="t" l="l"/>
              <a:pathLst>
                <a:path h="2325856" w="1503084">
                  <a:moveTo>
                    <a:pt x="0" y="2325856"/>
                  </a:moveTo>
                  <a:lnTo>
                    <a:pt x="1503084" y="2325856"/>
                  </a:lnTo>
                  <a:lnTo>
                    <a:pt x="1503084" y="0"/>
                  </a:lnTo>
                  <a:lnTo>
                    <a:pt x="0" y="0"/>
                  </a:lnTo>
                  <a:lnTo>
                    <a:pt x="0" y="2325856"/>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sp>
        <p:nvSpPr>
          <p:cNvPr name="TextBox 52" id="52"/>
          <p:cNvSpPr txBox="true"/>
          <p:nvPr/>
        </p:nvSpPr>
        <p:spPr>
          <a:xfrm rot="0">
            <a:off x="3023482" y="554802"/>
            <a:ext cx="6604644"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Step 5</a:t>
            </a:r>
          </a:p>
        </p:txBody>
      </p:sp>
      <p:sp>
        <p:nvSpPr>
          <p:cNvPr name="TextBox 53" id="53"/>
          <p:cNvSpPr txBox="true"/>
          <p:nvPr/>
        </p:nvSpPr>
        <p:spPr>
          <a:xfrm rot="0">
            <a:off x="1028700" y="7264176"/>
            <a:ext cx="7028695" cy="1726326"/>
          </a:xfrm>
          <a:prstGeom prst="rect">
            <a:avLst/>
          </a:prstGeom>
        </p:spPr>
        <p:txBody>
          <a:bodyPr anchor="t" rtlCol="false" tIns="0" lIns="0" bIns="0" rIns="0">
            <a:spAutoFit/>
          </a:bodyPr>
          <a:lstStyle/>
          <a:p>
            <a:pPr algn="l">
              <a:lnSpc>
                <a:spcPts val="4591"/>
              </a:lnSpc>
              <a:spcBef>
                <a:spcPct val="0"/>
              </a:spcBef>
            </a:pPr>
            <a:r>
              <a:rPr lang="en-US" sz="3279">
                <a:solidFill>
                  <a:srgbClr val="000000"/>
                </a:solidFill>
                <a:latin typeface="Lato"/>
                <a:ea typeface="Lato"/>
                <a:cs typeface="Lato"/>
                <a:sym typeface="Lato"/>
              </a:rPr>
              <a:t>Turn the bottle lid upside down and place in the bottle. Place one piece of folded kitchen on top of the lid.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Freeform 4" id="4"/>
          <p:cNvSpPr/>
          <p:nvPr/>
        </p:nvSpPr>
        <p:spPr>
          <a:xfrm flipH="false" flipV="false" rot="0">
            <a:off x="423372" y="567400"/>
            <a:ext cx="2223132" cy="922600"/>
          </a:xfrm>
          <a:custGeom>
            <a:avLst/>
            <a:gdLst/>
            <a:ahLst/>
            <a:cxnLst/>
            <a:rect r="r" b="b" t="t" l="l"/>
            <a:pathLst>
              <a:path h="922600" w="2223132">
                <a:moveTo>
                  <a:pt x="0" y="0"/>
                </a:moveTo>
                <a:lnTo>
                  <a:pt x="2223132" y="0"/>
                </a:lnTo>
                <a:lnTo>
                  <a:pt x="2223132" y="922600"/>
                </a:lnTo>
                <a:lnTo>
                  <a:pt x="0" y="922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108451" y="4889753"/>
            <a:ext cx="1756690" cy="3193270"/>
            <a:chOff x="0" y="0"/>
            <a:chExt cx="2342254" cy="4257693"/>
          </a:xfrm>
        </p:grpSpPr>
        <p:sp>
          <p:nvSpPr>
            <p:cNvPr name="Freeform 6" id="6"/>
            <p:cNvSpPr/>
            <p:nvPr/>
          </p:nvSpPr>
          <p:spPr>
            <a:xfrm flipH="false" flipV="false" rot="0">
              <a:off x="0" y="2779145"/>
              <a:ext cx="2342254" cy="1478548"/>
            </a:xfrm>
            <a:custGeom>
              <a:avLst/>
              <a:gdLst/>
              <a:ahLst/>
              <a:cxnLst/>
              <a:rect r="r" b="b" t="t" l="l"/>
              <a:pathLst>
                <a:path h="1478548" w="2342254">
                  <a:moveTo>
                    <a:pt x="0" y="0"/>
                  </a:moveTo>
                  <a:lnTo>
                    <a:pt x="2342254" y="0"/>
                  </a:lnTo>
                  <a:lnTo>
                    <a:pt x="2342254" y="1478548"/>
                  </a:lnTo>
                  <a:lnTo>
                    <a:pt x="0" y="1478548"/>
                  </a:lnTo>
                  <a:lnTo>
                    <a:pt x="0" y="0"/>
                  </a:lnTo>
                  <a:close/>
                </a:path>
              </a:pathLst>
            </a:custGeom>
            <a:blipFill>
              <a:blip r:embed="rId7"/>
              <a:stretch>
                <a:fillRect l="0" t="0" r="0" b="0"/>
              </a:stretch>
            </a:blipFill>
          </p:spPr>
        </p:sp>
        <p:sp>
          <p:nvSpPr>
            <p:cNvPr name="Freeform 7" id="7"/>
            <p:cNvSpPr/>
            <p:nvPr/>
          </p:nvSpPr>
          <p:spPr>
            <a:xfrm flipH="false" flipV="false" rot="0">
              <a:off x="291268" y="12821"/>
              <a:ext cx="1759719" cy="3790632"/>
            </a:xfrm>
            <a:custGeom>
              <a:avLst/>
              <a:gdLst/>
              <a:ahLst/>
              <a:cxnLst/>
              <a:rect r="r" b="b" t="t" l="l"/>
              <a:pathLst>
                <a:path h="3790632" w="1759719">
                  <a:moveTo>
                    <a:pt x="0" y="0"/>
                  </a:moveTo>
                  <a:lnTo>
                    <a:pt x="1759718" y="0"/>
                  </a:lnTo>
                  <a:lnTo>
                    <a:pt x="1759718" y="3790632"/>
                  </a:lnTo>
                  <a:lnTo>
                    <a:pt x="0" y="3790632"/>
                  </a:lnTo>
                  <a:lnTo>
                    <a:pt x="0" y="0"/>
                  </a:lnTo>
                  <a:close/>
                </a:path>
              </a:pathLst>
            </a:custGeom>
            <a:blipFill>
              <a:blip r:embed="rId8"/>
              <a:stretch>
                <a:fillRect l="-142055" t="-51084" r="0" b="0"/>
              </a:stretch>
            </a:blipFill>
          </p:spPr>
        </p:sp>
        <p:sp>
          <p:nvSpPr>
            <p:cNvPr name="Freeform 8" id="8"/>
            <p:cNvSpPr/>
            <p:nvPr/>
          </p:nvSpPr>
          <p:spPr>
            <a:xfrm flipH="false" flipV="false" rot="0">
              <a:off x="1038585" y="2871392"/>
              <a:ext cx="870009" cy="545930"/>
            </a:xfrm>
            <a:custGeom>
              <a:avLst/>
              <a:gdLst/>
              <a:ahLst/>
              <a:cxnLst/>
              <a:rect r="r" b="b" t="t" l="l"/>
              <a:pathLst>
                <a:path h="545930" w="870009">
                  <a:moveTo>
                    <a:pt x="0" y="0"/>
                  </a:moveTo>
                  <a:lnTo>
                    <a:pt x="870008" y="0"/>
                  </a:lnTo>
                  <a:lnTo>
                    <a:pt x="870008" y="545931"/>
                  </a:lnTo>
                  <a:lnTo>
                    <a:pt x="0" y="54593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471520" y="2224911"/>
              <a:ext cx="1134128" cy="710248"/>
            </a:xfrm>
            <a:custGeom>
              <a:avLst/>
              <a:gdLst/>
              <a:ahLst/>
              <a:cxnLst/>
              <a:rect r="r" b="b" t="t" l="l"/>
              <a:pathLst>
                <a:path h="710248" w="1134128">
                  <a:moveTo>
                    <a:pt x="0" y="0"/>
                  </a:moveTo>
                  <a:lnTo>
                    <a:pt x="1134129" y="0"/>
                  </a:lnTo>
                  <a:lnTo>
                    <a:pt x="1134129" y="710248"/>
                  </a:lnTo>
                  <a:lnTo>
                    <a:pt x="0" y="710248"/>
                  </a:lnTo>
                  <a:lnTo>
                    <a:pt x="0" y="0"/>
                  </a:lnTo>
                  <a:close/>
                </a:path>
              </a:pathLst>
            </a:custGeom>
            <a:blipFill>
              <a:blip r:embed="rId11"/>
              <a:stretch>
                <a:fillRect l="0" t="0" r="0" b="0"/>
              </a:stretch>
            </a:blipFill>
          </p:spPr>
        </p:sp>
        <p:sp>
          <p:nvSpPr>
            <p:cNvPr name="Freeform 10" id="10"/>
            <p:cNvSpPr/>
            <p:nvPr/>
          </p:nvSpPr>
          <p:spPr>
            <a:xfrm flipH="false" flipV="false" rot="0">
              <a:off x="802722" y="2736674"/>
              <a:ext cx="373518" cy="641232"/>
            </a:xfrm>
            <a:custGeom>
              <a:avLst/>
              <a:gdLst/>
              <a:ahLst/>
              <a:cxnLst/>
              <a:rect r="r" b="b" t="t" l="l"/>
              <a:pathLst>
                <a:path h="641232" w="373518">
                  <a:moveTo>
                    <a:pt x="0" y="0"/>
                  </a:moveTo>
                  <a:lnTo>
                    <a:pt x="373518" y="0"/>
                  </a:lnTo>
                  <a:lnTo>
                    <a:pt x="373518" y="641232"/>
                  </a:lnTo>
                  <a:lnTo>
                    <a:pt x="0" y="641232"/>
                  </a:lnTo>
                  <a:lnTo>
                    <a:pt x="0" y="0"/>
                  </a:lnTo>
                  <a:close/>
                </a:path>
              </a:pathLst>
            </a:custGeom>
            <a:blipFill>
              <a:blip r:embed="rId12"/>
              <a:stretch>
                <a:fillRect l="0" t="0" r="0" b="0"/>
              </a:stretch>
            </a:blipFill>
          </p:spPr>
        </p:sp>
        <p:sp>
          <p:nvSpPr>
            <p:cNvPr name="Freeform 11" id="11"/>
            <p:cNvSpPr/>
            <p:nvPr/>
          </p:nvSpPr>
          <p:spPr>
            <a:xfrm flipH="false" flipV="false" rot="0">
              <a:off x="433660" y="2755812"/>
              <a:ext cx="700359" cy="749047"/>
            </a:xfrm>
            <a:custGeom>
              <a:avLst/>
              <a:gdLst/>
              <a:ahLst/>
              <a:cxnLst/>
              <a:rect r="r" b="b" t="t" l="l"/>
              <a:pathLst>
                <a:path h="749047" w="700359">
                  <a:moveTo>
                    <a:pt x="0" y="0"/>
                  </a:moveTo>
                  <a:lnTo>
                    <a:pt x="700359" y="0"/>
                  </a:lnTo>
                  <a:lnTo>
                    <a:pt x="700359" y="749047"/>
                  </a:lnTo>
                  <a:lnTo>
                    <a:pt x="0" y="749047"/>
                  </a:lnTo>
                  <a:lnTo>
                    <a:pt x="0" y="0"/>
                  </a:lnTo>
                  <a:close/>
                </a:path>
              </a:pathLst>
            </a:custGeom>
            <a:blipFill>
              <a:blip r:embed="rId13"/>
              <a:stretch>
                <a:fillRect l="0" t="0" r="0" b="0"/>
              </a:stretch>
            </a:blipFill>
          </p:spPr>
        </p:sp>
        <p:sp>
          <p:nvSpPr>
            <p:cNvPr name="Freeform 12" id="12"/>
            <p:cNvSpPr/>
            <p:nvPr/>
          </p:nvSpPr>
          <p:spPr>
            <a:xfrm flipH="false" flipV="false" rot="0">
              <a:off x="721918" y="3266219"/>
              <a:ext cx="908642" cy="537235"/>
            </a:xfrm>
            <a:custGeom>
              <a:avLst/>
              <a:gdLst/>
              <a:ahLst/>
              <a:cxnLst/>
              <a:rect r="r" b="b" t="t" l="l"/>
              <a:pathLst>
                <a:path h="537235" w="908642">
                  <a:moveTo>
                    <a:pt x="0" y="0"/>
                  </a:moveTo>
                  <a:lnTo>
                    <a:pt x="908643" y="0"/>
                  </a:lnTo>
                  <a:lnTo>
                    <a:pt x="908643" y="537234"/>
                  </a:lnTo>
                  <a:lnTo>
                    <a:pt x="0" y="537234"/>
                  </a:lnTo>
                  <a:lnTo>
                    <a:pt x="0" y="0"/>
                  </a:lnTo>
                  <a:close/>
                </a:path>
              </a:pathLst>
            </a:custGeom>
            <a:blipFill>
              <a:blip r:embed="rId14"/>
              <a:stretch>
                <a:fillRect l="0" t="0" r="0" b="0"/>
              </a:stretch>
            </a:blipFill>
          </p:spPr>
        </p:sp>
        <p:sp>
          <p:nvSpPr>
            <p:cNvPr name="Freeform 13" id="13"/>
            <p:cNvSpPr/>
            <p:nvPr/>
          </p:nvSpPr>
          <p:spPr>
            <a:xfrm flipH="false" flipV="false" rot="0">
              <a:off x="439814" y="1605380"/>
              <a:ext cx="888929" cy="627806"/>
            </a:xfrm>
            <a:custGeom>
              <a:avLst/>
              <a:gdLst/>
              <a:ahLst/>
              <a:cxnLst/>
              <a:rect r="r" b="b" t="t" l="l"/>
              <a:pathLst>
                <a:path h="627806" w="888929">
                  <a:moveTo>
                    <a:pt x="0" y="0"/>
                  </a:moveTo>
                  <a:lnTo>
                    <a:pt x="888928" y="0"/>
                  </a:lnTo>
                  <a:lnTo>
                    <a:pt x="888928" y="627806"/>
                  </a:lnTo>
                  <a:lnTo>
                    <a:pt x="0" y="6278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0">
              <a:off x="766802" y="1919283"/>
              <a:ext cx="454511" cy="740548"/>
            </a:xfrm>
            <a:custGeom>
              <a:avLst/>
              <a:gdLst/>
              <a:ahLst/>
              <a:cxnLst/>
              <a:rect r="r" b="b" t="t" l="l"/>
              <a:pathLst>
                <a:path h="740548" w="454511">
                  <a:moveTo>
                    <a:pt x="0" y="0"/>
                  </a:moveTo>
                  <a:lnTo>
                    <a:pt x="454511" y="0"/>
                  </a:lnTo>
                  <a:lnTo>
                    <a:pt x="454511" y="740548"/>
                  </a:lnTo>
                  <a:lnTo>
                    <a:pt x="0" y="74054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5" id="15"/>
            <p:cNvSpPr/>
            <p:nvPr/>
          </p:nvSpPr>
          <p:spPr>
            <a:xfrm flipH="false" flipV="false" rot="0">
              <a:off x="1360371" y="1740278"/>
              <a:ext cx="542070" cy="594049"/>
            </a:xfrm>
            <a:custGeom>
              <a:avLst/>
              <a:gdLst/>
              <a:ahLst/>
              <a:cxnLst/>
              <a:rect r="r" b="b" t="t" l="l"/>
              <a:pathLst>
                <a:path h="594049" w="542070">
                  <a:moveTo>
                    <a:pt x="0" y="0"/>
                  </a:moveTo>
                  <a:lnTo>
                    <a:pt x="542069" y="0"/>
                  </a:lnTo>
                  <a:lnTo>
                    <a:pt x="542069" y="594049"/>
                  </a:lnTo>
                  <a:lnTo>
                    <a:pt x="0" y="59404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6" id="16"/>
            <p:cNvSpPr/>
            <p:nvPr/>
          </p:nvSpPr>
          <p:spPr>
            <a:xfrm flipH="false" flipV="false" rot="0">
              <a:off x="1221313" y="1750462"/>
              <a:ext cx="318005" cy="965448"/>
            </a:xfrm>
            <a:custGeom>
              <a:avLst/>
              <a:gdLst/>
              <a:ahLst/>
              <a:cxnLst/>
              <a:rect r="r" b="b" t="t" l="l"/>
              <a:pathLst>
                <a:path h="965448" w="318005">
                  <a:moveTo>
                    <a:pt x="0" y="0"/>
                  </a:moveTo>
                  <a:lnTo>
                    <a:pt x="318006" y="0"/>
                  </a:lnTo>
                  <a:lnTo>
                    <a:pt x="318006" y="965448"/>
                  </a:lnTo>
                  <a:lnTo>
                    <a:pt x="0" y="965448"/>
                  </a:lnTo>
                  <a:lnTo>
                    <a:pt x="0" y="0"/>
                  </a:lnTo>
                  <a:close/>
                </a:path>
              </a:pathLst>
            </a:custGeom>
            <a:blipFill>
              <a:blip r:embed="rId21"/>
              <a:stretch>
                <a:fillRect l="-774880" t="0" r="-181101" b="0"/>
              </a:stretch>
            </a:blipFill>
          </p:spPr>
        </p:sp>
        <p:sp>
          <p:nvSpPr>
            <p:cNvPr name="Freeform 17" id="17"/>
            <p:cNvSpPr/>
            <p:nvPr/>
          </p:nvSpPr>
          <p:spPr>
            <a:xfrm flipH="false" flipV="false" rot="0">
              <a:off x="1188685" y="1165531"/>
              <a:ext cx="628991" cy="394692"/>
            </a:xfrm>
            <a:custGeom>
              <a:avLst/>
              <a:gdLst/>
              <a:ahLst/>
              <a:cxnLst/>
              <a:rect r="r" b="b" t="t" l="l"/>
              <a:pathLst>
                <a:path h="394692" w="628991">
                  <a:moveTo>
                    <a:pt x="0" y="0"/>
                  </a:moveTo>
                  <a:lnTo>
                    <a:pt x="628991" y="0"/>
                  </a:lnTo>
                  <a:lnTo>
                    <a:pt x="628991" y="394692"/>
                  </a:lnTo>
                  <a:lnTo>
                    <a:pt x="0" y="3946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778714" y="698143"/>
              <a:ext cx="819942" cy="513489"/>
            </a:xfrm>
            <a:custGeom>
              <a:avLst/>
              <a:gdLst/>
              <a:ahLst/>
              <a:cxnLst/>
              <a:rect r="r" b="b" t="t" l="l"/>
              <a:pathLst>
                <a:path h="513489" w="819942">
                  <a:moveTo>
                    <a:pt x="0" y="0"/>
                  </a:moveTo>
                  <a:lnTo>
                    <a:pt x="819942" y="0"/>
                  </a:lnTo>
                  <a:lnTo>
                    <a:pt x="819942" y="513489"/>
                  </a:lnTo>
                  <a:lnTo>
                    <a:pt x="0" y="513489"/>
                  </a:lnTo>
                  <a:lnTo>
                    <a:pt x="0" y="0"/>
                  </a:lnTo>
                  <a:close/>
                </a:path>
              </a:pathLst>
            </a:custGeom>
            <a:blipFill>
              <a:blip r:embed="rId11"/>
              <a:stretch>
                <a:fillRect l="0" t="0" r="0" b="0"/>
              </a:stretch>
            </a:blipFill>
          </p:spPr>
        </p:sp>
        <p:sp>
          <p:nvSpPr>
            <p:cNvPr name="Freeform 19" id="19"/>
            <p:cNvSpPr/>
            <p:nvPr/>
          </p:nvSpPr>
          <p:spPr>
            <a:xfrm flipH="false" flipV="false" rot="0">
              <a:off x="1018163" y="1068133"/>
              <a:ext cx="270043" cy="463592"/>
            </a:xfrm>
            <a:custGeom>
              <a:avLst/>
              <a:gdLst/>
              <a:ahLst/>
              <a:cxnLst/>
              <a:rect r="r" b="b" t="t" l="l"/>
              <a:pathLst>
                <a:path h="463592" w="270043">
                  <a:moveTo>
                    <a:pt x="0" y="0"/>
                  </a:moveTo>
                  <a:lnTo>
                    <a:pt x="270043" y="0"/>
                  </a:lnTo>
                  <a:lnTo>
                    <a:pt x="270043" y="463593"/>
                  </a:lnTo>
                  <a:lnTo>
                    <a:pt x="0" y="463593"/>
                  </a:lnTo>
                  <a:lnTo>
                    <a:pt x="0" y="0"/>
                  </a:lnTo>
                  <a:close/>
                </a:path>
              </a:pathLst>
            </a:custGeom>
            <a:blipFill>
              <a:blip r:embed="rId12"/>
              <a:stretch>
                <a:fillRect l="0" t="0" r="0" b="0"/>
              </a:stretch>
            </a:blipFill>
          </p:spPr>
        </p:sp>
        <p:sp>
          <p:nvSpPr>
            <p:cNvPr name="Freeform 20" id="20"/>
            <p:cNvSpPr/>
            <p:nvPr/>
          </p:nvSpPr>
          <p:spPr>
            <a:xfrm flipH="false" flipV="false" rot="0">
              <a:off x="751342" y="1081970"/>
              <a:ext cx="506339" cy="541539"/>
            </a:xfrm>
            <a:custGeom>
              <a:avLst/>
              <a:gdLst/>
              <a:ahLst/>
              <a:cxnLst/>
              <a:rect r="r" b="b" t="t" l="l"/>
              <a:pathLst>
                <a:path h="541539" w="506339">
                  <a:moveTo>
                    <a:pt x="0" y="0"/>
                  </a:moveTo>
                  <a:lnTo>
                    <a:pt x="506339" y="0"/>
                  </a:lnTo>
                  <a:lnTo>
                    <a:pt x="506339" y="541539"/>
                  </a:lnTo>
                  <a:lnTo>
                    <a:pt x="0" y="541539"/>
                  </a:lnTo>
                  <a:lnTo>
                    <a:pt x="0" y="0"/>
                  </a:lnTo>
                  <a:close/>
                </a:path>
              </a:pathLst>
            </a:custGeom>
            <a:blipFill>
              <a:blip r:embed="rId13"/>
              <a:stretch>
                <a:fillRect l="0" t="0" r="0" b="0"/>
              </a:stretch>
            </a:blipFill>
          </p:spPr>
        </p:sp>
        <p:sp>
          <p:nvSpPr>
            <p:cNvPr name="Freeform 21" id="21"/>
            <p:cNvSpPr/>
            <p:nvPr/>
          </p:nvSpPr>
          <p:spPr>
            <a:xfrm flipH="false" flipV="false" rot="0">
              <a:off x="959745" y="1450979"/>
              <a:ext cx="656922" cy="388405"/>
            </a:xfrm>
            <a:custGeom>
              <a:avLst/>
              <a:gdLst/>
              <a:ahLst/>
              <a:cxnLst/>
              <a:rect r="r" b="b" t="t" l="l"/>
              <a:pathLst>
                <a:path h="388405" w="656922">
                  <a:moveTo>
                    <a:pt x="0" y="0"/>
                  </a:moveTo>
                  <a:lnTo>
                    <a:pt x="656922" y="0"/>
                  </a:lnTo>
                  <a:lnTo>
                    <a:pt x="656922" y="388405"/>
                  </a:lnTo>
                  <a:lnTo>
                    <a:pt x="0" y="388405"/>
                  </a:lnTo>
                  <a:lnTo>
                    <a:pt x="0" y="0"/>
                  </a:lnTo>
                  <a:close/>
                </a:path>
              </a:pathLst>
            </a:custGeom>
            <a:blipFill>
              <a:blip r:embed="rId14"/>
              <a:stretch>
                <a:fillRect l="0" t="0" r="0" b="0"/>
              </a:stretch>
            </a:blipFill>
          </p:spPr>
        </p:sp>
        <p:sp>
          <p:nvSpPr>
            <p:cNvPr name="Freeform 22" id="22"/>
            <p:cNvSpPr/>
            <p:nvPr/>
          </p:nvSpPr>
          <p:spPr>
            <a:xfrm flipH="false" flipV="false" rot="-127012">
              <a:off x="759521" y="301944"/>
              <a:ext cx="643895" cy="454751"/>
            </a:xfrm>
            <a:custGeom>
              <a:avLst/>
              <a:gdLst/>
              <a:ahLst/>
              <a:cxnLst/>
              <a:rect r="r" b="b" t="t" l="l"/>
              <a:pathLst>
                <a:path h="454751" w="643895">
                  <a:moveTo>
                    <a:pt x="0" y="0"/>
                  </a:moveTo>
                  <a:lnTo>
                    <a:pt x="643895" y="0"/>
                  </a:lnTo>
                  <a:lnTo>
                    <a:pt x="643895" y="454751"/>
                  </a:lnTo>
                  <a:lnTo>
                    <a:pt x="0" y="45475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3" id="23"/>
            <p:cNvSpPr/>
            <p:nvPr/>
          </p:nvSpPr>
          <p:spPr>
            <a:xfrm flipH="false" flipV="false" rot="-127012">
              <a:off x="877592" y="463841"/>
              <a:ext cx="329225" cy="536415"/>
            </a:xfrm>
            <a:custGeom>
              <a:avLst/>
              <a:gdLst/>
              <a:ahLst/>
              <a:cxnLst/>
              <a:rect r="r" b="b" t="t" l="l"/>
              <a:pathLst>
                <a:path h="536415" w="329225">
                  <a:moveTo>
                    <a:pt x="0" y="0"/>
                  </a:moveTo>
                  <a:lnTo>
                    <a:pt x="329225" y="0"/>
                  </a:lnTo>
                  <a:lnTo>
                    <a:pt x="329225" y="536415"/>
                  </a:lnTo>
                  <a:lnTo>
                    <a:pt x="0" y="53641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4" id="24"/>
            <p:cNvSpPr/>
            <p:nvPr/>
          </p:nvSpPr>
          <p:spPr>
            <a:xfrm flipH="false" flipV="false" rot="-127012">
              <a:off x="1332067" y="374574"/>
              <a:ext cx="392648" cy="430299"/>
            </a:xfrm>
            <a:custGeom>
              <a:avLst/>
              <a:gdLst/>
              <a:ahLst/>
              <a:cxnLst/>
              <a:rect r="r" b="b" t="t" l="l"/>
              <a:pathLst>
                <a:path h="430299" w="392648">
                  <a:moveTo>
                    <a:pt x="0" y="0"/>
                  </a:moveTo>
                  <a:lnTo>
                    <a:pt x="392648" y="0"/>
                  </a:lnTo>
                  <a:lnTo>
                    <a:pt x="392648" y="430298"/>
                  </a:lnTo>
                  <a:lnTo>
                    <a:pt x="0" y="43029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5" id="25"/>
            <p:cNvSpPr/>
            <p:nvPr/>
          </p:nvSpPr>
          <p:spPr>
            <a:xfrm flipH="false" flipV="false" rot="-127012">
              <a:off x="1137541" y="399627"/>
              <a:ext cx="297050" cy="699321"/>
            </a:xfrm>
            <a:custGeom>
              <a:avLst/>
              <a:gdLst/>
              <a:ahLst/>
              <a:cxnLst/>
              <a:rect r="r" b="b" t="t" l="l"/>
              <a:pathLst>
                <a:path h="699321" w="297050">
                  <a:moveTo>
                    <a:pt x="0" y="0"/>
                  </a:moveTo>
                  <a:lnTo>
                    <a:pt x="297050" y="0"/>
                  </a:lnTo>
                  <a:lnTo>
                    <a:pt x="297050" y="699321"/>
                  </a:lnTo>
                  <a:lnTo>
                    <a:pt x="0" y="699321"/>
                  </a:lnTo>
                  <a:lnTo>
                    <a:pt x="0" y="0"/>
                  </a:lnTo>
                  <a:close/>
                </a:path>
              </a:pathLst>
            </a:custGeom>
            <a:blipFill>
              <a:blip r:embed="rId21"/>
              <a:stretch>
                <a:fillRect l="-600880" t="0" r="-117979" b="0"/>
              </a:stretch>
            </a:blipFill>
          </p:spPr>
        </p:sp>
        <p:sp>
          <p:nvSpPr>
            <p:cNvPr name="AutoShape 26" id="26"/>
            <p:cNvSpPr/>
            <p:nvPr/>
          </p:nvSpPr>
          <p:spPr>
            <a:xfrm flipV="true">
              <a:off x="592935" y="753862"/>
              <a:ext cx="1472726" cy="0"/>
            </a:xfrm>
            <a:prstGeom prst="line">
              <a:avLst/>
            </a:prstGeom>
            <a:ln cap="flat" w="25642">
              <a:solidFill>
                <a:srgbClr val="000000"/>
              </a:solidFill>
              <a:prstDash val="solid"/>
              <a:headEnd type="none" len="sm" w="sm"/>
              <a:tailEnd type="none" len="sm" w="sm"/>
            </a:ln>
          </p:spPr>
        </p:sp>
        <p:sp>
          <p:nvSpPr>
            <p:cNvPr name="AutoShape 27" id="27"/>
            <p:cNvSpPr/>
            <p:nvPr/>
          </p:nvSpPr>
          <p:spPr>
            <a:xfrm>
              <a:off x="592935" y="12821"/>
              <a:ext cx="1394277" cy="0"/>
            </a:xfrm>
            <a:prstGeom prst="line">
              <a:avLst/>
            </a:prstGeom>
            <a:ln cap="flat" w="25642">
              <a:solidFill>
                <a:srgbClr val="000000"/>
              </a:solidFill>
              <a:prstDash val="solid"/>
              <a:headEnd type="none" len="sm" w="sm"/>
              <a:tailEnd type="none" len="sm" w="sm"/>
            </a:ln>
          </p:spPr>
        </p:sp>
      </p:grpSp>
      <p:sp>
        <p:nvSpPr>
          <p:cNvPr name="Freeform 28" id="28"/>
          <p:cNvSpPr/>
          <p:nvPr/>
        </p:nvSpPr>
        <p:spPr>
          <a:xfrm flipH="false" flipV="false" rot="0">
            <a:off x="10108451" y="3431789"/>
            <a:ext cx="3075312" cy="1218593"/>
          </a:xfrm>
          <a:custGeom>
            <a:avLst/>
            <a:gdLst/>
            <a:ahLst/>
            <a:cxnLst/>
            <a:rect r="r" b="b" t="t" l="l"/>
            <a:pathLst>
              <a:path h="1218593" w="3075312">
                <a:moveTo>
                  <a:pt x="0" y="0"/>
                </a:moveTo>
                <a:lnTo>
                  <a:pt x="3075313" y="0"/>
                </a:lnTo>
                <a:lnTo>
                  <a:pt x="3075313" y="1218593"/>
                </a:lnTo>
                <a:lnTo>
                  <a:pt x="0" y="121859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9" id="29"/>
          <p:cNvSpPr txBox="true"/>
          <p:nvPr/>
        </p:nvSpPr>
        <p:spPr>
          <a:xfrm rot="0">
            <a:off x="542052" y="3346064"/>
            <a:ext cx="9042525" cy="5548379"/>
          </a:xfrm>
          <a:prstGeom prst="rect">
            <a:avLst/>
          </a:prstGeom>
        </p:spPr>
        <p:txBody>
          <a:bodyPr anchor="t" rtlCol="false" tIns="0" lIns="0" bIns="0" rIns="0">
            <a:spAutoFit/>
          </a:bodyPr>
          <a:lstStyle/>
          <a:p>
            <a:pPr algn="l">
              <a:lnSpc>
                <a:spcPts val="5508"/>
              </a:lnSpc>
            </a:pPr>
            <a:r>
              <a:rPr lang="en-US" sz="3934" b="true">
                <a:solidFill>
                  <a:srgbClr val="000000"/>
                </a:solidFill>
                <a:latin typeface="Lato Bold"/>
                <a:ea typeface="Lato Bold"/>
                <a:cs typeface="Lato Bold"/>
                <a:sym typeface="Lato Bold"/>
              </a:rPr>
              <a:t>Record:</a:t>
            </a:r>
          </a:p>
          <a:p>
            <a:pPr algn="l" marL="849544" indent="-424772" lvl="1">
              <a:lnSpc>
                <a:spcPts val="5508"/>
              </a:lnSpc>
              <a:buFont typeface="Arial"/>
              <a:buChar char="•"/>
            </a:pPr>
            <a:r>
              <a:rPr lang="en-US" sz="3934">
                <a:solidFill>
                  <a:srgbClr val="000000"/>
                </a:solidFill>
                <a:latin typeface="Lato"/>
                <a:ea typeface="Lato"/>
                <a:cs typeface="Lato"/>
                <a:sym typeface="Lato"/>
              </a:rPr>
              <a:t>What changes can you see?</a:t>
            </a:r>
          </a:p>
          <a:p>
            <a:pPr algn="l" marL="849544" indent="-424772" lvl="1">
              <a:lnSpc>
                <a:spcPts val="5508"/>
              </a:lnSpc>
              <a:buFont typeface="Arial"/>
              <a:buChar char="•"/>
            </a:pPr>
            <a:r>
              <a:rPr lang="en-US" sz="3934">
                <a:solidFill>
                  <a:srgbClr val="000000"/>
                </a:solidFill>
                <a:latin typeface="Lato"/>
                <a:ea typeface="Lato"/>
                <a:cs typeface="Lato"/>
                <a:sym typeface="Lato"/>
              </a:rPr>
              <a:t>What changes can you smell?</a:t>
            </a:r>
          </a:p>
          <a:p>
            <a:pPr algn="l">
              <a:lnSpc>
                <a:spcPts val="5508"/>
              </a:lnSpc>
            </a:pPr>
          </a:p>
          <a:p>
            <a:pPr algn="l">
              <a:lnSpc>
                <a:spcPts val="5508"/>
              </a:lnSpc>
            </a:pPr>
            <a:r>
              <a:rPr lang="en-US" sz="3934" b="true">
                <a:solidFill>
                  <a:srgbClr val="000000"/>
                </a:solidFill>
                <a:latin typeface="Lato Bold"/>
                <a:ea typeface="Lato Bold"/>
                <a:cs typeface="Lato Bold"/>
                <a:sym typeface="Lato Bold"/>
              </a:rPr>
              <a:t>Draw:</a:t>
            </a:r>
          </a:p>
          <a:p>
            <a:pPr algn="l">
              <a:lnSpc>
                <a:spcPts val="5508"/>
              </a:lnSpc>
            </a:pPr>
            <a:r>
              <a:rPr lang="en-US" sz="3934">
                <a:solidFill>
                  <a:srgbClr val="000000"/>
                </a:solidFill>
                <a:latin typeface="Lato"/>
                <a:ea typeface="Lato"/>
                <a:cs typeface="Lato"/>
                <a:sym typeface="Lato"/>
              </a:rPr>
              <a:t>A labelled diagram of what your mini composter.</a:t>
            </a:r>
          </a:p>
          <a:p>
            <a:pPr algn="l">
              <a:lnSpc>
                <a:spcPts val="5508"/>
              </a:lnSpc>
            </a:pPr>
          </a:p>
        </p:txBody>
      </p:sp>
      <p:sp>
        <p:nvSpPr>
          <p:cNvPr name="TextBox 30" id="30"/>
          <p:cNvSpPr txBox="true"/>
          <p:nvPr/>
        </p:nvSpPr>
        <p:spPr>
          <a:xfrm rot="0">
            <a:off x="539523" y="1895963"/>
            <a:ext cx="16044378" cy="737619"/>
          </a:xfrm>
          <a:prstGeom prst="rect">
            <a:avLst/>
          </a:prstGeom>
        </p:spPr>
        <p:txBody>
          <a:bodyPr anchor="t" rtlCol="false" tIns="0" lIns="0" bIns="0" rIns="0">
            <a:spAutoFit/>
          </a:bodyPr>
          <a:lstStyle/>
          <a:p>
            <a:pPr algn="l">
              <a:lnSpc>
                <a:spcPts val="6068"/>
              </a:lnSpc>
            </a:pPr>
            <a:r>
              <a:rPr lang="en-US" sz="4334">
                <a:solidFill>
                  <a:srgbClr val="000000"/>
                </a:solidFill>
                <a:latin typeface="Lato"/>
                <a:ea typeface="Lato"/>
                <a:cs typeface="Lato"/>
                <a:sym typeface="Lato"/>
              </a:rPr>
              <a:t>Observe and record any changes you see in your mini composter. </a:t>
            </a:r>
          </a:p>
        </p:txBody>
      </p:sp>
      <p:sp>
        <p:nvSpPr>
          <p:cNvPr name="TextBox 31" id="31"/>
          <p:cNvSpPr txBox="true"/>
          <p:nvPr/>
        </p:nvSpPr>
        <p:spPr>
          <a:xfrm rot="0">
            <a:off x="12391545" y="4892274"/>
            <a:ext cx="5591009" cy="3190749"/>
          </a:xfrm>
          <a:prstGeom prst="rect">
            <a:avLst/>
          </a:prstGeom>
        </p:spPr>
        <p:txBody>
          <a:bodyPr anchor="t" rtlCol="false" tIns="0" lIns="0" bIns="0" rIns="0">
            <a:spAutoFit/>
          </a:bodyPr>
          <a:lstStyle/>
          <a:p>
            <a:pPr algn="l">
              <a:lnSpc>
                <a:spcPts val="4206"/>
              </a:lnSpc>
            </a:pPr>
            <a:r>
              <a:rPr lang="en-US" sz="3004">
                <a:solidFill>
                  <a:srgbClr val="000000"/>
                </a:solidFill>
                <a:latin typeface="Lazydog"/>
                <a:ea typeface="Lazydog"/>
                <a:cs typeface="Lazydog"/>
                <a:sym typeface="Lazydog"/>
              </a:rPr>
              <a:t>The green and brown waste is now slimy and is slightly below the lines. There is condensation on the bottle and liquid in the dish underneath.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TextBox 4" id="4"/>
          <p:cNvSpPr txBox="true"/>
          <p:nvPr/>
        </p:nvSpPr>
        <p:spPr>
          <a:xfrm rot="0">
            <a:off x="534001" y="2978567"/>
            <a:ext cx="11445359" cy="5539984"/>
          </a:xfrm>
          <a:prstGeom prst="rect">
            <a:avLst/>
          </a:prstGeom>
        </p:spPr>
        <p:txBody>
          <a:bodyPr anchor="t" rtlCol="false" tIns="0" lIns="0" bIns="0" rIns="0">
            <a:spAutoFit/>
          </a:bodyPr>
          <a:lstStyle/>
          <a:p>
            <a:pPr algn="l">
              <a:lnSpc>
                <a:spcPts val="5479"/>
              </a:lnSpc>
            </a:pPr>
            <a:r>
              <a:rPr lang="en-US" sz="3913">
                <a:solidFill>
                  <a:srgbClr val="000000"/>
                </a:solidFill>
                <a:latin typeface="Lato"/>
                <a:ea typeface="Lato"/>
                <a:cs typeface="Lato"/>
                <a:sym typeface="Lato"/>
              </a:rPr>
              <a:t>Research these questions and create a compost fact file</a:t>
            </a:r>
          </a:p>
          <a:p>
            <a:pPr algn="l">
              <a:lnSpc>
                <a:spcPts val="5479"/>
              </a:lnSpc>
            </a:pPr>
          </a:p>
          <a:p>
            <a:pPr algn="l" marL="844999" indent="-422500" lvl="1">
              <a:lnSpc>
                <a:spcPts val="5479"/>
              </a:lnSpc>
              <a:buFont typeface="Arial"/>
              <a:buChar char="•"/>
            </a:pPr>
            <a:r>
              <a:rPr lang="en-US" sz="3913">
                <a:solidFill>
                  <a:srgbClr val="000000"/>
                </a:solidFill>
                <a:latin typeface="Lato"/>
                <a:ea typeface="Lato"/>
                <a:cs typeface="Lato"/>
                <a:sym typeface="Lato"/>
              </a:rPr>
              <a:t>What is compost made from?</a:t>
            </a:r>
          </a:p>
          <a:p>
            <a:pPr algn="l" marL="844999" indent="-422500" lvl="1">
              <a:lnSpc>
                <a:spcPts val="5479"/>
              </a:lnSpc>
              <a:buFont typeface="Arial"/>
              <a:buChar char="•"/>
            </a:pPr>
            <a:r>
              <a:rPr lang="en-US" sz="3913">
                <a:solidFill>
                  <a:srgbClr val="000000"/>
                </a:solidFill>
                <a:latin typeface="Lato"/>
                <a:ea typeface="Lato"/>
                <a:cs typeface="Lato"/>
                <a:sym typeface="Lato"/>
              </a:rPr>
              <a:t>What should go in your compost?</a:t>
            </a:r>
          </a:p>
          <a:p>
            <a:pPr algn="l" marL="844999" indent="-422500" lvl="1">
              <a:lnSpc>
                <a:spcPts val="5479"/>
              </a:lnSpc>
              <a:buFont typeface="Arial"/>
              <a:buChar char="•"/>
            </a:pPr>
            <a:r>
              <a:rPr lang="en-US" sz="3913">
                <a:solidFill>
                  <a:srgbClr val="000000"/>
                </a:solidFill>
                <a:latin typeface="Lato"/>
                <a:ea typeface="Lato"/>
                <a:cs typeface="Lato"/>
                <a:sym typeface="Lato"/>
              </a:rPr>
              <a:t>How is compost created?</a:t>
            </a:r>
          </a:p>
          <a:p>
            <a:pPr algn="l" marL="844999" indent="-422500" lvl="1">
              <a:lnSpc>
                <a:spcPts val="5479"/>
              </a:lnSpc>
              <a:buFont typeface="Arial"/>
              <a:buChar char="•"/>
            </a:pPr>
            <a:r>
              <a:rPr lang="en-US" sz="3913">
                <a:solidFill>
                  <a:srgbClr val="000000"/>
                </a:solidFill>
                <a:latin typeface="Lato"/>
                <a:ea typeface="Lato"/>
                <a:cs typeface="Lato"/>
                <a:sym typeface="Lato"/>
              </a:rPr>
              <a:t>What conditions are best for compost?</a:t>
            </a:r>
          </a:p>
          <a:p>
            <a:pPr algn="l" marL="844999" indent="-422500" lvl="1">
              <a:lnSpc>
                <a:spcPts val="5479"/>
              </a:lnSpc>
              <a:buFont typeface="Arial"/>
              <a:buChar char="•"/>
            </a:pPr>
            <a:r>
              <a:rPr lang="en-US" sz="3913">
                <a:solidFill>
                  <a:srgbClr val="000000"/>
                </a:solidFill>
                <a:latin typeface="Lato"/>
                <a:ea typeface="Lato"/>
                <a:cs typeface="Lato"/>
                <a:sym typeface="Lato"/>
              </a:rPr>
              <a:t>What can you use compost for?</a:t>
            </a:r>
          </a:p>
        </p:txBody>
      </p:sp>
      <p:sp>
        <p:nvSpPr>
          <p:cNvPr name="Freeform 5" id="5"/>
          <p:cNvSpPr/>
          <p:nvPr/>
        </p:nvSpPr>
        <p:spPr>
          <a:xfrm flipH="false" flipV="false" rot="0">
            <a:off x="12272032" y="2311708"/>
            <a:ext cx="5435812" cy="6679953"/>
          </a:xfrm>
          <a:custGeom>
            <a:avLst/>
            <a:gdLst/>
            <a:ahLst/>
            <a:cxnLst/>
            <a:rect r="r" b="b" t="t" l="l"/>
            <a:pathLst>
              <a:path h="6679953" w="5435812">
                <a:moveTo>
                  <a:pt x="0" y="0"/>
                </a:moveTo>
                <a:lnTo>
                  <a:pt x="5435812" y="0"/>
                </a:lnTo>
                <a:lnTo>
                  <a:pt x="5435812" y="6679954"/>
                </a:lnTo>
                <a:lnTo>
                  <a:pt x="0" y="66799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534001" y="469894"/>
            <a:ext cx="2223132" cy="922600"/>
          </a:xfrm>
          <a:custGeom>
            <a:avLst/>
            <a:gdLst/>
            <a:ahLst/>
            <a:cxnLst/>
            <a:rect r="r" b="b" t="t" l="l"/>
            <a:pathLst>
              <a:path h="922600" w="2223132">
                <a:moveTo>
                  <a:pt x="0" y="0"/>
                </a:moveTo>
                <a:lnTo>
                  <a:pt x="2223132" y="0"/>
                </a:lnTo>
                <a:lnTo>
                  <a:pt x="2223132" y="922600"/>
                </a:lnTo>
                <a:lnTo>
                  <a:pt x="0" y="9226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3014311" y="3485556"/>
            <a:ext cx="4506950" cy="843417"/>
          </a:xfrm>
          <a:prstGeom prst="rect">
            <a:avLst/>
          </a:prstGeom>
        </p:spPr>
        <p:txBody>
          <a:bodyPr anchor="t" rtlCol="false" tIns="0" lIns="0" bIns="0" rIns="0">
            <a:spAutoFit/>
          </a:bodyPr>
          <a:lstStyle/>
          <a:p>
            <a:pPr algn="l">
              <a:lnSpc>
                <a:spcPts val="3387"/>
              </a:lnSpc>
              <a:spcBef>
                <a:spcPct val="0"/>
              </a:spcBef>
            </a:pPr>
            <a:r>
              <a:rPr lang="en-US" sz="2419" u="sng">
                <a:solidFill>
                  <a:srgbClr val="000000"/>
                </a:solidFill>
                <a:latin typeface="Lato"/>
                <a:ea typeface="Lato"/>
                <a:cs typeface="Lato"/>
                <a:sym typeface="Lato"/>
                <a:hlinkClick r:id="rId9" tooltip="https://www.rhs.org.uk/education-learning/school-gardening/resources/planet-friendly/composting-for-schools"/>
              </a:rPr>
              <a:t>Composting for schools / RHS Gardening</a:t>
            </a:r>
          </a:p>
        </p:txBody>
      </p:sp>
      <p:sp>
        <p:nvSpPr>
          <p:cNvPr name="TextBox 8" id="8"/>
          <p:cNvSpPr txBox="true"/>
          <p:nvPr/>
        </p:nvSpPr>
        <p:spPr>
          <a:xfrm rot="0">
            <a:off x="534001" y="1924516"/>
            <a:ext cx="6278088" cy="688660"/>
          </a:xfrm>
          <a:prstGeom prst="rect">
            <a:avLst/>
          </a:prstGeom>
        </p:spPr>
        <p:txBody>
          <a:bodyPr anchor="t" rtlCol="false" tIns="0" lIns="0" bIns="0" rIns="0">
            <a:spAutoFit/>
          </a:bodyPr>
          <a:lstStyle/>
          <a:p>
            <a:pPr algn="l">
              <a:lnSpc>
                <a:spcPts val="5619"/>
              </a:lnSpc>
            </a:pPr>
            <a:r>
              <a:rPr lang="en-US" sz="4013" b="true">
                <a:solidFill>
                  <a:srgbClr val="000000"/>
                </a:solidFill>
                <a:latin typeface="Lato Bold"/>
                <a:ea typeface="Lato Bold"/>
                <a:cs typeface="Lato Bold"/>
                <a:sym typeface="Lato Bold"/>
              </a:rPr>
              <a:t>Create a compost fact file</a:t>
            </a:r>
          </a:p>
        </p:txBody>
      </p:sp>
      <p:sp>
        <p:nvSpPr>
          <p:cNvPr name="TextBox 9" id="9"/>
          <p:cNvSpPr txBox="true"/>
          <p:nvPr/>
        </p:nvSpPr>
        <p:spPr>
          <a:xfrm rot="0">
            <a:off x="13073087" y="2814034"/>
            <a:ext cx="3933470" cy="424317"/>
          </a:xfrm>
          <a:prstGeom prst="rect">
            <a:avLst/>
          </a:prstGeom>
        </p:spPr>
        <p:txBody>
          <a:bodyPr anchor="t" rtlCol="false" tIns="0" lIns="0" bIns="0" rIns="0">
            <a:spAutoFit/>
          </a:bodyPr>
          <a:lstStyle/>
          <a:p>
            <a:pPr algn="l">
              <a:lnSpc>
                <a:spcPts val="3387"/>
              </a:lnSpc>
              <a:spcBef>
                <a:spcPct val="0"/>
              </a:spcBef>
            </a:pPr>
            <a:r>
              <a:rPr lang="en-US" sz="2419">
                <a:solidFill>
                  <a:srgbClr val="000000"/>
                </a:solidFill>
                <a:latin typeface="Lazydog"/>
                <a:ea typeface="Lazydog"/>
                <a:cs typeface="Lazydog"/>
                <a:sym typeface="Lazydog"/>
              </a:rPr>
              <a:t>Useful websites:</a:t>
            </a:r>
          </a:p>
        </p:txBody>
      </p:sp>
      <p:sp>
        <p:nvSpPr>
          <p:cNvPr name="TextBox 10" id="10"/>
          <p:cNvSpPr txBox="true"/>
          <p:nvPr/>
        </p:nvSpPr>
        <p:spPr>
          <a:xfrm rot="0">
            <a:off x="12945201" y="4576178"/>
            <a:ext cx="3951254" cy="430384"/>
          </a:xfrm>
          <a:prstGeom prst="rect">
            <a:avLst/>
          </a:prstGeom>
        </p:spPr>
        <p:txBody>
          <a:bodyPr anchor="t" rtlCol="false" tIns="0" lIns="0" bIns="0" rIns="0">
            <a:spAutoFit/>
          </a:bodyPr>
          <a:lstStyle/>
          <a:p>
            <a:pPr algn="ctr">
              <a:lnSpc>
                <a:spcPts val="3573"/>
              </a:lnSpc>
              <a:spcBef>
                <a:spcPct val="0"/>
              </a:spcBef>
            </a:pPr>
            <a:r>
              <a:rPr lang="en-US" sz="2552" u="sng">
                <a:solidFill>
                  <a:srgbClr val="000000"/>
                </a:solidFill>
                <a:latin typeface="Lato"/>
                <a:ea typeface="Lato"/>
                <a:cs typeface="Lato"/>
                <a:sym typeface="Lato"/>
                <a:hlinkClick r:id="rId10" tooltip="https://www.bbc.co.uk/bitesize/articles/zxhkbqt#zfgthcw"/>
              </a:rPr>
              <a:t>Food waste - BBC Bitesize</a:t>
            </a:r>
          </a:p>
        </p:txBody>
      </p:sp>
      <p:sp>
        <p:nvSpPr>
          <p:cNvPr name="TextBox 11" id="11"/>
          <p:cNvSpPr txBox="true"/>
          <p:nvPr/>
        </p:nvSpPr>
        <p:spPr>
          <a:xfrm rot="0">
            <a:off x="13014311" y="5277825"/>
            <a:ext cx="4378270" cy="709621"/>
          </a:xfrm>
          <a:prstGeom prst="rect">
            <a:avLst/>
          </a:prstGeom>
        </p:spPr>
        <p:txBody>
          <a:bodyPr anchor="t" rtlCol="false" tIns="0" lIns="0" bIns="0" rIns="0">
            <a:spAutoFit/>
          </a:bodyPr>
          <a:lstStyle/>
          <a:p>
            <a:pPr algn="l">
              <a:lnSpc>
                <a:spcPts val="2895"/>
              </a:lnSpc>
              <a:spcBef>
                <a:spcPct val="0"/>
              </a:spcBef>
            </a:pPr>
            <a:r>
              <a:rPr lang="en-US" sz="2068" u="sng">
                <a:solidFill>
                  <a:srgbClr val="000000"/>
                </a:solidFill>
                <a:latin typeface="Lato"/>
                <a:ea typeface="Lato"/>
                <a:cs typeface="Lato"/>
                <a:sym typeface="Lato"/>
                <a:hlinkClick r:id="rId11" tooltip="https://www.natgeokids.com/uk/parents/how-to-compost-with-kids/"/>
              </a:rPr>
              <a:t>How to compost with kids | Parents | National Geographic Kids</a:t>
            </a:r>
          </a:p>
        </p:txBody>
      </p:sp>
      <p:sp>
        <p:nvSpPr>
          <p:cNvPr name="TextBox 12" id="12"/>
          <p:cNvSpPr txBox="true"/>
          <p:nvPr/>
        </p:nvSpPr>
        <p:spPr>
          <a:xfrm rot="0">
            <a:off x="12971987" y="6453692"/>
            <a:ext cx="4877029" cy="737468"/>
          </a:xfrm>
          <a:prstGeom prst="rect">
            <a:avLst/>
          </a:prstGeom>
        </p:spPr>
        <p:txBody>
          <a:bodyPr anchor="t" rtlCol="false" tIns="0" lIns="0" bIns="0" rIns="0">
            <a:spAutoFit/>
          </a:bodyPr>
          <a:lstStyle/>
          <a:p>
            <a:pPr algn="l">
              <a:lnSpc>
                <a:spcPts val="2931"/>
              </a:lnSpc>
              <a:spcBef>
                <a:spcPct val="0"/>
              </a:spcBef>
            </a:pPr>
            <a:r>
              <a:rPr lang="en-US" sz="2093" u="sng">
                <a:solidFill>
                  <a:srgbClr val="000000"/>
                </a:solidFill>
                <a:latin typeface="Lato"/>
                <a:ea typeface="Lato"/>
                <a:cs typeface="Lato"/>
                <a:sym typeface="Lato"/>
                <a:hlinkClick r:id="rId12" tooltip="https://betterplaneteducation.org.uk/factsheets/composting-why-make-compost"/>
              </a:rPr>
              <a:t>Composting - Why make compost? | Better Planet Education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Freeform 4" id="4"/>
          <p:cNvSpPr/>
          <p:nvPr/>
        </p:nvSpPr>
        <p:spPr>
          <a:xfrm flipH="false" flipV="false" rot="0">
            <a:off x="361410" y="667749"/>
            <a:ext cx="2020401" cy="2020401"/>
          </a:xfrm>
          <a:custGeom>
            <a:avLst/>
            <a:gdLst/>
            <a:ahLst/>
            <a:cxnLst/>
            <a:rect r="r" b="b" t="t" l="l"/>
            <a:pathLst>
              <a:path h="2020401" w="2020401">
                <a:moveTo>
                  <a:pt x="0" y="0"/>
                </a:moveTo>
                <a:lnTo>
                  <a:pt x="2020401" y="0"/>
                </a:lnTo>
                <a:lnTo>
                  <a:pt x="2020401" y="2020401"/>
                </a:lnTo>
                <a:lnTo>
                  <a:pt x="0" y="20204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560801" y="1165013"/>
            <a:ext cx="3203483"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Summary</a:t>
            </a:r>
          </a:p>
        </p:txBody>
      </p:sp>
      <p:sp>
        <p:nvSpPr>
          <p:cNvPr name="TextBox 6" id="6"/>
          <p:cNvSpPr txBox="true"/>
          <p:nvPr/>
        </p:nvSpPr>
        <p:spPr>
          <a:xfrm rot="0">
            <a:off x="361410" y="3871590"/>
            <a:ext cx="16897890" cy="3097545"/>
          </a:xfrm>
          <a:prstGeom prst="rect">
            <a:avLst/>
          </a:prstGeom>
        </p:spPr>
        <p:txBody>
          <a:bodyPr anchor="t" rtlCol="false" tIns="0" lIns="0" bIns="0" rIns="0">
            <a:spAutoFit/>
          </a:bodyPr>
          <a:lstStyle/>
          <a:p>
            <a:pPr algn="ctr">
              <a:lnSpc>
                <a:spcPts val="12490"/>
              </a:lnSpc>
            </a:pPr>
            <a:r>
              <a:rPr lang="en-US" sz="8921">
                <a:solidFill>
                  <a:srgbClr val="000000"/>
                </a:solidFill>
                <a:latin typeface="Lato"/>
                <a:ea typeface="Lato"/>
                <a:cs typeface="Lato"/>
                <a:sym typeface="Lato"/>
              </a:rPr>
              <a:t>It is good to put food waste in the general rubbish bin.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358815"/>
            <a:ext cx="2780220" cy="1928185"/>
          </a:xfrm>
          <a:custGeom>
            <a:avLst/>
            <a:gdLst/>
            <a:ahLst/>
            <a:cxnLst/>
            <a:rect r="r" b="b" t="t" l="l"/>
            <a:pathLst>
              <a:path h="1928185" w="2780220">
                <a:moveTo>
                  <a:pt x="0" y="0"/>
                </a:moveTo>
                <a:lnTo>
                  <a:pt x="2780220" y="0"/>
                </a:lnTo>
                <a:lnTo>
                  <a:pt x="2780220" y="1928185"/>
                </a:lnTo>
                <a:lnTo>
                  <a:pt x="0" y="1928185"/>
                </a:lnTo>
                <a:lnTo>
                  <a:pt x="0" y="0"/>
                </a:lnTo>
                <a:close/>
              </a:path>
            </a:pathLst>
          </a:custGeom>
          <a:blipFill>
            <a:blip r:embed="rId2"/>
            <a:stretch>
              <a:fillRect l="0" t="0" r="0" b="0"/>
            </a:stretch>
          </a:blipFill>
        </p:spPr>
      </p:sp>
      <p:sp>
        <p:nvSpPr>
          <p:cNvPr name="TextBox 3" id="3"/>
          <p:cNvSpPr txBox="true"/>
          <p:nvPr/>
        </p:nvSpPr>
        <p:spPr>
          <a:xfrm rot="0">
            <a:off x="1541181" y="3584792"/>
            <a:ext cx="13869321" cy="4548507"/>
          </a:xfrm>
          <a:prstGeom prst="rect">
            <a:avLst/>
          </a:prstGeom>
        </p:spPr>
        <p:txBody>
          <a:bodyPr anchor="t" rtlCol="false" tIns="0" lIns="0" bIns="0" rIns="0">
            <a:spAutoFit/>
          </a:bodyPr>
          <a:lstStyle/>
          <a:p>
            <a:pPr algn="just" marL="928353" indent="-464177" lvl="1">
              <a:lnSpc>
                <a:spcPts val="6019"/>
              </a:lnSpc>
              <a:buFont typeface="Arial"/>
              <a:buChar char="•"/>
            </a:pPr>
            <a:r>
              <a:rPr lang="en-US" sz="4299">
                <a:solidFill>
                  <a:srgbClr val="31401C"/>
                </a:solidFill>
                <a:latin typeface="Lato"/>
                <a:ea typeface="Lato"/>
                <a:cs typeface="Lato"/>
                <a:sym typeface="Lato"/>
              </a:rPr>
              <a:t>I can explain the impact of food waste on the environment. </a:t>
            </a:r>
          </a:p>
          <a:p>
            <a:pPr algn="just" marL="928353" indent="-464177" lvl="1">
              <a:lnSpc>
                <a:spcPts val="6019"/>
              </a:lnSpc>
              <a:buFont typeface="Arial"/>
              <a:buChar char="•"/>
            </a:pPr>
            <a:r>
              <a:rPr lang="en-US" sz="4299">
                <a:solidFill>
                  <a:srgbClr val="31401C"/>
                </a:solidFill>
                <a:latin typeface="Lato"/>
                <a:ea typeface="Lato"/>
                <a:cs typeface="Lato"/>
                <a:sym typeface="Lato"/>
              </a:rPr>
              <a:t>I can explain how food waste is managed in north London. </a:t>
            </a:r>
          </a:p>
          <a:p>
            <a:pPr algn="just" marL="928353" indent="-464177" lvl="1">
              <a:lnSpc>
                <a:spcPts val="6019"/>
              </a:lnSpc>
              <a:buFont typeface="Arial"/>
              <a:buChar char="•"/>
            </a:pPr>
            <a:r>
              <a:rPr lang="en-US" sz="4299">
                <a:solidFill>
                  <a:srgbClr val="31401C"/>
                </a:solidFill>
                <a:latin typeface="Lato"/>
                <a:ea typeface="Lato"/>
                <a:cs typeface="Lato"/>
                <a:sym typeface="Lato"/>
              </a:rPr>
              <a:t>I can explain how to create your own compost from food waste.  </a:t>
            </a:r>
          </a:p>
        </p:txBody>
      </p:sp>
      <p:sp>
        <p:nvSpPr>
          <p:cNvPr name="TextBox 4" id="4"/>
          <p:cNvSpPr txBox="true"/>
          <p:nvPr/>
        </p:nvSpPr>
        <p:spPr>
          <a:xfrm rot="0">
            <a:off x="1486296" y="1532965"/>
            <a:ext cx="14708939" cy="1616540"/>
          </a:xfrm>
          <a:prstGeom prst="rect">
            <a:avLst/>
          </a:prstGeom>
        </p:spPr>
        <p:txBody>
          <a:bodyPr anchor="t" rtlCol="false" tIns="0" lIns="0" bIns="0" rIns="0">
            <a:spAutoFit/>
          </a:bodyPr>
          <a:lstStyle/>
          <a:p>
            <a:pPr algn="l">
              <a:lnSpc>
                <a:spcPts val="6452"/>
              </a:lnSpc>
            </a:pPr>
            <a:r>
              <a:rPr lang="en-US" sz="4608" b="true">
                <a:solidFill>
                  <a:srgbClr val="31401C"/>
                </a:solidFill>
                <a:latin typeface="Lato Bold"/>
                <a:ea typeface="Lato Bold"/>
                <a:cs typeface="Lato Bold"/>
                <a:sym typeface="Lato Bold"/>
              </a:rPr>
              <a:t>LO: To investigate how food waste can be turned into compost. </a:t>
            </a:r>
          </a:p>
        </p:txBody>
      </p:sp>
      <p:sp>
        <p:nvSpPr>
          <p:cNvPr name="Freeform 5" id="5"/>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Freeform 4" id="4"/>
          <p:cNvSpPr/>
          <p:nvPr/>
        </p:nvSpPr>
        <p:spPr>
          <a:xfrm flipH="false" flipV="false" rot="0">
            <a:off x="662366" y="3680867"/>
            <a:ext cx="2602014" cy="2289772"/>
          </a:xfrm>
          <a:custGeom>
            <a:avLst/>
            <a:gdLst/>
            <a:ahLst/>
            <a:cxnLst/>
            <a:rect r="r" b="b" t="t" l="l"/>
            <a:pathLst>
              <a:path h="2289772" w="2602014">
                <a:moveTo>
                  <a:pt x="0" y="0"/>
                </a:moveTo>
                <a:lnTo>
                  <a:pt x="2602014" y="0"/>
                </a:lnTo>
                <a:lnTo>
                  <a:pt x="2602014" y="2289772"/>
                </a:lnTo>
                <a:lnTo>
                  <a:pt x="0" y="22897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813888" y="3489132"/>
            <a:ext cx="12462294" cy="2530365"/>
          </a:xfrm>
          <a:prstGeom prst="rect">
            <a:avLst/>
          </a:prstGeom>
        </p:spPr>
        <p:txBody>
          <a:bodyPr anchor="t" rtlCol="false" tIns="0" lIns="0" bIns="0" rIns="0">
            <a:spAutoFit/>
          </a:bodyPr>
          <a:lstStyle/>
          <a:p>
            <a:pPr algn="l">
              <a:lnSpc>
                <a:spcPts val="10156"/>
              </a:lnSpc>
            </a:pPr>
            <a:r>
              <a:rPr lang="en-US" sz="7254">
                <a:solidFill>
                  <a:srgbClr val="000000"/>
                </a:solidFill>
                <a:latin typeface="Lato"/>
                <a:ea typeface="Lato"/>
                <a:cs typeface="Lato"/>
                <a:sym typeface="Lato"/>
              </a:rPr>
              <a:t>In 15 words, tell me the problem with food waste.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358815"/>
            <a:ext cx="2780220" cy="1928185"/>
          </a:xfrm>
          <a:custGeom>
            <a:avLst/>
            <a:gdLst/>
            <a:ahLst/>
            <a:cxnLst/>
            <a:rect r="r" b="b" t="t" l="l"/>
            <a:pathLst>
              <a:path h="1928185" w="2780220">
                <a:moveTo>
                  <a:pt x="0" y="0"/>
                </a:moveTo>
                <a:lnTo>
                  <a:pt x="2780220" y="0"/>
                </a:lnTo>
                <a:lnTo>
                  <a:pt x="2780220" y="1928185"/>
                </a:lnTo>
                <a:lnTo>
                  <a:pt x="0" y="1928185"/>
                </a:lnTo>
                <a:lnTo>
                  <a:pt x="0" y="0"/>
                </a:lnTo>
                <a:close/>
              </a:path>
            </a:pathLst>
          </a:custGeom>
          <a:blipFill>
            <a:blip r:embed="rId3"/>
            <a:stretch>
              <a:fillRect l="0" t="0" r="0" b="0"/>
            </a:stretch>
          </a:blipFill>
        </p:spPr>
      </p:sp>
      <p:sp>
        <p:nvSpPr>
          <p:cNvPr name="Freeform 3" id="3"/>
          <p:cNvSpPr/>
          <p:nvPr/>
        </p:nvSpPr>
        <p:spPr>
          <a:xfrm flipH="false" flipV="false" rot="0">
            <a:off x="3625067" y="5992546"/>
            <a:ext cx="1670937" cy="1455804"/>
          </a:xfrm>
          <a:custGeom>
            <a:avLst/>
            <a:gdLst/>
            <a:ahLst/>
            <a:cxnLst/>
            <a:rect r="r" b="b" t="t" l="l"/>
            <a:pathLst>
              <a:path h="1455804" w="1670937">
                <a:moveTo>
                  <a:pt x="0" y="0"/>
                </a:moveTo>
                <a:lnTo>
                  <a:pt x="1670937" y="0"/>
                </a:lnTo>
                <a:lnTo>
                  <a:pt x="1670937" y="1455805"/>
                </a:lnTo>
                <a:lnTo>
                  <a:pt x="0" y="14558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6"/>
            <a:stretch>
              <a:fillRect l="0" t="0" r="0" b="0"/>
            </a:stretch>
          </a:blipFill>
        </p:spPr>
      </p:sp>
      <p:sp>
        <p:nvSpPr>
          <p:cNvPr name="Freeform 5" id="5"/>
          <p:cNvSpPr/>
          <p:nvPr/>
        </p:nvSpPr>
        <p:spPr>
          <a:xfrm flipH="false" flipV="false" rot="0">
            <a:off x="3028726" y="2180901"/>
            <a:ext cx="3078079" cy="2650996"/>
          </a:xfrm>
          <a:custGeom>
            <a:avLst/>
            <a:gdLst/>
            <a:ahLst/>
            <a:cxnLst/>
            <a:rect r="r" b="b" t="t" l="l"/>
            <a:pathLst>
              <a:path h="2650996" w="3078079">
                <a:moveTo>
                  <a:pt x="0" y="0"/>
                </a:moveTo>
                <a:lnTo>
                  <a:pt x="3078079" y="0"/>
                </a:lnTo>
                <a:lnTo>
                  <a:pt x="3078079" y="2650995"/>
                </a:lnTo>
                <a:lnTo>
                  <a:pt x="0" y="2650995"/>
                </a:lnTo>
                <a:lnTo>
                  <a:pt x="0" y="0"/>
                </a:lnTo>
                <a:close/>
              </a:path>
            </a:pathLst>
          </a:custGeom>
          <a:blipFill>
            <a:blip r:embed="rId7"/>
            <a:stretch>
              <a:fillRect l="0" t="0" r="0" b="0"/>
            </a:stretch>
          </a:blipFill>
        </p:spPr>
      </p:sp>
      <p:sp>
        <p:nvSpPr>
          <p:cNvPr name="Freeform 6" id="6"/>
          <p:cNvSpPr/>
          <p:nvPr/>
        </p:nvSpPr>
        <p:spPr>
          <a:xfrm flipH="false" flipV="false" rot="0">
            <a:off x="7948047" y="2730139"/>
            <a:ext cx="2391905" cy="1435143"/>
          </a:xfrm>
          <a:custGeom>
            <a:avLst/>
            <a:gdLst/>
            <a:ahLst/>
            <a:cxnLst/>
            <a:rect r="r" b="b" t="t" l="l"/>
            <a:pathLst>
              <a:path h="1435143" w="2391905">
                <a:moveTo>
                  <a:pt x="0" y="0"/>
                </a:moveTo>
                <a:lnTo>
                  <a:pt x="2391906" y="0"/>
                </a:lnTo>
                <a:lnTo>
                  <a:pt x="2391906" y="1435143"/>
                </a:lnTo>
                <a:lnTo>
                  <a:pt x="0" y="1435143"/>
                </a:lnTo>
                <a:lnTo>
                  <a:pt x="0" y="0"/>
                </a:lnTo>
                <a:close/>
              </a:path>
            </a:pathLst>
          </a:custGeom>
          <a:blipFill>
            <a:blip r:embed="rId8"/>
            <a:stretch>
              <a:fillRect l="0" t="0" r="0" b="0"/>
            </a:stretch>
          </a:blipFill>
        </p:spPr>
      </p:sp>
      <p:sp>
        <p:nvSpPr>
          <p:cNvPr name="Freeform 7" id="7"/>
          <p:cNvSpPr/>
          <p:nvPr/>
        </p:nvSpPr>
        <p:spPr>
          <a:xfrm flipH="false" flipV="false" rot="0">
            <a:off x="12236523" y="2635061"/>
            <a:ext cx="2615647" cy="1742675"/>
          </a:xfrm>
          <a:custGeom>
            <a:avLst/>
            <a:gdLst/>
            <a:ahLst/>
            <a:cxnLst/>
            <a:rect r="r" b="b" t="t" l="l"/>
            <a:pathLst>
              <a:path h="1742675" w="2615647">
                <a:moveTo>
                  <a:pt x="0" y="0"/>
                </a:moveTo>
                <a:lnTo>
                  <a:pt x="2615648" y="0"/>
                </a:lnTo>
                <a:lnTo>
                  <a:pt x="2615648" y="1742675"/>
                </a:lnTo>
                <a:lnTo>
                  <a:pt x="0" y="1742675"/>
                </a:lnTo>
                <a:lnTo>
                  <a:pt x="0" y="0"/>
                </a:lnTo>
                <a:close/>
              </a:path>
            </a:pathLst>
          </a:custGeom>
          <a:blipFill>
            <a:blip r:embed="rId9"/>
            <a:stretch>
              <a:fillRect l="0" t="0" r="0" b="0"/>
            </a:stretch>
          </a:blipFill>
        </p:spPr>
      </p:sp>
      <p:sp>
        <p:nvSpPr>
          <p:cNvPr name="Freeform 8" id="8"/>
          <p:cNvSpPr/>
          <p:nvPr/>
        </p:nvSpPr>
        <p:spPr>
          <a:xfrm flipH="false" flipV="false" rot="0">
            <a:off x="7817252" y="6300801"/>
            <a:ext cx="2385000" cy="1439944"/>
          </a:xfrm>
          <a:custGeom>
            <a:avLst/>
            <a:gdLst/>
            <a:ahLst/>
            <a:cxnLst/>
            <a:rect r="r" b="b" t="t" l="l"/>
            <a:pathLst>
              <a:path h="1439944" w="2385000">
                <a:moveTo>
                  <a:pt x="0" y="0"/>
                </a:moveTo>
                <a:lnTo>
                  <a:pt x="2385000" y="0"/>
                </a:lnTo>
                <a:lnTo>
                  <a:pt x="2385000" y="1439944"/>
                </a:lnTo>
                <a:lnTo>
                  <a:pt x="0" y="14399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2455421" y="5992546"/>
            <a:ext cx="1878335" cy="1803202"/>
          </a:xfrm>
          <a:custGeom>
            <a:avLst/>
            <a:gdLst/>
            <a:ahLst/>
            <a:cxnLst/>
            <a:rect r="r" b="b" t="t" l="l"/>
            <a:pathLst>
              <a:path h="1803202" w="1878335">
                <a:moveTo>
                  <a:pt x="0" y="0"/>
                </a:moveTo>
                <a:lnTo>
                  <a:pt x="1878335" y="0"/>
                </a:lnTo>
                <a:lnTo>
                  <a:pt x="1878335" y="1803202"/>
                </a:lnTo>
                <a:lnTo>
                  <a:pt x="0" y="1803202"/>
                </a:lnTo>
                <a:lnTo>
                  <a:pt x="0" y="0"/>
                </a:lnTo>
                <a:close/>
              </a:path>
            </a:pathLst>
          </a:custGeom>
          <a:blipFill>
            <a:blip r:embed="rId12"/>
            <a:stretch>
              <a:fillRect l="0" t="0" r="0" b="0"/>
            </a:stretch>
          </a:blipFill>
        </p:spPr>
      </p:sp>
      <p:sp>
        <p:nvSpPr>
          <p:cNvPr name="TextBox 10" id="10"/>
          <p:cNvSpPr txBox="true"/>
          <p:nvPr/>
        </p:nvSpPr>
        <p:spPr>
          <a:xfrm rot="0">
            <a:off x="511471" y="60631"/>
            <a:ext cx="16747829" cy="995461"/>
          </a:xfrm>
          <a:prstGeom prst="rect">
            <a:avLst/>
          </a:prstGeom>
        </p:spPr>
        <p:txBody>
          <a:bodyPr anchor="t" rtlCol="false" tIns="0" lIns="0" bIns="0" rIns="0">
            <a:spAutoFit/>
          </a:bodyPr>
          <a:lstStyle/>
          <a:p>
            <a:pPr algn="ctr">
              <a:lnSpc>
                <a:spcPts val="8132"/>
              </a:lnSpc>
            </a:pPr>
            <a:r>
              <a:rPr lang="en-US" sz="5808" b="true">
                <a:solidFill>
                  <a:srgbClr val="2C291C"/>
                </a:solidFill>
                <a:latin typeface="Lato Bold"/>
                <a:ea typeface="Lato Bold"/>
                <a:cs typeface="Lato Bold"/>
                <a:sym typeface="Lato Bold"/>
              </a:rPr>
              <a:t>Key Words</a:t>
            </a:r>
          </a:p>
        </p:txBody>
      </p:sp>
      <p:sp>
        <p:nvSpPr>
          <p:cNvPr name="TextBox 11" id="11"/>
          <p:cNvSpPr txBox="true"/>
          <p:nvPr/>
        </p:nvSpPr>
        <p:spPr>
          <a:xfrm rot="0">
            <a:off x="3822545" y="4755696"/>
            <a:ext cx="1275981" cy="623679"/>
          </a:xfrm>
          <a:prstGeom prst="rect">
            <a:avLst/>
          </a:prstGeom>
        </p:spPr>
        <p:txBody>
          <a:bodyPr anchor="t" rtlCol="false" tIns="0" lIns="0" bIns="0" rIns="0">
            <a:spAutoFit/>
          </a:bodyPr>
          <a:lstStyle/>
          <a:p>
            <a:pPr algn="ctr">
              <a:lnSpc>
                <a:spcPts val="5087"/>
              </a:lnSpc>
            </a:pPr>
            <a:r>
              <a:rPr lang="en-US" sz="3634">
                <a:solidFill>
                  <a:srgbClr val="31401C"/>
                </a:solidFill>
                <a:latin typeface="Lato"/>
                <a:ea typeface="Lato"/>
                <a:cs typeface="Lato"/>
                <a:sym typeface="Lato"/>
              </a:rPr>
              <a:t>scraps</a:t>
            </a:r>
          </a:p>
        </p:txBody>
      </p:sp>
      <p:sp>
        <p:nvSpPr>
          <p:cNvPr name="TextBox 12" id="12"/>
          <p:cNvSpPr txBox="true"/>
          <p:nvPr/>
        </p:nvSpPr>
        <p:spPr>
          <a:xfrm rot="0">
            <a:off x="3653804" y="7985321"/>
            <a:ext cx="1613462" cy="623679"/>
          </a:xfrm>
          <a:prstGeom prst="rect">
            <a:avLst/>
          </a:prstGeom>
        </p:spPr>
        <p:txBody>
          <a:bodyPr anchor="t" rtlCol="false" tIns="0" lIns="0" bIns="0" rIns="0">
            <a:spAutoFit/>
          </a:bodyPr>
          <a:lstStyle/>
          <a:p>
            <a:pPr algn="ctr">
              <a:lnSpc>
                <a:spcPts val="5087"/>
              </a:lnSpc>
            </a:pPr>
            <a:r>
              <a:rPr lang="en-US" sz="3634">
                <a:solidFill>
                  <a:srgbClr val="31401C"/>
                </a:solidFill>
                <a:latin typeface="Lato"/>
                <a:ea typeface="Lato"/>
                <a:cs typeface="Lato"/>
                <a:sym typeface="Lato"/>
              </a:rPr>
              <a:t>observe</a:t>
            </a:r>
          </a:p>
        </p:txBody>
      </p:sp>
      <p:sp>
        <p:nvSpPr>
          <p:cNvPr name="TextBox 13" id="13"/>
          <p:cNvSpPr txBox="true"/>
          <p:nvPr/>
        </p:nvSpPr>
        <p:spPr>
          <a:xfrm rot="0">
            <a:off x="8157232" y="4392042"/>
            <a:ext cx="1747334" cy="623679"/>
          </a:xfrm>
          <a:prstGeom prst="rect">
            <a:avLst/>
          </a:prstGeom>
        </p:spPr>
        <p:txBody>
          <a:bodyPr anchor="t" rtlCol="false" tIns="0" lIns="0" bIns="0" rIns="0">
            <a:spAutoFit/>
          </a:bodyPr>
          <a:lstStyle/>
          <a:p>
            <a:pPr algn="ctr">
              <a:lnSpc>
                <a:spcPts val="5087"/>
              </a:lnSpc>
            </a:pPr>
            <a:r>
              <a:rPr lang="en-US" sz="3634">
                <a:solidFill>
                  <a:srgbClr val="31401C"/>
                </a:solidFill>
                <a:latin typeface="Lato"/>
                <a:ea typeface="Lato"/>
                <a:cs typeface="Lato"/>
                <a:sym typeface="Lato"/>
              </a:rPr>
              <a:t>compost</a:t>
            </a:r>
          </a:p>
        </p:txBody>
      </p:sp>
      <p:sp>
        <p:nvSpPr>
          <p:cNvPr name="TextBox 14" id="14"/>
          <p:cNvSpPr txBox="true"/>
          <p:nvPr/>
        </p:nvSpPr>
        <p:spPr>
          <a:xfrm rot="0">
            <a:off x="12380517" y="4568939"/>
            <a:ext cx="2327661" cy="623679"/>
          </a:xfrm>
          <a:prstGeom prst="rect">
            <a:avLst/>
          </a:prstGeom>
        </p:spPr>
        <p:txBody>
          <a:bodyPr anchor="t" rtlCol="false" tIns="0" lIns="0" bIns="0" rIns="0">
            <a:spAutoFit/>
          </a:bodyPr>
          <a:lstStyle/>
          <a:p>
            <a:pPr algn="ctr">
              <a:lnSpc>
                <a:spcPts val="5087"/>
              </a:lnSpc>
            </a:pPr>
            <a:r>
              <a:rPr lang="en-US" sz="3634">
                <a:solidFill>
                  <a:srgbClr val="31401C"/>
                </a:solidFill>
                <a:latin typeface="Lato"/>
                <a:ea typeface="Lato"/>
                <a:cs typeface="Lato"/>
                <a:sym typeface="Lato"/>
              </a:rPr>
              <a:t>decompose</a:t>
            </a:r>
          </a:p>
        </p:txBody>
      </p:sp>
      <p:sp>
        <p:nvSpPr>
          <p:cNvPr name="TextBox 15" id="15"/>
          <p:cNvSpPr txBox="true"/>
          <p:nvPr/>
        </p:nvSpPr>
        <p:spPr>
          <a:xfrm rot="0">
            <a:off x="11892008" y="7880944"/>
            <a:ext cx="3304679" cy="623679"/>
          </a:xfrm>
          <a:prstGeom prst="rect">
            <a:avLst/>
          </a:prstGeom>
        </p:spPr>
        <p:txBody>
          <a:bodyPr anchor="t" rtlCol="false" tIns="0" lIns="0" bIns="0" rIns="0">
            <a:spAutoFit/>
          </a:bodyPr>
          <a:lstStyle/>
          <a:p>
            <a:pPr algn="ctr">
              <a:lnSpc>
                <a:spcPts val="5087"/>
              </a:lnSpc>
            </a:pPr>
            <a:r>
              <a:rPr lang="en-US" sz="3634">
                <a:solidFill>
                  <a:srgbClr val="31401C"/>
                </a:solidFill>
                <a:latin typeface="Lato"/>
                <a:ea typeface="Lato"/>
                <a:cs typeface="Lato"/>
                <a:sym typeface="Lato"/>
              </a:rPr>
              <a:t>micro organisms</a:t>
            </a:r>
          </a:p>
        </p:txBody>
      </p:sp>
      <p:sp>
        <p:nvSpPr>
          <p:cNvPr name="TextBox 16" id="16"/>
          <p:cNvSpPr txBox="true"/>
          <p:nvPr/>
        </p:nvSpPr>
        <p:spPr>
          <a:xfrm rot="0">
            <a:off x="8121299" y="7880944"/>
            <a:ext cx="1776907" cy="623679"/>
          </a:xfrm>
          <a:prstGeom prst="rect">
            <a:avLst/>
          </a:prstGeom>
        </p:spPr>
        <p:txBody>
          <a:bodyPr anchor="t" rtlCol="false" tIns="0" lIns="0" bIns="0" rIns="0">
            <a:spAutoFit/>
          </a:bodyPr>
          <a:lstStyle/>
          <a:p>
            <a:pPr algn="ctr">
              <a:lnSpc>
                <a:spcPts val="5087"/>
              </a:lnSpc>
              <a:spcBef>
                <a:spcPct val="0"/>
              </a:spcBef>
            </a:pPr>
            <a:r>
              <a:rPr lang="en-US" sz="3634">
                <a:solidFill>
                  <a:srgbClr val="31401C"/>
                </a:solidFill>
                <a:latin typeface="Lato"/>
                <a:ea typeface="Lato"/>
                <a:cs typeface="Lato"/>
                <a:sym typeface="Lato"/>
              </a:rPr>
              <a:t>methane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Freeform 4" id="4"/>
          <p:cNvSpPr/>
          <p:nvPr/>
        </p:nvSpPr>
        <p:spPr>
          <a:xfrm flipH="false" flipV="false" rot="0">
            <a:off x="3281908" y="2818188"/>
            <a:ext cx="4097077" cy="6504720"/>
          </a:xfrm>
          <a:custGeom>
            <a:avLst/>
            <a:gdLst/>
            <a:ahLst/>
            <a:cxnLst/>
            <a:rect r="r" b="b" t="t" l="l"/>
            <a:pathLst>
              <a:path h="6504720" w="4097077">
                <a:moveTo>
                  <a:pt x="0" y="0"/>
                </a:moveTo>
                <a:lnTo>
                  <a:pt x="4097077" y="0"/>
                </a:lnTo>
                <a:lnTo>
                  <a:pt x="4097077" y="6504720"/>
                </a:lnTo>
                <a:lnTo>
                  <a:pt x="0" y="6504720"/>
                </a:lnTo>
                <a:lnTo>
                  <a:pt x="0" y="0"/>
                </a:lnTo>
                <a:close/>
              </a:path>
            </a:pathLst>
          </a:custGeom>
          <a:blipFill>
            <a:blip r:embed="rId5"/>
            <a:stretch>
              <a:fillRect l="-70704" t="0" r="-56915" b="0"/>
            </a:stretch>
          </a:blipFill>
        </p:spPr>
      </p:sp>
      <p:sp>
        <p:nvSpPr>
          <p:cNvPr name="Freeform 5" id="5"/>
          <p:cNvSpPr/>
          <p:nvPr/>
        </p:nvSpPr>
        <p:spPr>
          <a:xfrm flipH="false" flipV="false" rot="0">
            <a:off x="270275" y="1402470"/>
            <a:ext cx="1193092" cy="1076766"/>
          </a:xfrm>
          <a:custGeom>
            <a:avLst/>
            <a:gdLst/>
            <a:ahLst/>
            <a:cxnLst/>
            <a:rect r="r" b="b" t="t" l="l"/>
            <a:pathLst>
              <a:path h="1076766" w="1193092">
                <a:moveTo>
                  <a:pt x="0" y="0"/>
                </a:moveTo>
                <a:lnTo>
                  <a:pt x="1193093" y="0"/>
                </a:lnTo>
                <a:lnTo>
                  <a:pt x="1193093" y="1076766"/>
                </a:lnTo>
                <a:lnTo>
                  <a:pt x="0" y="10767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355959" y="4134590"/>
            <a:ext cx="3976078" cy="3871916"/>
          </a:xfrm>
          <a:custGeom>
            <a:avLst/>
            <a:gdLst/>
            <a:ahLst/>
            <a:cxnLst/>
            <a:rect r="r" b="b" t="t" l="l"/>
            <a:pathLst>
              <a:path h="3871916" w="3976078">
                <a:moveTo>
                  <a:pt x="0" y="0"/>
                </a:moveTo>
                <a:lnTo>
                  <a:pt x="3976078" y="0"/>
                </a:lnTo>
                <a:lnTo>
                  <a:pt x="3976078" y="3871916"/>
                </a:lnTo>
                <a:lnTo>
                  <a:pt x="0" y="3871916"/>
                </a:lnTo>
                <a:lnTo>
                  <a:pt x="0" y="0"/>
                </a:lnTo>
                <a:close/>
              </a:path>
            </a:pathLst>
          </a:custGeom>
          <a:blipFill>
            <a:blip r:embed="rId8"/>
            <a:stretch>
              <a:fillRect l="0" t="0" r="-46712" b="0"/>
            </a:stretch>
          </a:blipFill>
        </p:spPr>
      </p:sp>
      <p:sp>
        <p:nvSpPr>
          <p:cNvPr name="TextBox 7" id="7"/>
          <p:cNvSpPr txBox="true"/>
          <p:nvPr/>
        </p:nvSpPr>
        <p:spPr>
          <a:xfrm rot="0">
            <a:off x="1684335" y="1427916"/>
            <a:ext cx="15781812" cy="921099"/>
          </a:xfrm>
          <a:prstGeom prst="rect">
            <a:avLst/>
          </a:prstGeom>
        </p:spPr>
        <p:txBody>
          <a:bodyPr anchor="t" rtlCol="false" tIns="0" lIns="0" bIns="0" rIns="0">
            <a:spAutoFit/>
          </a:bodyPr>
          <a:lstStyle/>
          <a:p>
            <a:pPr algn="l">
              <a:lnSpc>
                <a:spcPts val="7555"/>
              </a:lnSpc>
            </a:pPr>
            <a:r>
              <a:rPr lang="en-US" sz="5396" b="true">
                <a:solidFill>
                  <a:srgbClr val="000000"/>
                </a:solidFill>
                <a:latin typeface="Lato Bold"/>
                <a:ea typeface="Lato Bold"/>
                <a:cs typeface="Lato Bold"/>
                <a:sym typeface="Lato Bold"/>
              </a:rPr>
              <a:t>What would happen if you left this for a week?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Freeform 4" id="4"/>
          <p:cNvSpPr/>
          <p:nvPr/>
        </p:nvSpPr>
        <p:spPr>
          <a:xfrm flipH="false" flipV="false" rot="0">
            <a:off x="2757283" y="5306032"/>
            <a:ext cx="5355834" cy="4016875"/>
          </a:xfrm>
          <a:custGeom>
            <a:avLst/>
            <a:gdLst/>
            <a:ahLst/>
            <a:cxnLst/>
            <a:rect r="r" b="b" t="t" l="l"/>
            <a:pathLst>
              <a:path h="4016875" w="5355834">
                <a:moveTo>
                  <a:pt x="0" y="0"/>
                </a:moveTo>
                <a:lnTo>
                  <a:pt x="5355834" y="0"/>
                </a:lnTo>
                <a:lnTo>
                  <a:pt x="5355834" y="4016876"/>
                </a:lnTo>
                <a:lnTo>
                  <a:pt x="0" y="4016876"/>
                </a:lnTo>
                <a:lnTo>
                  <a:pt x="0" y="0"/>
                </a:lnTo>
                <a:close/>
              </a:path>
            </a:pathLst>
          </a:custGeom>
          <a:blipFill>
            <a:blip r:embed="rId5"/>
            <a:stretch>
              <a:fillRect l="0" t="0" r="0" b="0"/>
            </a:stretch>
          </a:blipFill>
        </p:spPr>
      </p:sp>
      <p:sp>
        <p:nvSpPr>
          <p:cNvPr name="Freeform 5" id="5"/>
          <p:cNvSpPr/>
          <p:nvPr/>
        </p:nvSpPr>
        <p:spPr>
          <a:xfrm flipH="false" flipV="false" rot="0">
            <a:off x="9884650" y="4394069"/>
            <a:ext cx="3851596" cy="4928838"/>
          </a:xfrm>
          <a:custGeom>
            <a:avLst/>
            <a:gdLst/>
            <a:ahLst/>
            <a:cxnLst/>
            <a:rect r="r" b="b" t="t" l="l"/>
            <a:pathLst>
              <a:path h="4928838" w="3851596">
                <a:moveTo>
                  <a:pt x="0" y="0"/>
                </a:moveTo>
                <a:lnTo>
                  <a:pt x="3851596" y="0"/>
                </a:lnTo>
                <a:lnTo>
                  <a:pt x="3851596" y="4928839"/>
                </a:lnTo>
                <a:lnTo>
                  <a:pt x="0" y="4928839"/>
                </a:lnTo>
                <a:lnTo>
                  <a:pt x="0" y="0"/>
                </a:lnTo>
                <a:close/>
              </a:path>
            </a:pathLst>
          </a:custGeom>
          <a:blipFill>
            <a:blip r:embed="rId6"/>
            <a:stretch>
              <a:fillRect l="-30364" t="-16948" r="-40279" b="-16399"/>
            </a:stretch>
          </a:blipFill>
        </p:spPr>
      </p:sp>
      <p:sp>
        <p:nvSpPr>
          <p:cNvPr name="Freeform 6" id="6"/>
          <p:cNvSpPr/>
          <p:nvPr/>
        </p:nvSpPr>
        <p:spPr>
          <a:xfrm flipH="false" flipV="false" rot="0">
            <a:off x="2073003" y="6729882"/>
            <a:ext cx="2520631" cy="1379768"/>
          </a:xfrm>
          <a:custGeom>
            <a:avLst/>
            <a:gdLst/>
            <a:ahLst/>
            <a:cxnLst/>
            <a:rect r="r" b="b" t="t" l="l"/>
            <a:pathLst>
              <a:path h="1379768" w="2520631">
                <a:moveTo>
                  <a:pt x="0" y="0"/>
                </a:moveTo>
                <a:lnTo>
                  <a:pt x="2520631" y="0"/>
                </a:lnTo>
                <a:lnTo>
                  <a:pt x="2520631" y="1379769"/>
                </a:lnTo>
                <a:lnTo>
                  <a:pt x="0" y="137976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1755519" y="5143500"/>
            <a:ext cx="3752260" cy="3752260"/>
          </a:xfrm>
          <a:custGeom>
            <a:avLst/>
            <a:gdLst/>
            <a:ahLst/>
            <a:cxnLst/>
            <a:rect r="r" b="b" t="t" l="l"/>
            <a:pathLst>
              <a:path h="3752260" w="3752260">
                <a:moveTo>
                  <a:pt x="0" y="0"/>
                </a:moveTo>
                <a:lnTo>
                  <a:pt x="3752261" y="0"/>
                </a:lnTo>
                <a:lnTo>
                  <a:pt x="3752261" y="3752260"/>
                </a:lnTo>
                <a:lnTo>
                  <a:pt x="0" y="37522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12144637" y="5569136"/>
            <a:ext cx="1591609" cy="1591609"/>
          </a:xfrm>
          <a:custGeom>
            <a:avLst/>
            <a:gdLst/>
            <a:ahLst/>
            <a:cxnLst/>
            <a:rect r="r" b="b" t="t" l="l"/>
            <a:pathLst>
              <a:path h="1591609" w="1591609">
                <a:moveTo>
                  <a:pt x="0" y="0"/>
                </a:moveTo>
                <a:lnTo>
                  <a:pt x="1591609" y="0"/>
                </a:lnTo>
                <a:lnTo>
                  <a:pt x="1591609" y="1591609"/>
                </a:lnTo>
                <a:lnTo>
                  <a:pt x="0" y="159160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942813" y="592543"/>
            <a:ext cx="15781812" cy="1872698"/>
          </a:xfrm>
          <a:prstGeom prst="rect">
            <a:avLst/>
          </a:prstGeom>
        </p:spPr>
        <p:txBody>
          <a:bodyPr anchor="t" rtlCol="false" tIns="0" lIns="0" bIns="0" rIns="0">
            <a:spAutoFit/>
          </a:bodyPr>
          <a:lstStyle/>
          <a:p>
            <a:pPr algn="l">
              <a:lnSpc>
                <a:spcPts val="7555"/>
              </a:lnSpc>
            </a:pPr>
            <a:r>
              <a:rPr lang="en-US" sz="5396">
                <a:solidFill>
                  <a:srgbClr val="000000"/>
                </a:solidFill>
                <a:latin typeface="Lato"/>
                <a:ea typeface="Lato"/>
                <a:cs typeface="Lato"/>
                <a:sym typeface="Lato"/>
              </a:rPr>
              <a:t>If left, the food will begin to decompose. Mould and bacteria will begin to break the food down. </a:t>
            </a:r>
          </a:p>
        </p:txBody>
      </p:sp>
      <p:sp>
        <p:nvSpPr>
          <p:cNvPr name="TextBox 10" id="10"/>
          <p:cNvSpPr txBox="true"/>
          <p:nvPr/>
        </p:nvSpPr>
        <p:spPr>
          <a:xfrm rot="0">
            <a:off x="789412" y="5904749"/>
            <a:ext cx="1705306" cy="825133"/>
          </a:xfrm>
          <a:prstGeom prst="rect">
            <a:avLst/>
          </a:prstGeom>
        </p:spPr>
        <p:txBody>
          <a:bodyPr anchor="t" rtlCol="false" tIns="0" lIns="0" bIns="0" rIns="0">
            <a:spAutoFit/>
          </a:bodyPr>
          <a:lstStyle/>
          <a:p>
            <a:pPr algn="ctr">
              <a:lnSpc>
                <a:spcPts val="6850"/>
              </a:lnSpc>
            </a:pPr>
            <a:r>
              <a:rPr lang="en-US" sz="4893">
                <a:solidFill>
                  <a:srgbClr val="000000"/>
                </a:solidFill>
                <a:latin typeface="Lato"/>
                <a:ea typeface="Lato"/>
                <a:cs typeface="Lato"/>
                <a:sym typeface="Lato"/>
              </a:rPr>
              <a:t>mould</a:t>
            </a:r>
          </a:p>
        </p:txBody>
      </p:sp>
      <p:sp>
        <p:nvSpPr>
          <p:cNvPr name="TextBox 11" id="11"/>
          <p:cNvSpPr txBox="true"/>
          <p:nvPr/>
        </p:nvSpPr>
        <p:spPr>
          <a:xfrm rot="0">
            <a:off x="14315859" y="3568936"/>
            <a:ext cx="2189285" cy="825133"/>
          </a:xfrm>
          <a:prstGeom prst="rect">
            <a:avLst/>
          </a:prstGeom>
        </p:spPr>
        <p:txBody>
          <a:bodyPr anchor="t" rtlCol="false" tIns="0" lIns="0" bIns="0" rIns="0">
            <a:spAutoFit/>
          </a:bodyPr>
          <a:lstStyle/>
          <a:p>
            <a:pPr algn="ctr">
              <a:lnSpc>
                <a:spcPts val="6850"/>
              </a:lnSpc>
            </a:pPr>
            <a:r>
              <a:rPr lang="en-US" sz="4893">
                <a:solidFill>
                  <a:srgbClr val="000000"/>
                </a:solidFill>
                <a:latin typeface="Lato"/>
                <a:ea typeface="Lato"/>
                <a:cs typeface="Lato"/>
                <a:sym typeface="Lato"/>
              </a:rPr>
              <a:t>bacteria</a:t>
            </a:r>
          </a:p>
        </p:txBody>
      </p:sp>
      <p:sp>
        <p:nvSpPr>
          <p:cNvPr name="Freeform 12" id="12"/>
          <p:cNvSpPr/>
          <p:nvPr/>
        </p:nvSpPr>
        <p:spPr>
          <a:xfrm flipH="true" flipV="false" rot="0">
            <a:off x="13660512" y="4394069"/>
            <a:ext cx="2520631" cy="1379768"/>
          </a:xfrm>
          <a:custGeom>
            <a:avLst/>
            <a:gdLst/>
            <a:ahLst/>
            <a:cxnLst/>
            <a:rect r="r" b="b" t="t" l="l"/>
            <a:pathLst>
              <a:path h="1379768" w="2520631">
                <a:moveTo>
                  <a:pt x="2520631" y="0"/>
                </a:moveTo>
                <a:lnTo>
                  <a:pt x="0" y="0"/>
                </a:lnTo>
                <a:lnTo>
                  <a:pt x="0" y="1379769"/>
                </a:lnTo>
                <a:lnTo>
                  <a:pt x="2520631" y="1379769"/>
                </a:lnTo>
                <a:lnTo>
                  <a:pt x="2520631"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Freeform 4" id="4"/>
          <p:cNvSpPr/>
          <p:nvPr/>
        </p:nvSpPr>
        <p:spPr>
          <a:xfrm flipH="false" flipV="false" rot="0">
            <a:off x="5553962" y="4582548"/>
            <a:ext cx="6385135" cy="3354856"/>
          </a:xfrm>
          <a:custGeom>
            <a:avLst/>
            <a:gdLst/>
            <a:ahLst/>
            <a:cxnLst/>
            <a:rect r="r" b="b" t="t" l="l"/>
            <a:pathLst>
              <a:path h="3354856" w="6385135">
                <a:moveTo>
                  <a:pt x="0" y="0"/>
                </a:moveTo>
                <a:lnTo>
                  <a:pt x="6385135" y="0"/>
                </a:lnTo>
                <a:lnTo>
                  <a:pt x="6385135" y="3354856"/>
                </a:lnTo>
                <a:lnTo>
                  <a:pt x="0" y="33548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941519" y="2662018"/>
            <a:ext cx="3151900" cy="1422295"/>
          </a:xfrm>
          <a:custGeom>
            <a:avLst/>
            <a:gdLst/>
            <a:ahLst/>
            <a:cxnLst/>
            <a:rect r="r" b="b" t="t" l="l"/>
            <a:pathLst>
              <a:path h="1422295" w="3151900">
                <a:moveTo>
                  <a:pt x="0" y="0"/>
                </a:moveTo>
                <a:lnTo>
                  <a:pt x="3151900" y="0"/>
                </a:lnTo>
                <a:lnTo>
                  <a:pt x="3151900" y="1422295"/>
                </a:lnTo>
                <a:lnTo>
                  <a:pt x="0" y="1422295"/>
                </a:lnTo>
                <a:lnTo>
                  <a:pt x="0" y="0"/>
                </a:lnTo>
                <a:close/>
              </a:path>
            </a:pathLst>
          </a:custGeom>
          <a:blipFill>
            <a:blip r:embed="rId7"/>
            <a:stretch>
              <a:fillRect l="0" t="0" r="0" b="0"/>
            </a:stretch>
          </a:blipFill>
        </p:spPr>
      </p:sp>
      <p:sp>
        <p:nvSpPr>
          <p:cNvPr name="Freeform 6" id="6"/>
          <p:cNvSpPr/>
          <p:nvPr/>
        </p:nvSpPr>
        <p:spPr>
          <a:xfrm flipH="false" flipV="false" rot="0">
            <a:off x="13306899" y="2532451"/>
            <a:ext cx="2103603" cy="2417935"/>
          </a:xfrm>
          <a:custGeom>
            <a:avLst/>
            <a:gdLst/>
            <a:ahLst/>
            <a:cxnLst/>
            <a:rect r="r" b="b" t="t" l="l"/>
            <a:pathLst>
              <a:path h="2417935" w="2103603">
                <a:moveTo>
                  <a:pt x="0" y="0"/>
                </a:moveTo>
                <a:lnTo>
                  <a:pt x="2103603" y="0"/>
                </a:lnTo>
                <a:lnTo>
                  <a:pt x="2103603" y="2417935"/>
                </a:lnTo>
                <a:lnTo>
                  <a:pt x="0" y="24179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2059218" y="7419178"/>
            <a:ext cx="2070106" cy="2543909"/>
          </a:xfrm>
          <a:custGeom>
            <a:avLst/>
            <a:gdLst/>
            <a:ahLst/>
            <a:cxnLst/>
            <a:rect r="r" b="b" t="t" l="l"/>
            <a:pathLst>
              <a:path h="2543909" w="2070106">
                <a:moveTo>
                  <a:pt x="0" y="0"/>
                </a:moveTo>
                <a:lnTo>
                  <a:pt x="2070105" y="0"/>
                </a:lnTo>
                <a:lnTo>
                  <a:pt x="2070105" y="2543909"/>
                </a:lnTo>
                <a:lnTo>
                  <a:pt x="0" y="2543909"/>
                </a:lnTo>
                <a:lnTo>
                  <a:pt x="0" y="0"/>
                </a:lnTo>
                <a:close/>
              </a:path>
            </a:pathLst>
          </a:custGeom>
          <a:blipFill>
            <a:blip r:embed="rId10"/>
            <a:stretch>
              <a:fillRect l="0" t="0" r="0" b="0"/>
            </a:stretch>
          </a:blipFill>
        </p:spPr>
      </p:sp>
      <p:sp>
        <p:nvSpPr>
          <p:cNvPr name="Freeform 8" id="8"/>
          <p:cNvSpPr/>
          <p:nvPr/>
        </p:nvSpPr>
        <p:spPr>
          <a:xfrm flipH="false" flipV="false" rot="1892041">
            <a:off x="3161669" y="4634635"/>
            <a:ext cx="2730104" cy="1163707"/>
          </a:xfrm>
          <a:custGeom>
            <a:avLst/>
            <a:gdLst/>
            <a:ahLst/>
            <a:cxnLst/>
            <a:rect r="r" b="b" t="t" l="l"/>
            <a:pathLst>
              <a:path h="1163707" w="2730104">
                <a:moveTo>
                  <a:pt x="0" y="0"/>
                </a:moveTo>
                <a:lnTo>
                  <a:pt x="2730104" y="0"/>
                </a:lnTo>
                <a:lnTo>
                  <a:pt x="2730104" y="1163707"/>
                </a:lnTo>
                <a:lnTo>
                  <a:pt x="0" y="116370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2285106">
            <a:off x="11533608" y="4804582"/>
            <a:ext cx="1932698" cy="823812"/>
          </a:xfrm>
          <a:custGeom>
            <a:avLst/>
            <a:gdLst/>
            <a:ahLst/>
            <a:cxnLst/>
            <a:rect r="r" b="b" t="t" l="l"/>
            <a:pathLst>
              <a:path h="823812" w="1932698">
                <a:moveTo>
                  <a:pt x="0" y="0"/>
                </a:moveTo>
                <a:lnTo>
                  <a:pt x="1932697" y="0"/>
                </a:lnTo>
                <a:lnTo>
                  <a:pt x="1932697" y="823813"/>
                </a:lnTo>
                <a:lnTo>
                  <a:pt x="0" y="82381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1599908">
            <a:off x="10228056" y="8082566"/>
            <a:ext cx="1932698" cy="823812"/>
          </a:xfrm>
          <a:custGeom>
            <a:avLst/>
            <a:gdLst/>
            <a:ahLst/>
            <a:cxnLst/>
            <a:rect r="r" b="b" t="t" l="l"/>
            <a:pathLst>
              <a:path h="823812" w="1932698">
                <a:moveTo>
                  <a:pt x="0" y="0"/>
                </a:moveTo>
                <a:lnTo>
                  <a:pt x="1932697" y="0"/>
                </a:lnTo>
                <a:lnTo>
                  <a:pt x="1932697" y="823813"/>
                </a:lnTo>
                <a:lnTo>
                  <a:pt x="0" y="82381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1" id="11"/>
          <p:cNvSpPr txBox="true"/>
          <p:nvPr/>
        </p:nvSpPr>
        <p:spPr>
          <a:xfrm rot="0">
            <a:off x="13512240" y="1540415"/>
            <a:ext cx="1692920" cy="730986"/>
          </a:xfrm>
          <a:prstGeom prst="rect">
            <a:avLst/>
          </a:prstGeom>
        </p:spPr>
        <p:txBody>
          <a:bodyPr anchor="t" rtlCol="false" tIns="0" lIns="0" bIns="0" rIns="0">
            <a:spAutoFit/>
          </a:bodyPr>
          <a:lstStyle/>
          <a:p>
            <a:pPr algn="ctr">
              <a:lnSpc>
                <a:spcPts val="5906"/>
              </a:lnSpc>
            </a:pPr>
            <a:r>
              <a:rPr lang="en-US" sz="4219">
                <a:solidFill>
                  <a:srgbClr val="000000"/>
                </a:solidFill>
                <a:latin typeface="Lato"/>
                <a:ea typeface="Lato"/>
                <a:cs typeface="Lato"/>
                <a:sym typeface="Lato"/>
              </a:rPr>
              <a:t>Biogas </a:t>
            </a:r>
          </a:p>
        </p:txBody>
      </p:sp>
      <p:sp>
        <p:nvSpPr>
          <p:cNvPr name="TextBox 12" id="12"/>
          <p:cNvSpPr txBox="true"/>
          <p:nvPr/>
        </p:nvSpPr>
        <p:spPr>
          <a:xfrm rot="0">
            <a:off x="12169660" y="6568913"/>
            <a:ext cx="2066602" cy="730986"/>
          </a:xfrm>
          <a:prstGeom prst="rect">
            <a:avLst/>
          </a:prstGeom>
        </p:spPr>
        <p:txBody>
          <a:bodyPr anchor="t" rtlCol="false" tIns="0" lIns="0" bIns="0" rIns="0">
            <a:spAutoFit/>
          </a:bodyPr>
          <a:lstStyle/>
          <a:p>
            <a:pPr algn="ctr">
              <a:lnSpc>
                <a:spcPts val="5906"/>
              </a:lnSpc>
            </a:pPr>
            <a:r>
              <a:rPr lang="en-US" sz="4219">
                <a:solidFill>
                  <a:srgbClr val="000000"/>
                </a:solidFill>
                <a:latin typeface="Lato"/>
                <a:ea typeface="Lato"/>
                <a:cs typeface="Lato"/>
                <a:sym typeface="Lato"/>
              </a:rPr>
              <a:t>Fertiliser</a:t>
            </a:r>
          </a:p>
        </p:txBody>
      </p:sp>
      <p:sp>
        <p:nvSpPr>
          <p:cNvPr name="TextBox 13" id="13"/>
          <p:cNvSpPr txBox="true"/>
          <p:nvPr/>
        </p:nvSpPr>
        <p:spPr>
          <a:xfrm rot="0">
            <a:off x="2013608" y="1540415"/>
            <a:ext cx="3119685" cy="730986"/>
          </a:xfrm>
          <a:prstGeom prst="rect">
            <a:avLst/>
          </a:prstGeom>
        </p:spPr>
        <p:txBody>
          <a:bodyPr anchor="t" rtlCol="false" tIns="0" lIns="0" bIns="0" rIns="0">
            <a:spAutoFit/>
          </a:bodyPr>
          <a:lstStyle/>
          <a:p>
            <a:pPr algn="ctr">
              <a:lnSpc>
                <a:spcPts val="5906"/>
              </a:lnSpc>
            </a:pPr>
            <a:r>
              <a:rPr lang="en-US" sz="4219">
                <a:solidFill>
                  <a:srgbClr val="000000"/>
                </a:solidFill>
                <a:latin typeface="Lato"/>
                <a:ea typeface="Lato"/>
                <a:cs typeface="Lato"/>
                <a:sym typeface="Lato"/>
              </a:rPr>
              <a:t>Green waste </a:t>
            </a:r>
          </a:p>
        </p:txBody>
      </p:sp>
      <p:sp>
        <p:nvSpPr>
          <p:cNvPr name="TextBox 14" id="14"/>
          <p:cNvSpPr txBox="true"/>
          <p:nvPr/>
        </p:nvSpPr>
        <p:spPr>
          <a:xfrm rot="0">
            <a:off x="5748870" y="138560"/>
            <a:ext cx="6396226" cy="960121"/>
          </a:xfrm>
          <a:prstGeom prst="rect">
            <a:avLst/>
          </a:prstGeom>
        </p:spPr>
        <p:txBody>
          <a:bodyPr anchor="t" rtlCol="false" tIns="0" lIns="0" bIns="0" rIns="0">
            <a:spAutoFit/>
          </a:bodyPr>
          <a:lstStyle/>
          <a:p>
            <a:pPr algn="ctr">
              <a:lnSpc>
                <a:spcPts val="7938"/>
              </a:lnSpc>
            </a:pPr>
            <a:r>
              <a:rPr lang="en-US" sz="5670" b="true">
                <a:solidFill>
                  <a:srgbClr val="000000"/>
                </a:solidFill>
                <a:latin typeface="Lato Bold"/>
                <a:ea typeface="Lato Bold"/>
                <a:cs typeface="Lato Bold"/>
                <a:sym typeface="Lato Bold"/>
              </a:rPr>
              <a:t>Anaerobic digestion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Freeform 4" id="4"/>
          <p:cNvSpPr/>
          <p:nvPr/>
        </p:nvSpPr>
        <p:spPr>
          <a:xfrm flipH="false" flipV="false" rot="1892041">
            <a:off x="4043078" y="5105525"/>
            <a:ext cx="2730104" cy="1163707"/>
          </a:xfrm>
          <a:custGeom>
            <a:avLst/>
            <a:gdLst/>
            <a:ahLst/>
            <a:cxnLst/>
            <a:rect r="r" b="b" t="t" l="l"/>
            <a:pathLst>
              <a:path h="1163707" w="2730104">
                <a:moveTo>
                  <a:pt x="0" y="0"/>
                </a:moveTo>
                <a:lnTo>
                  <a:pt x="2730103" y="0"/>
                </a:lnTo>
                <a:lnTo>
                  <a:pt x="2730103" y="1163706"/>
                </a:lnTo>
                <a:lnTo>
                  <a:pt x="0" y="1163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3079209" y="3347794"/>
            <a:ext cx="2157147" cy="1350913"/>
          </a:xfrm>
          <a:custGeom>
            <a:avLst/>
            <a:gdLst/>
            <a:ahLst/>
            <a:cxnLst/>
            <a:rect r="r" b="b" t="t" l="l"/>
            <a:pathLst>
              <a:path h="1350913" w="2157147">
                <a:moveTo>
                  <a:pt x="0" y="0"/>
                </a:moveTo>
                <a:lnTo>
                  <a:pt x="2157147" y="0"/>
                </a:lnTo>
                <a:lnTo>
                  <a:pt x="2157147" y="1350913"/>
                </a:lnTo>
                <a:lnTo>
                  <a:pt x="0" y="1350913"/>
                </a:lnTo>
                <a:lnTo>
                  <a:pt x="0" y="0"/>
                </a:lnTo>
                <a:close/>
              </a:path>
            </a:pathLst>
          </a:custGeom>
          <a:blipFill>
            <a:blip r:embed="rId7"/>
            <a:stretch>
              <a:fillRect l="0" t="0" r="0" b="0"/>
            </a:stretch>
          </a:blipFill>
        </p:spPr>
      </p:sp>
      <p:sp>
        <p:nvSpPr>
          <p:cNvPr name="Freeform 6" id="6"/>
          <p:cNvSpPr/>
          <p:nvPr/>
        </p:nvSpPr>
        <p:spPr>
          <a:xfrm flipH="false" flipV="false" rot="-1070343">
            <a:off x="13189669" y="4130875"/>
            <a:ext cx="2981876" cy="693286"/>
          </a:xfrm>
          <a:custGeom>
            <a:avLst/>
            <a:gdLst/>
            <a:ahLst/>
            <a:cxnLst/>
            <a:rect r="r" b="b" t="t" l="l"/>
            <a:pathLst>
              <a:path h="693286" w="2981876">
                <a:moveTo>
                  <a:pt x="0" y="0"/>
                </a:moveTo>
                <a:lnTo>
                  <a:pt x="2981876" y="0"/>
                </a:lnTo>
                <a:lnTo>
                  <a:pt x="2981876" y="693287"/>
                </a:lnTo>
                <a:lnTo>
                  <a:pt x="0" y="69328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1851167" y="3206836"/>
            <a:ext cx="2191638" cy="2057400"/>
          </a:xfrm>
          <a:custGeom>
            <a:avLst/>
            <a:gdLst/>
            <a:ahLst/>
            <a:cxnLst/>
            <a:rect r="r" b="b" t="t" l="l"/>
            <a:pathLst>
              <a:path h="2057400" w="2191638">
                <a:moveTo>
                  <a:pt x="0" y="0"/>
                </a:moveTo>
                <a:lnTo>
                  <a:pt x="2191638" y="0"/>
                </a:lnTo>
                <a:lnTo>
                  <a:pt x="2191638"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3155160" y="2953382"/>
            <a:ext cx="1334163" cy="788824"/>
          </a:xfrm>
          <a:custGeom>
            <a:avLst/>
            <a:gdLst/>
            <a:ahLst/>
            <a:cxnLst/>
            <a:rect r="r" b="b" t="t" l="l"/>
            <a:pathLst>
              <a:path h="788824" w="1334163">
                <a:moveTo>
                  <a:pt x="0" y="0"/>
                </a:moveTo>
                <a:lnTo>
                  <a:pt x="1334163" y="0"/>
                </a:lnTo>
                <a:lnTo>
                  <a:pt x="1334163" y="788824"/>
                </a:lnTo>
                <a:lnTo>
                  <a:pt x="0" y="788824"/>
                </a:lnTo>
                <a:lnTo>
                  <a:pt x="0" y="0"/>
                </a:lnTo>
                <a:close/>
              </a:path>
            </a:pathLst>
          </a:custGeom>
          <a:blipFill>
            <a:blip r:embed="rId12"/>
            <a:stretch>
              <a:fillRect l="0" t="0" r="0" b="0"/>
            </a:stretch>
          </a:blipFill>
        </p:spPr>
      </p:sp>
      <p:sp>
        <p:nvSpPr>
          <p:cNvPr name="Freeform 9" id="9"/>
          <p:cNvSpPr/>
          <p:nvPr/>
        </p:nvSpPr>
        <p:spPr>
          <a:xfrm flipH="false" flipV="false" rot="0">
            <a:off x="2285680" y="2881533"/>
            <a:ext cx="1654663" cy="1141717"/>
          </a:xfrm>
          <a:custGeom>
            <a:avLst/>
            <a:gdLst/>
            <a:ahLst/>
            <a:cxnLst/>
            <a:rect r="r" b="b" t="t" l="l"/>
            <a:pathLst>
              <a:path h="1141717" w="1654663">
                <a:moveTo>
                  <a:pt x="0" y="0"/>
                </a:moveTo>
                <a:lnTo>
                  <a:pt x="1654663" y="0"/>
                </a:lnTo>
                <a:lnTo>
                  <a:pt x="1654663" y="1141717"/>
                </a:lnTo>
                <a:lnTo>
                  <a:pt x="0" y="11417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3037003" y="3206836"/>
            <a:ext cx="1493509" cy="1407632"/>
          </a:xfrm>
          <a:custGeom>
            <a:avLst/>
            <a:gdLst/>
            <a:ahLst/>
            <a:cxnLst/>
            <a:rect r="r" b="b" t="t" l="l"/>
            <a:pathLst>
              <a:path h="1407632" w="1493509">
                <a:moveTo>
                  <a:pt x="0" y="0"/>
                </a:moveTo>
                <a:lnTo>
                  <a:pt x="1493510" y="0"/>
                </a:lnTo>
                <a:lnTo>
                  <a:pt x="1493510" y="1407632"/>
                </a:lnTo>
                <a:lnTo>
                  <a:pt x="0" y="140763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3940343" y="2982799"/>
            <a:ext cx="1894535" cy="1631669"/>
          </a:xfrm>
          <a:custGeom>
            <a:avLst/>
            <a:gdLst/>
            <a:ahLst/>
            <a:cxnLst/>
            <a:rect r="r" b="b" t="t" l="l"/>
            <a:pathLst>
              <a:path h="1631669" w="1894535">
                <a:moveTo>
                  <a:pt x="0" y="0"/>
                </a:moveTo>
                <a:lnTo>
                  <a:pt x="1894535" y="0"/>
                </a:lnTo>
                <a:lnTo>
                  <a:pt x="1894535" y="1631669"/>
                </a:lnTo>
                <a:lnTo>
                  <a:pt x="0" y="1631669"/>
                </a:lnTo>
                <a:lnTo>
                  <a:pt x="0" y="0"/>
                </a:lnTo>
                <a:close/>
              </a:path>
            </a:pathLst>
          </a:custGeom>
          <a:blipFill>
            <a:blip r:embed="rId17"/>
            <a:stretch>
              <a:fillRect l="0" t="0" r="0" b="0"/>
            </a:stretch>
          </a:blipFill>
        </p:spPr>
      </p:sp>
      <p:sp>
        <p:nvSpPr>
          <p:cNvPr name="Freeform 12" id="12"/>
          <p:cNvSpPr/>
          <p:nvPr/>
        </p:nvSpPr>
        <p:spPr>
          <a:xfrm flipH="false" flipV="false" rot="0">
            <a:off x="5382343" y="3119943"/>
            <a:ext cx="905071" cy="1141717"/>
          </a:xfrm>
          <a:custGeom>
            <a:avLst/>
            <a:gdLst/>
            <a:ahLst/>
            <a:cxnLst/>
            <a:rect r="r" b="b" t="t" l="l"/>
            <a:pathLst>
              <a:path h="1141717" w="905071">
                <a:moveTo>
                  <a:pt x="0" y="0"/>
                </a:moveTo>
                <a:lnTo>
                  <a:pt x="905071" y="0"/>
                </a:lnTo>
                <a:lnTo>
                  <a:pt x="905071" y="1141717"/>
                </a:lnTo>
                <a:lnTo>
                  <a:pt x="0" y="114171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8636221">
            <a:off x="11011200" y="5306538"/>
            <a:ext cx="2730104" cy="1163707"/>
          </a:xfrm>
          <a:custGeom>
            <a:avLst/>
            <a:gdLst/>
            <a:ahLst/>
            <a:cxnLst/>
            <a:rect r="r" b="b" t="t" l="l"/>
            <a:pathLst>
              <a:path h="1163707" w="2730104">
                <a:moveTo>
                  <a:pt x="0" y="0"/>
                </a:moveTo>
                <a:lnTo>
                  <a:pt x="2730104" y="0"/>
                </a:lnTo>
                <a:lnTo>
                  <a:pt x="2730104" y="1163707"/>
                </a:lnTo>
                <a:lnTo>
                  <a:pt x="0" y="1163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7497644" y="5030028"/>
            <a:ext cx="3147822" cy="4114800"/>
          </a:xfrm>
          <a:custGeom>
            <a:avLst/>
            <a:gdLst/>
            <a:ahLst/>
            <a:cxnLst/>
            <a:rect r="r" b="b" t="t" l="l"/>
            <a:pathLst>
              <a:path h="4114800" w="3147822">
                <a:moveTo>
                  <a:pt x="0" y="0"/>
                </a:moveTo>
                <a:lnTo>
                  <a:pt x="3147822" y="0"/>
                </a:lnTo>
                <a:lnTo>
                  <a:pt x="3147822"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5" id="15"/>
          <p:cNvSpPr txBox="true"/>
          <p:nvPr/>
        </p:nvSpPr>
        <p:spPr>
          <a:xfrm rot="0">
            <a:off x="2895016" y="2011305"/>
            <a:ext cx="3119685" cy="730986"/>
          </a:xfrm>
          <a:prstGeom prst="rect">
            <a:avLst/>
          </a:prstGeom>
        </p:spPr>
        <p:txBody>
          <a:bodyPr anchor="t" rtlCol="false" tIns="0" lIns="0" bIns="0" rIns="0">
            <a:spAutoFit/>
          </a:bodyPr>
          <a:lstStyle/>
          <a:p>
            <a:pPr algn="ctr">
              <a:lnSpc>
                <a:spcPts val="5906"/>
              </a:lnSpc>
            </a:pPr>
            <a:r>
              <a:rPr lang="en-US" sz="4219">
                <a:solidFill>
                  <a:srgbClr val="000000"/>
                </a:solidFill>
                <a:latin typeface="Lato"/>
                <a:ea typeface="Lato"/>
                <a:cs typeface="Lato"/>
                <a:sym typeface="Lato"/>
              </a:rPr>
              <a:t>Green waste </a:t>
            </a:r>
          </a:p>
        </p:txBody>
      </p:sp>
      <p:sp>
        <p:nvSpPr>
          <p:cNvPr name="TextBox 16" id="16"/>
          <p:cNvSpPr txBox="true"/>
          <p:nvPr/>
        </p:nvSpPr>
        <p:spPr>
          <a:xfrm rot="0">
            <a:off x="6875916" y="585301"/>
            <a:ext cx="4045551" cy="960121"/>
          </a:xfrm>
          <a:prstGeom prst="rect">
            <a:avLst/>
          </a:prstGeom>
        </p:spPr>
        <p:txBody>
          <a:bodyPr anchor="t" rtlCol="false" tIns="0" lIns="0" bIns="0" rIns="0">
            <a:spAutoFit/>
          </a:bodyPr>
          <a:lstStyle/>
          <a:p>
            <a:pPr algn="ctr">
              <a:lnSpc>
                <a:spcPts val="7938"/>
              </a:lnSpc>
            </a:pPr>
            <a:r>
              <a:rPr lang="en-US" sz="5670" b="true">
                <a:solidFill>
                  <a:srgbClr val="000000"/>
                </a:solidFill>
                <a:latin typeface="Lato Bold"/>
                <a:ea typeface="Lato Bold"/>
                <a:cs typeface="Lato Bold"/>
                <a:sym typeface="Lato Bold"/>
              </a:rPr>
              <a:t>Composting </a:t>
            </a:r>
          </a:p>
        </p:txBody>
      </p:sp>
      <p:sp>
        <p:nvSpPr>
          <p:cNvPr name="TextBox 17" id="17"/>
          <p:cNvSpPr txBox="true"/>
          <p:nvPr/>
        </p:nvSpPr>
        <p:spPr>
          <a:xfrm rot="0">
            <a:off x="12205410" y="2150547"/>
            <a:ext cx="3233663" cy="731110"/>
          </a:xfrm>
          <a:prstGeom prst="rect">
            <a:avLst/>
          </a:prstGeom>
        </p:spPr>
        <p:txBody>
          <a:bodyPr anchor="t" rtlCol="false" tIns="0" lIns="0" bIns="0" rIns="0">
            <a:spAutoFit/>
          </a:bodyPr>
          <a:lstStyle/>
          <a:p>
            <a:pPr algn="ctr">
              <a:lnSpc>
                <a:spcPts val="5906"/>
              </a:lnSpc>
            </a:pPr>
            <a:r>
              <a:rPr lang="en-US" sz="4219">
                <a:solidFill>
                  <a:srgbClr val="000000"/>
                </a:solidFill>
                <a:latin typeface="Lato"/>
                <a:ea typeface="Lato"/>
                <a:cs typeface="Lato"/>
                <a:sym typeface="Lato"/>
              </a:rPr>
              <a:t>Brown waste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920828" y="8894443"/>
            <a:ext cx="979349" cy="856930"/>
          </a:xfrm>
          <a:custGeom>
            <a:avLst/>
            <a:gdLst/>
            <a:ahLst/>
            <a:cxnLst/>
            <a:rect r="r" b="b" t="t" l="l"/>
            <a:pathLst>
              <a:path h="856930" w="979349">
                <a:moveTo>
                  <a:pt x="0" y="0"/>
                </a:moveTo>
                <a:lnTo>
                  <a:pt x="979348" y="0"/>
                </a:lnTo>
                <a:lnTo>
                  <a:pt x="979348" y="856930"/>
                </a:lnTo>
                <a:lnTo>
                  <a:pt x="0" y="856930"/>
                </a:lnTo>
                <a:lnTo>
                  <a:pt x="0" y="0"/>
                </a:lnTo>
                <a:close/>
              </a:path>
            </a:pathLst>
          </a:custGeom>
          <a:blipFill>
            <a:blip r:embed="rId4"/>
            <a:stretch>
              <a:fillRect l="0" t="0" r="0" b="0"/>
            </a:stretch>
          </a:blipFill>
        </p:spPr>
      </p:sp>
      <p:sp>
        <p:nvSpPr>
          <p:cNvPr name="Freeform 4" id="4"/>
          <p:cNvSpPr/>
          <p:nvPr/>
        </p:nvSpPr>
        <p:spPr>
          <a:xfrm flipH="false" flipV="false" rot="0">
            <a:off x="11570895" y="1674377"/>
            <a:ext cx="1057185" cy="3440637"/>
          </a:xfrm>
          <a:custGeom>
            <a:avLst/>
            <a:gdLst/>
            <a:ahLst/>
            <a:cxnLst/>
            <a:rect r="r" b="b" t="t" l="l"/>
            <a:pathLst>
              <a:path h="3440637" w="1057185">
                <a:moveTo>
                  <a:pt x="0" y="0"/>
                </a:moveTo>
                <a:lnTo>
                  <a:pt x="1057185" y="0"/>
                </a:lnTo>
                <a:lnTo>
                  <a:pt x="1057185" y="3440637"/>
                </a:lnTo>
                <a:lnTo>
                  <a:pt x="0" y="3440637"/>
                </a:lnTo>
                <a:lnTo>
                  <a:pt x="0" y="0"/>
                </a:lnTo>
                <a:close/>
              </a:path>
            </a:pathLst>
          </a:custGeom>
          <a:blipFill>
            <a:blip r:embed="rId5"/>
            <a:stretch>
              <a:fillRect l="-142055" t="0" r="0" b="0"/>
            </a:stretch>
          </a:blipFill>
        </p:spPr>
      </p:sp>
      <p:grpSp>
        <p:nvGrpSpPr>
          <p:cNvPr name="Group 5" id="5"/>
          <p:cNvGrpSpPr/>
          <p:nvPr/>
        </p:nvGrpSpPr>
        <p:grpSpPr>
          <a:xfrm rot="0">
            <a:off x="14575952" y="5981020"/>
            <a:ext cx="1702066" cy="2158244"/>
            <a:chOff x="0" y="0"/>
            <a:chExt cx="2269422" cy="2877659"/>
          </a:xfrm>
        </p:grpSpPr>
        <p:sp>
          <p:nvSpPr>
            <p:cNvPr name="Freeform 6" id="6"/>
            <p:cNvSpPr/>
            <p:nvPr/>
          </p:nvSpPr>
          <p:spPr>
            <a:xfrm flipH="false" flipV="false" rot="0">
              <a:off x="1008825" y="1527152"/>
              <a:ext cx="1260596" cy="791024"/>
            </a:xfrm>
            <a:custGeom>
              <a:avLst/>
              <a:gdLst/>
              <a:ahLst/>
              <a:cxnLst/>
              <a:rect r="r" b="b" t="t" l="l"/>
              <a:pathLst>
                <a:path h="791024" w="1260596">
                  <a:moveTo>
                    <a:pt x="0" y="0"/>
                  </a:moveTo>
                  <a:lnTo>
                    <a:pt x="1260597" y="0"/>
                  </a:lnTo>
                  <a:lnTo>
                    <a:pt x="1260597" y="791024"/>
                  </a:lnTo>
                  <a:lnTo>
                    <a:pt x="0" y="7910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87179" y="590434"/>
              <a:ext cx="1643292" cy="1029112"/>
            </a:xfrm>
            <a:custGeom>
              <a:avLst/>
              <a:gdLst/>
              <a:ahLst/>
              <a:cxnLst/>
              <a:rect r="r" b="b" t="t" l="l"/>
              <a:pathLst>
                <a:path h="1029112" w="1643292">
                  <a:moveTo>
                    <a:pt x="0" y="0"/>
                  </a:moveTo>
                  <a:lnTo>
                    <a:pt x="1643292" y="0"/>
                  </a:lnTo>
                  <a:lnTo>
                    <a:pt x="1643292" y="1029112"/>
                  </a:lnTo>
                  <a:lnTo>
                    <a:pt x="0" y="1029112"/>
                  </a:lnTo>
                  <a:lnTo>
                    <a:pt x="0" y="0"/>
                  </a:lnTo>
                  <a:close/>
                </a:path>
              </a:pathLst>
            </a:custGeom>
            <a:blipFill>
              <a:blip r:embed="rId8"/>
              <a:stretch>
                <a:fillRect l="0" t="0" r="0" b="0"/>
              </a:stretch>
            </a:blipFill>
          </p:spPr>
        </p:sp>
        <p:sp>
          <p:nvSpPr>
            <p:cNvPr name="Freeform 8" id="8"/>
            <p:cNvSpPr/>
            <p:nvPr/>
          </p:nvSpPr>
          <p:spPr>
            <a:xfrm flipH="false" flipV="false" rot="0">
              <a:off x="667073" y="1331952"/>
              <a:ext cx="541208" cy="929112"/>
            </a:xfrm>
            <a:custGeom>
              <a:avLst/>
              <a:gdLst/>
              <a:ahLst/>
              <a:cxnLst/>
              <a:rect r="r" b="b" t="t" l="l"/>
              <a:pathLst>
                <a:path h="929112" w="541208">
                  <a:moveTo>
                    <a:pt x="0" y="0"/>
                  </a:moveTo>
                  <a:lnTo>
                    <a:pt x="541207" y="0"/>
                  </a:lnTo>
                  <a:lnTo>
                    <a:pt x="541207" y="929112"/>
                  </a:lnTo>
                  <a:lnTo>
                    <a:pt x="0" y="929112"/>
                  </a:lnTo>
                  <a:lnTo>
                    <a:pt x="0" y="0"/>
                  </a:lnTo>
                  <a:close/>
                </a:path>
              </a:pathLst>
            </a:custGeom>
            <a:blipFill>
              <a:blip r:embed="rId9"/>
              <a:stretch>
                <a:fillRect l="0" t="0" r="0" b="0"/>
              </a:stretch>
            </a:blipFill>
          </p:spPr>
        </p:sp>
        <p:sp>
          <p:nvSpPr>
            <p:cNvPr name="Freeform 9" id="9"/>
            <p:cNvSpPr/>
            <p:nvPr/>
          </p:nvSpPr>
          <p:spPr>
            <a:xfrm flipH="false" flipV="false" rot="0">
              <a:off x="132322" y="1359682"/>
              <a:ext cx="1014783" cy="1085329"/>
            </a:xfrm>
            <a:custGeom>
              <a:avLst/>
              <a:gdLst/>
              <a:ahLst/>
              <a:cxnLst/>
              <a:rect r="r" b="b" t="t" l="l"/>
              <a:pathLst>
                <a:path h="1085329" w="1014783">
                  <a:moveTo>
                    <a:pt x="0" y="0"/>
                  </a:moveTo>
                  <a:lnTo>
                    <a:pt x="1014783" y="0"/>
                  </a:lnTo>
                  <a:lnTo>
                    <a:pt x="1014783" y="1085329"/>
                  </a:lnTo>
                  <a:lnTo>
                    <a:pt x="0" y="1085329"/>
                  </a:lnTo>
                  <a:lnTo>
                    <a:pt x="0" y="0"/>
                  </a:lnTo>
                  <a:close/>
                </a:path>
              </a:pathLst>
            </a:custGeom>
            <a:blipFill>
              <a:blip r:embed="rId10"/>
              <a:stretch>
                <a:fillRect l="0" t="0" r="0" b="0"/>
              </a:stretch>
            </a:blipFill>
          </p:spPr>
        </p:sp>
        <p:sp>
          <p:nvSpPr>
            <p:cNvPr name="Freeform 10" id="10"/>
            <p:cNvSpPr/>
            <p:nvPr/>
          </p:nvSpPr>
          <p:spPr>
            <a:xfrm flipH="false" flipV="false" rot="0">
              <a:off x="549993" y="2099234"/>
              <a:ext cx="1316575" cy="778425"/>
            </a:xfrm>
            <a:custGeom>
              <a:avLst/>
              <a:gdLst/>
              <a:ahLst/>
              <a:cxnLst/>
              <a:rect r="r" b="b" t="t" l="l"/>
              <a:pathLst>
                <a:path h="778425" w="1316575">
                  <a:moveTo>
                    <a:pt x="0" y="0"/>
                  </a:moveTo>
                  <a:lnTo>
                    <a:pt x="1316574" y="0"/>
                  </a:lnTo>
                  <a:lnTo>
                    <a:pt x="1316574" y="778425"/>
                  </a:lnTo>
                  <a:lnTo>
                    <a:pt x="0" y="778425"/>
                  </a:lnTo>
                  <a:lnTo>
                    <a:pt x="0" y="0"/>
                  </a:lnTo>
                  <a:close/>
                </a:path>
              </a:pathLst>
            </a:custGeom>
            <a:blipFill>
              <a:blip r:embed="rId11"/>
              <a:stretch>
                <a:fillRect l="0" t="0" r="0" b="0"/>
              </a:stretch>
            </a:blipFill>
          </p:spPr>
        </p:sp>
        <p:sp>
          <p:nvSpPr>
            <p:cNvPr name="TextBox 11" id="11"/>
            <p:cNvSpPr txBox="true"/>
            <p:nvPr/>
          </p:nvSpPr>
          <p:spPr>
            <a:xfrm rot="0">
              <a:off x="0" y="-47625"/>
              <a:ext cx="2181080" cy="482829"/>
            </a:xfrm>
            <a:prstGeom prst="rect">
              <a:avLst/>
            </a:prstGeom>
          </p:spPr>
          <p:txBody>
            <a:bodyPr anchor="t" rtlCol="false" tIns="0" lIns="0" bIns="0" rIns="0">
              <a:spAutoFit/>
            </a:bodyPr>
            <a:lstStyle/>
            <a:p>
              <a:pPr algn="l">
                <a:lnSpc>
                  <a:spcPts val="3024"/>
                </a:lnSpc>
              </a:pPr>
              <a:r>
                <a:rPr lang="en-US" sz="2160">
                  <a:solidFill>
                    <a:srgbClr val="000000"/>
                  </a:solidFill>
                  <a:latin typeface="Lato"/>
                  <a:ea typeface="Lato"/>
                  <a:cs typeface="Lato"/>
                  <a:sym typeface="Lato"/>
                </a:rPr>
                <a:t>Brown waste</a:t>
              </a:r>
            </a:p>
          </p:txBody>
        </p:sp>
      </p:grpSp>
      <p:grpSp>
        <p:nvGrpSpPr>
          <p:cNvPr name="Group 12" id="12"/>
          <p:cNvGrpSpPr/>
          <p:nvPr/>
        </p:nvGrpSpPr>
        <p:grpSpPr>
          <a:xfrm rot="0">
            <a:off x="11806390" y="5859889"/>
            <a:ext cx="1687197" cy="2083616"/>
            <a:chOff x="0" y="0"/>
            <a:chExt cx="2249596" cy="2778155"/>
          </a:xfrm>
        </p:grpSpPr>
        <p:sp>
          <p:nvSpPr>
            <p:cNvPr name="Freeform 13" id="13"/>
            <p:cNvSpPr/>
            <p:nvPr/>
          </p:nvSpPr>
          <p:spPr>
            <a:xfrm flipH="false" flipV="false" rot="0">
              <a:off x="0" y="674676"/>
              <a:ext cx="1270596" cy="897358"/>
            </a:xfrm>
            <a:custGeom>
              <a:avLst/>
              <a:gdLst/>
              <a:ahLst/>
              <a:cxnLst/>
              <a:rect r="r" b="b" t="t" l="l"/>
              <a:pathLst>
                <a:path h="897358" w="1270596">
                  <a:moveTo>
                    <a:pt x="0" y="0"/>
                  </a:moveTo>
                  <a:lnTo>
                    <a:pt x="1270596" y="0"/>
                  </a:lnTo>
                  <a:lnTo>
                    <a:pt x="1270596" y="897359"/>
                  </a:lnTo>
                  <a:lnTo>
                    <a:pt x="0" y="89735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310469" y="1398186"/>
              <a:ext cx="649659" cy="1058507"/>
            </a:xfrm>
            <a:custGeom>
              <a:avLst/>
              <a:gdLst/>
              <a:ahLst/>
              <a:cxnLst/>
              <a:rect r="r" b="b" t="t" l="l"/>
              <a:pathLst>
                <a:path h="1058507" w="649659">
                  <a:moveTo>
                    <a:pt x="0" y="0"/>
                  </a:moveTo>
                  <a:lnTo>
                    <a:pt x="649658" y="0"/>
                  </a:lnTo>
                  <a:lnTo>
                    <a:pt x="649658" y="1058507"/>
                  </a:lnTo>
                  <a:lnTo>
                    <a:pt x="0" y="10585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315804" y="867494"/>
              <a:ext cx="774811" cy="849108"/>
            </a:xfrm>
            <a:custGeom>
              <a:avLst/>
              <a:gdLst/>
              <a:ahLst/>
              <a:cxnLst/>
              <a:rect r="r" b="b" t="t" l="l"/>
              <a:pathLst>
                <a:path h="849108" w="774811">
                  <a:moveTo>
                    <a:pt x="0" y="0"/>
                  </a:moveTo>
                  <a:lnTo>
                    <a:pt x="774811" y="0"/>
                  </a:lnTo>
                  <a:lnTo>
                    <a:pt x="774811" y="849108"/>
                  </a:lnTo>
                  <a:lnTo>
                    <a:pt x="0" y="84910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0">
              <a:off x="1117041" y="1398186"/>
              <a:ext cx="586168" cy="1379969"/>
            </a:xfrm>
            <a:custGeom>
              <a:avLst/>
              <a:gdLst/>
              <a:ahLst/>
              <a:cxnLst/>
              <a:rect r="r" b="b" t="t" l="l"/>
              <a:pathLst>
                <a:path h="1379969" w="586168">
                  <a:moveTo>
                    <a:pt x="0" y="0"/>
                  </a:moveTo>
                  <a:lnTo>
                    <a:pt x="586168" y="0"/>
                  </a:lnTo>
                  <a:lnTo>
                    <a:pt x="586168" y="1379969"/>
                  </a:lnTo>
                  <a:lnTo>
                    <a:pt x="0" y="1379969"/>
                  </a:lnTo>
                  <a:lnTo>
                    <a:pt x="0" y="0"/>
                  </a:lnTo>
                  <a:close/>
                </a:path>
              </a:pathLst>
            </a:custGeom>
            <a:blipFill>
              <a:blip r:embed="rId18"/>
              <a:stretch>
                <a:fillRect l="-600880" t="0" r="-117979" b="0"/>
              </a:stretch>
            </a:blipFill>
          </p:spPr>
        </p:sp>
        <p:sp>
          <p:nvSpPr>
            <p:cNvPr name="TextBox 17" id="17"/>
            <p:cNvSpPr txBox="true"/>
            <p:nvPr/>
          </p:nvSpPr>
          <p:spPr>
            <a:xfrm rot="0">
              <a:off x="0" y="-57150"/>
              <a:ext cx="2249596" cy="506026"/>
            </a:xfrm>
            <a:prstGeom prst="rect">
              <a:avLst/>
            </a:prstGeom>
          </p:spPr>
          <p:txBody>
            <a:bodyPr anchor="t" rtlCol="false" tIns="0" lIns="0" bIns="0" rIns="0">
              <a:spAutoFit/>
            </a:bodyPr>
            <a:lstStyle/>
            <a:p>
              <a:pPr algn="l">
                <a:lnSpc>
                  <a:spcPts val="3119"/>
                </a:lnSpc>
              </a:pPr>
              <a:r>
                <a:rPr lang="en-US" sz="2228">
                  <a:solidFill>
                    <a:srgbClr val="000000"/>
                  </a:solidFill>
                  <a:latin typeface="Lato"/>
                  <a:ea typeface="Lato"/>
                  <a:cs typeface="Lato"/>
                  <a:sym typeface="Lato"/>
                </a:rPr>
                <a:t>Green waste</a:t>
              </a:r>
            </a:p>
          </p:txBody>
        </p:sp>
      </p:grpSp>
      <p:sp>
        <p:nvSpPr>
          <p:cNvPr name="Freeform 18" id="18"/>
          <p:cNvSpPr/>
          <p:nvPr/>
        </p:nvSpPr>
        <p:spPr>
          <a:xfrm flipH="false" flipV="false" rot="0">
            <a:off x="13493587" y="1674377"/>
            <a:ext cx="1511758" cy="1645451"/>
          </a:xfrm>
          <a:custGeom>
            <a:avLst/>
            <a:gdLst/>
            <a:ahLst/>
            <a:cxnLst/>
            <a:rect r="r" b="b" t="t" l="l"/>
            <a:pathLst>
              <a:path h="1645451" w="1511758">
                <a:moveTo>
                  <a:pt x="0" y="0"/>
                </a:moveTo>
                <a:lnTo>
                  <a:pt x="1511758" y="0"/>
                </a:lnTo>
                <a:lnTo>
                  <a:pt x="1511758" y="1645451"/>
                </a:lnTo>
                <a:lnTo>
                  <a:pt x="0" y="164545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9" id="19"/>
          <p:cNvSpPr/>
          <p:nvPr/>
        </p:nvSpPr>
        <p:spPr>
          <a:xfrm flipH="false" flipV="false" rot="0">
            <a:off x="15655318" y="4017402"/>
            <a:ext cx="782213" cy="1401359"/>
          </a:xfrm>
          <a:custGeom>
            <a:avLst/>
            <a:gdLst/>
            <a:ahLst/>
            <a:cxnLst/>
            <a:rect r="r" b="b" t="t" l="l"/>
            <a:pathLst>
              <a:path h="1401359" w="782213">
                <a:moveTo>
                  <a:pt x="0" y="0"/>
                </a:moveTo>
                <a:lnTo>
                  <a:pt x="782213" y="0"/>
                </a:lnTo>
                <a:lnTo>
                  <a:pt x="782213" y="1401360"/>
                </a:lnTo>
                <a:lnTo>
                  <a:pt x="0" y="140136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0" id="20"/>
          <p:cNvSpPr/>
          <p:nvPr/>
        </p:nvSpPr>
        <p:spPr>
          <a:xfrm flipH="false" flipV="false" rot="0">
            <a:off x="13412502" y="3676274"/>
            <a:ext cx="1592843" cy="1533111"/>
          </a:xfrm>
          <a:custGeom>
            <a:avLst/>
            <a:gdLst/>
            <a:ahLst/>
            <a:cxnLst/>
            <a:rect r="r" b="b" t="t" l="l"/>
            <a:pathLst>
              <a:path h="1533111" w="1592843">
                <a:moveTo>
                  <a:pt x="0" y="0"/>
                </a:moveTo>
                <a:lnTo>
                  <a:pt x="1592843" y="0"/>
                </a:lnTo>
                <a:lnTo>
                  <a:pt x="1592843" y="1533111"/>
                </a:lnTo>
                <a:lnTo>
                  <a:pt x="0" y="1533111"/>
                </a:lnTo>
                <a:lnTo>
                  <a:pt x="0" y="0"/>
                </a:lnTo>
                <a:close/>
              </a:path>
            </a:pathLst>
          </a:custGeom>
          <a:blipFill>
            <a:blip r:embed="rId23"/>
            <a:stretch>
              <a:fillRect l="0" t="0" r="0" b="0"/>
            </a:stretch>
          </a:blipFill>
        </p:spPr>
      </p:sp>
      <p:sp>
        <p:nvSpPr>
          <p:cNvPr name="Freeform 21" id="21"/>
          <p:cNvSpPr/>
          <p:nvPr/>
        </p:nvSpPr>
        <p:spPr>
          <a:xfrm flipH="false" flipV="false" rot="0">
            <a:off x="15870852" y="1674377"/>
            <a:ext cx="1388448" cy="1918409"/>
          </a:xfrm>
          <a:custGeom>
            <a:avLst/>
            <a:gdLst/>
            <a:ahLst/>
            <a:cxnLst/>
            <a:rect r="r" b="b" t="t" l="l"/>
            <a:pathLst>
              <a:path h="1918409" w="1388448">
                <a:moveTo>
                  <a:pt x="0" y="0"/>
                </a:moveTo>
                <a:lnTo>
                  <a:pt x="1388448" y="0"/>
                </a:lnTo>
                <a:lnTo>
                  <a:pt x="1388448" y="1918409"/>
                </a:lnTo>
                <a:lnTo>
                  <a:pt x="0" y="191840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2" id="22"/>
          <p:cNvSpPr/>
          <p:nvPr/>
        </p:nvSpPr>
        <p:spPr>
          <a:xfrm flipH="false" flipV="false" rot="0">
            <a:off x="157292" y="3319828"/>
            <a:ext cx="1040176" cy="1028474"/>
          </a:xfrm>
          <a:custGeom>
            <a:avLst/>
            <a:gdLst/>
            <a:ahLst/>
            <a:cxnLst/>
            <a:rect r="r" b="b" t="t" l="l"/>
            <a:pathLst>
              <a:path h="1028474" w="1040176">
                <a:moveTo>
                  <a:pt x="0" y="0"/>
                </a:moveTo>
                <a:lnTo>
                  <a:pt x="1040176" y="0"/>
                </a:lnTo>
                <a:lnTo>
                  <a:pt x="1040176" y="1028474"/>
                </a:lnTo>
                <a:lnTo>
                  <a:pt x="0" y="1028474"/>
                </a:lnTo>
                <a:lnTo>
                  <a:pt x="0" y="0"/>
                </a:lnTo>
                <a:close/>
              </a:path>
            </a:pathLst>
          </a:custGeom>
          <a:blipFill>
            <a:blip r:embed="rId26"/>
            <a:stretch>
              <a:fillRect l="0" t="0" r="0" b="0"/>
            </a:stretch>
          </a:blipFill>
        </p:spPr>
      </p:sp>
      <p:sp>
        <p:nvSpPr>
          <p:cNvPr name="TextBox 23" id="23"/>
          <p:cNvSpPr txBox="true"/>
          <p:nvPr/>
        </p:nvSpPr>
        <p:spPr>
          <a:xfrm rot="0">
            <a:off x="933622" y="3931677"/>
            <a:ext cx="9042525" cy="4157729"/>
          </a:xfrm>
          <a:prstGeom prst="rect">
            <a:avLst/>
          </a:prstGeom>
        </p:spPr>
        <p:txBody>
          <a:bodyPr anchor="t" rtlCol="false" tIns="0" lIns="0" bIns="0" rIns="0">
            <a:spAutoFit/>
          </a:bodyPr>
          <a:lstStyle/>
          <a:p>
            <a:pPr algn="l">
              <a:lnSpc>
                <a:spcPts val="5508"/>
              </a:lnSpc>
            </a:pPr>
            <a:r>
              <a:rPr lang="en-US" sz="3934" b="true">
                <a:solidFill>
                  <a:srgbClr val="000000"/>
                </a:solidFill>
                <a:latin typeface="Lato Bold"/>
                <a:ea typeface="Lato Bold"/>
                <a:cs typeface="Lato Bold"/>
                <a:sym typeface="Lato Bold"/>
              </a:rPr>
              <a:t>Predict:</a:t>
            </a:r>
          </a:p>
          <a:p>
            <a:pPr algn="l">
              <a:lnSpc>
                <a:spcPts val="5508"/>
              </a:lnSpc>
            </a:pPr>
          </a:p>
          <a:p>
            <a:pPr algn="l" marL="849544" indent="-424772" lvl="1">
              <a:lnSpc>
                <a:spcPts val="5508"/>
              </a:lnSpc>
              <a:buFont typeface="Arial"/>
              <a:buChar char="•"/>
            </a:pPr>
            <a:r>
              <a:rPr lang="en-US" sz="3934">
                <a:solidFill>
                  <a:srgbClr val="000000"/>
                </a:solidFill>
                <a:latin typeface="Lato"/>
                <a:ea typeface="Lato"/>
                <a:cs typeface="Lato"/>
                <a:sym typeface="Lato"/>
              </a:rPr>
              <a:t>How long will it take for the waste to break down?</a:t>
            </a:r>
          </a:p>
          <a:p>
            <a:pPr algn="l" marL="849544" indent="-424772" lvl="1">
              <a:lnSpc>
                <a:spcPts val="5508"/>
              </a:lnSpc>
              <a:buFont typeface="Arial"/>
              <a:buChar char="•"/>
            </a:pPr>
            <a:r>
              <a:rPr lang="en-US" sz="3934">
                <a:solidFill>
                  <a:srgbClr val="000000"/>
                </a:solidFill>
                <a:latin typeface="Lato"/>
                <a:ea typeface="Lato"/>
                <a:cs typeface="Lato"/>
                <a:sym typeface="Lato"/>
              </a:rPr>
              <a:t>What will it look like at the end?</a:t>
            </a:r>
          </a:p>
          <a:p>
            <a:pPr algn="l" marL="849544" indent="-424772" lvl="1">
              <a:lnSpc>
                <a:spcPts val="5508"/>
              </a:lnSpc>
              <a:buFont typeface="Arial"/>
              <a:buChar char="•"/>
            </a:pPr>
            <a:r>
              <a:rPr lang="en-US" sz="3934">
                <a:solidFill>
                  <a:srgbClr val="000000"/>
                </a:solidFill>
                <a:latin typeface="Lato"/>
                <a:ea typeface="Lato"/>
                <a:cs typeface="Lato"/>
                <a:sym typeface="Lato"/>
              </a:rPr>
              <a:t>What changes will you see? </a:t>
            </a:r>
          </a:p>
        </p:txBody>
      </p:sp>
      <p:sp>
        <p:nvSpPr>
          <p:cNvPr name="Freeform 24" id="24"/>
          <p:cNvSpPr/>
          <p:nvPr/>
        </p:nvSpPr>
        <p:spPr>
          <a:xfrm flipH="false" flipV="false" rot="0">
            <a:off x="423372" y="567400"/>
            <a:ext cx="2223132" cy="922600"/>
          </a:xfrm>
          <a:custGeom>
            <a:avLst/>
            <a:gdLst/>
            <a:ahLst/>
            <a:cxnLst/>
            <a:rect r="r" b="b" t="t" l="l"/>
            <a:pathLst>
              <a:path h="922600" w="2223132">
                <a:moveTo>
                  <a:pt x="0" y="0"/>
                </a:moveTo>
                <a:lnTo>
                  <a:pt x="2223132" y="0"/>
                </a:lnTo>
                <a:lnTo>
                  <a:pt x="2223132" y="922600"/>
                </a:lnTo>
                <a:lnTo>
                  <a:pt x="0" y="922600"/>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25" id="25"/>
          <p:cNvSpPr txBox="true"/>
          <p:nvPr/>
        </p:nvSpPr>
        <p:spPr>
          <a:xfrm rot="0">
            <a:off x="539523" y="1895963"/>
            <a:ext cx="8179243" cy="737619"/>
          </a:xfrm>
          <a:prstGeom prst="rect">
            <a:avLst/>
          </a:prstGeom>
        </p:spPr>
        <p:txBody>
          <a:bodyPr anchor="t" rtlCol="false" tIns="0" lIns="0" bIns="0" rIns="0">
            <a:spAutoFit/>
          </a:bodyPr>
          <a:lstStyle/>
          <a:p>
            <a:pPr algn="l">
              <a:lnSpc>
                <a:spcPts val="6068"/>
              </a:lnSpc>
            </a:pPr>
            <a:r>
              <a:rPr lang="en-US" sz="4334">
                <a:solidFill>
                  <a:srgbClr val="000000"/>
                </a:solidFill>
                <a:latin typeface="Lato"/>
                <a:ea typeface="Lato"/>
                <a:cs typeface="Lato"/>
                <a:sym typeface="Lato"/>
              </a:rPr>
              <a:t>Create your own mini composter! </a:t>
            </a:r>
          </a:p>
        </p:txBody>
      </p:sp>
      <p:sp>
        <p:nvSpPr>
          <p:cNvPr name="TextBox 26" id="26"/>
          <p:cNvSpPr txBox="true"/>
          <p:nvPr/>
        </p:nvSpPr>
        <p:spPr>
          <a:xfrm rot="0">
            <a:off x="11282388" y="546772"/>
            <a:ext cx="3042760" cy="681178"/>
          </a:xfrm>
          <a:prstGeom prst="rect">
            <a:avLst/>
          </a:prstGeom>
        </p:spPr>
        <p:txBody>
          <a:bodyPr anchor="t" rtlCol="false" tIns="0" lIns="0" bIns="0" rIns="0">
            <a:spAutoFit/>
          </a:bodyPr>
          <a:lstStyle/>
          <a:p>
            <a:pPr algn="l">
              <a:lnSpc>
                <a:spcPts val="5508"/>
              </a:lnSpc>
            </a:pPr>
            <a:r>
              <a:rPr lang="en-US" sz="3934" b="true">
                <a:solidFill>
                  <a:srgbClr val="000000"/>
                </a:solidFill>
                <a:latin typeface="Lato Bold"/>
                <a:ea typeface="Lato Bold"/>
                <a:cs typeface="Lato Bold"/>
                <a:sym typeface="Lato Bold"/>
              </a:rPr>
              <a:t>Equipment: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DAGiK_WRAHY</dc:identifier>
  <dcterms:modified xsi:type="dcterms:W3CDTF">2011-08-01T06:04:30Z</dcterms:modified>
  <cp:revision>1</cp:revision>
  <dc:title>LKS2 What happens to food waste? </dc:title>
</cp:coreProperties>
</file>