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Lato" charset="1" panose="020F0502020204030203"/>
      <p:regular r:id="rId21"/>
    </p:embeddedFont>
    <p:embeddedFont>
      <p:font typeface="Bloc Heavy" charset="1" panose="02000504040000020004"/>
      <p:regular r:id="rId22"/>
    </p:embeddedFont>
    <p:embeddedFont>
      <p:font typeface="Lato Bold" charset="1" panose="020F0502020204030203"/>
      <p:regular r:id="rId24"/>
    </p:embeddedFont>
    <p:embeddedFont>
      <p:font typeface="Lato Italics" charset="1" panose="020F0502020204030203"/>
      <p:regular r:id="rId26"/>
    </p:embeddedFont>
    <p:embeddedFont>
      <p:font typeface="Lato Bold Italics" charset="1" panose="020F0502020204030203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notesMasters/notesMaster1.xml" Type="http://schemas.openxmlformats.org/officeDocument/2006/relationships/notesMaster"/><Relationship Id="rId19" Target="theme/theme2.xml" Type="http://schemas.openxmlformats.org/officeDocument/2006/relationships/theme"/><Relationship Id="rId2" Target="presProps.xml" Type="http://schemas.openxmlformats.org/officeDocument/2006/relationships/presProps"/><Relationship Id="rId20" Target="notesSlides/notesSlide1.xml" Type="http://schemas.openxmlformats.org/officeDocument/2006/relationships/notes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fonts/font24.fntdata" Type="http://schemas.openxmlformats.org/officeDocument/2006/relationships/font"/><Relationship Id="rId25" Target="notesSlides/notesSlide3.xml" Type="http://schemas.openxmlformats.org/officeDocument/2006/relationships/notesSlide"/><Relationship Id="rId26" Target="fonts/font26.fntdata" Type="http://schemas.openxmlformats.org/officeDocument/2006/relationships/font"/><Relationship Id="rId27" Target="notesSlides/notesSlide4.xml" Type="http://schemas.openxmlformats.org/officeDocument/2006/relationships/notesSlide"/><Relationship Id="rId28" Target="notesSlides/notesSlide5.xml" Type="http://schemas.openxmlformats.org/officeDocument/2006/relationships/notesSlide"/><Relationship Id="rId29" Target="notesSlides/notesSlide6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7.xml" Type="http://schemas.openxmlformats.org/officeDocument/2006/relationships/notesSlide"/><Relationship Id="rId31" Target="notesSlides/notesSlide8.xml" Type="http://schemas.openxmlformats.org/officeDocument/2006/relationships/notesSlide"/><Relationship Id="rId32" Target="notesSlides/notesSlide9.xml" Type="http://schemas.openxmlformats.org/officeDocument/2006/relationships/notesSlide"/><Relationship Id="rId33" Target="fonts/font33.fntdata" Type="http://schemas.openxmlformats.org/officeDocument/2006/relationships/font"/><Relationship Id="rId34" Target="notesSlides/notesSlide10.xml" Type="http://schemas.openxmlformats.org/officeDocument/2006/relationships/notesSlide"/><Relationship Id="rId35" Target="notesSlides/notesSlide11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Session 1 should take about 15 minutes to complete</a:t>
            </a:r>
          </a:p>
          <a:p>
            <a:r>
              <a:rPr lang="en-US"/>
              <a:t/>
            </a:r>
          </a:p>
          <a:p>
            <a:r>
              <a:rPr lang="en-US"/>
              <a:t>Session 2 and 3 should take up to 45 minutes.</a:t>
            </a:r>
          </a:p>
          <a:p>
            <a:r>
              <a:rPr lang="en-US"/>
              <a:t/>
            </a:r>
          </a:p>
          <a:p>
            <a:r>
              <a:rPr lang="en-US"/>
              <a:t>Session 4 has two separate activities that can take up to 90 minutes in total. </a:t>
            </a:r>
          </a:p>
          <a:p>
            <a:r>
              <a:rPr lang="en-US"/>
              <a:t/>
            </a:r>
          </a:p>
          <a:p>
            <a:r>
              <a:rPr lang="en-US"/>
              <a:t>You do not need to complete all of these sessions but we do recommend completing session 1,3 and the first task of session 4.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9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10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1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5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6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7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notesSlides/notesSlide8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33583" y="2728426"/>
            <a:ext cx="15230359" cy="6074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8"/>
              </a:lnSpc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We’re really excited to hear your ideas for your school project!</a:t>
            </a:r>
          </a:p>
          <a:p>
            <a:pPr algn="l">
              <a:lnSpc>
                <a:spcPts val="4838"/>
              </a:lnSpc>
            </a:pPr>
          </a:p>
          <a:p>
            <a:pPr algn="l">
              <a:lnSpc>
                <a:spcPts val="4838"/>
              </a:lnSpc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We have provided a template with question prompts to support your project proposal. You can create your own presentation, but make sure you answer all the questions in the project guide.</a:t>
            </a:r>
          </a:p>
          <a:p>
            <a:pPr algn="l">
              <a:lnSpc>
                <a:spcPts val="4838"/>
              </a:lnSpc>
            </a:pPr>
          </a:p>
          <a:p>
            <a:pPr algn="l">
              <a:lnSpc>
                <a:spcPts val="4838"/>
              </a:lnSpc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Once you have finished, download your work as a PDF and ask your teacher to upload it to your application form.</a:t>
            </a:r>
          </a:p>
          <a:p>
            <a:pPr algn="l">
              <a:lnSpc>
                <a:spcPts val="4838"/>
              </a:lnSpc>
            </a:pPr>
          </a:p>
          <a:p>
            <a:pPr algn="l">
              <a:lnSpc>
                <a:spcPts val="4838"/>
              </a:lnSpc>
            </a:pPr>
            <a:r>
              <a:rPr lang="en-US" sz="3455">
                <a:solidFill>
                  <a:srgbClr val="000000"/>
                </a:solidFill>
                <a:latin typeface="Bloc Heavy"/>
                <a:ea typeface="Bloc Heavy"/>
                <a:cs typeface="Bloc Heavy"/>
                <a:sym typeface="Bloc Heavy"/>
              </a:rPr>
              <a:t>Good luck!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24058" y="2041587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A note from the Education team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1953491" y="3660689"/>
          <a:ext cx="13505213" cy="5305425"/>
        </p:xfrm>
        <a:graphic>
          <a:graphicData uri="http://schemas.openxmlformats.org/drawingml/2006/table">
            <a:tbl>
              <a:tblPr/>
              <a:tblGrid>
                <a:gridCol w="3610760"/>
                <a:gridCol w="2583616"/>
                <a:gridCol w="2300779"/>
                <a:gridCol w="5010058"/>
              </a:tblGrid>
              <a:tr h="11128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true">
                          <a:solidFill>
                            <a:srgbClr val="000000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What will it be used for?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true">
                          <a:solidFill>
                            <a:srgbClr val="000000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Item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true">
                          <a:solidFill>
                            <a:srgbClr val="000000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Link to website or supplier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true">
                          <a:solidFill>
                            <a:srgbClr val="000000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Cost 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D1"/>
                    </a:solidFill>
                  </a:tcPr>
                </a:tc>
              </a:tr>
              <a:tr h="11128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i="true">
                          <a:solidFill>
                            <a:srgbClr val="000000"/>
                          </a:solidFill>
                          <a:latin typeface="Lato Bold Italics"/>
                          <a:ea typeface="Lato Bold Italics"/>
                          <a:cs typeface="Lato Bold Italics"/>
                          <a:sym typeface="Lato Bold Italics"/>
                        </a:rPr>
                        <a:t>Placed in the canteen with labels to encourage correct recycling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i="true">
                          <a:solidFill>
                            <a:srgbClr val="000000"/>
                          </a:solidFill>
                          <a:latin typeface="Lato Bold Italics"/>
                          <a:ea typeface="Lato Bold Italics"/>
                          <a:cs typeface="Lato Bold Italics"/>
                          <a:sym typeface="Lato Bold Italics"/>
                        </a:rPr>
                        <a:t>Example: recycling bins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i="true">
                          <a:solidFill>
                            <a:srgbClr val="000000"/>
                          </a:solidFill>
                          <a:latin typeface="Lato Bold Italics"/>
                          <a:ea typeface="Lato Bold Italics"/>
                          <a:cs typeface="Lato Bold Italics"/>
                          <a:sym typeface="Lato Bold Italics"/>
                        </a:rPr>
                        <a:t>Insert website link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i="true">
                          <a:solidFill>
                            <a:srgbClr val="000000"/>
                          </a:solidFill>
                          <a:latin typeface="Lato Bold Italics"/>
                          <a:ea typeface="Lato Bold Italics"/>
                          <a:cs typeface="Lato Bold Italics"/>
                          <a:sym typeface="Lato Bold Italics"/>
                        </a:rPr>
                        <a:t>£200 (£20 per bin x 10 bins)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54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54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54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AD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11" id="11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953491" y="2624517"/>
            <a:ext cx="15230359" cy="588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8"/>
              </a:lnSpc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You have a budget of £1000. How would you spend it?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953491" y="1885871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Our resource list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02662" y="4034962"/>
            <a:ext cx="15230359" cy="1198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changes do you expect to see following your project?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How will your project help the school or environment?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02662" y="2449949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What impact will our project have?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02662" y="3444361"/>
            <a:ext cx="15230359" cy="1198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 a few sentences, summarise what your project is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Why should your project be chosen?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02662" y="2449949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Summary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300307" y="1444968"/>
            <a:ext cx="7687387" cy="2871080"/>
          </a:xfrm>
          <a:custGeom>
            <a:avLst/>
            <a:gdLst/>
            <a:ahLst/>
            <a:cxnLst/>
            <a:rect r="r" b="b" t="t" l="l"/>
            <a:pathLst>
              <a:path h="2871080" w="7687387">
                <a:moveTo>
                  <a:pt x="0" y="0"/>
                </a:moveTo>
                <a:lnTo>
                  <a:pt x="7687386" y="0"/>
                </a:lnTo>
                <a:lnTo>
                  <a:pt x="7687386" y="2871080"/>
                </a:lnTo>
                <a:lnTo>
                  <a:pt x="0" y="28710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480155" y="4639536"/>
            <a:ext cx="15046552" cy="159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24"/>
              </a:lnSpc>
            </a:pPr>
            <a:r>
              <a:rPr lang="en-US" sz="6424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[SCHOOL NAME]</a:t>
            </a:r>
          </a:p>
          <a:p>
            <a:pPr algn="ctr">
              <a:lnSpc>
                <a:spcPts val="5676"/>
              </a:lnSpc>
            </a:pPr>
            <a:r>
              <a:rPr lang="en-US" sz="5676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STUDENT PROJECT PROPOSAL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621166" y="7520289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Bloc Heavy"/>
                <a:ea typeface="Bloc Heavy"/>
                <a:cs typeface="Bloc Heavy"/>
                <a:sym typeface="Bloc Heavy"/>
              </a:rPr>
              <a:t>Team members: [First names only]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621166" y="6554898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Bloc Heavy"/>
                <a:ea typeface="Bloc Heavy"/>
                <a:cs typeface="Bloc Heavy"/>
                <a:sym typeface="Bloc Heavy"/>
              </a:rPr>
              <a:t>Project name: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33583" y="3479200"/>
            <a:ext cx="15230359" cy="2417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8"/>
              </a:lnSpc>
            </a:pPr>
            <a:r>
              <a:rPr lang="en-US" sz="34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Briefly explain your project idea:</a:t>
            </a:r>
          </a:p>
          <a:p>
            <a:pPr algn="l">
              <a:lnSpc>
                <a:spcPts val="4838"/>
              </a:lnSpc>
            </a:pP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b="true" sz="345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What will you do?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b="true" sz="345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Why is it important?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33583" y="2322574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Our project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33583" y="3479200"/>
            <a:ext cx="15230359" cy="4246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8"/>
              </a:lnSpc>
            </a:pPr>
            <a:r>
              <a:rPr lang="en-US" sz="34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What type of waste are you focusing on? 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 i="true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(e.g. plastic, food waste, general waste)</a:t>
            </a:r>
          </a:p>
          <a:p>
            <a:pPr algn="l">
              <a:lnSpc>
                <a:spcPts val="4838"/>
              </a:lnSpc>
            </a:pPr>
          </a:p>
          <a:p>
            <a:pPr algn="l">
              <a:lnSpc>
                <a:spcPts val="4838"/>
              </a:lnSpc>
            </a:pPr>
            <a:r>
              <a:rPr lang="en-US" sz="34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Why is this a problem at your school?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 i="true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Include a fact or statistic if possible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 i="true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You might want to include your own research or survey findings</a:t>
            </a:r>
          </a:p>
          <a:p>
            <a:pPr algn="l">
              <a:lnSpc>
                <a:spcPts val="4838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33583" y="2322574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The problem we want to tackle: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02662" y="3094525"/>
            <a:ext cx="15230359" cy="3026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8"/>
              </a:lnSpc>
            </a:pPr>
            <a:r>
              <a:rPr lang="en-US" sz="34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What do you want to achieve?</a:t>
            </a:r>
          </a:p>
          <a:p>
            <a:pPr algn="l">
              <a:lnSpc>
                <a:spcPts val="4838"/>
              </a:lnSpc>
            </a:pPr>
          </a:p>
          <a:p>
            <a:pPr algn="l">
              <a:lnSpc>
                <a:spcPts val="4838"/>
              </a:lnSpc>
            </a:pPr>
            <a:r>
              <a:rPr lang="en-US" sz="34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What difference will your project make?</a:t>
            </a:r>
          </a:p>
          <a:p>
            <a:pPr algn="l">
              <a:lnSpc>
                <a:spcPts val="4838"/>
              </a:lnSpc>
            </a:pPr>
          </a:p>
          <a:p>
            <a:pPr algn="l">
              <a:lnSpc>
                <a:spcPts val="4838"/>
              </a:lnSpc>
            </a:pPr>
            <a:r>
              <a:rPr lang="en-US" sz="34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Who will benefit?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02662" y="2250711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Project aim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02662" y="3094525"/>
            <a:ext cx="15230359" cy="485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8"/>
              </a:lnSpc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Using the SMART goals method, set three to four goals for your project: </a:t>
            </a:r>
          </a:p>
          <a:p>
            <a:pPr algn="l">
              <a:lnSpc>
                <a:spcPts val="4838"/>
              </a:lnSpc>
            </a:pPr>
          </a:p>
          <a:p>
            <a:pPr algn="l">
              <a:lnSpc>
                <a:spcPts val="4838"/>
              </a:lnSpc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SMART goals are goes that are: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b="true" sz="345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Specific</a:t>
            </a: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 What exactly will you do?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b="true" sz="345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Measurable</a:t>
            </a: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 How will you measure success?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b="true" sz="345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Achievable:</a:t>
            </a: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Is it realistic?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b="true" sz="345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Relevant: </a:t>
            </a: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Why does it matter?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b="true" sz="345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Time-bound:</a:t>
            </a: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When will it be completed?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02662" y="2250711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Set your goals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02662" y="3094525"/>
            <a:ext cx="15230359" cy="485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Who is involved?</a:t>
            </a:r>
          </a:p>
          <a:p>
            <a:pPr algn="l" marL="1492220" indent="-497407" lvl="2">
              <a:lnSpc>
                <a:spcPts val="4838"/>
              </a:lnSpc>
              <a:buFont typeface="Arial"/>
              <a:buChar char="⚬"/>
            </a:pPr>
            <a:r>
              <a:rPr lang="en-US" sz="3455" i="true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List each team member (first names only)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Explain their roles</a:t>
            </a:r>
          </a:p>
          <a:p>
            <a:pPr algn="l" marL="1492220" indent="-497407" lvl="2">
              <a:lnSpc>
                <a:spcPts val="4838"/>
              </a:lnSpc>
              <a:buFont typeface="Arial"/>
              <a:buChar char="⚬"/>
            </a:pPr>
            <a:r>
              <a:rPr lang="en-US" sz="3455" i="true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(e.g. leader, researcher, budget)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Who else will need to help?</a:t>
            </a:r>
          </a:p>
          <a:p>
            <a:pPr algn="l" marL="1492220" indent="-497407" lvl="2">
              <a:lnSpc>
                <a:spcPts val="4838"/>
              </a:lnSpc>
              <a:buFont typeface="Arial"/>
              <a:buChar char="⚬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lang="en-US" sz="3455" i="true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ist any teachers or school staff you will need help from to run the project and their role </a:t>
            </a:r>
          </a:p>
          <a:p>
            <a:pPr algn="l">
              <a:lnSpc>
                <a:spcPts val="4838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802662" y="2250711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The project team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02662" y="3094525"/>
            <a:ext cx="15230359" cy="2417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are the steps you need to take to complete the project?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When will they happen?</a:t>
            </a:r>
          </a:p>
          <a:p>
            <a:pPr algn="l" marL="1492220" indent="-497407" lvl="2">
              <a:lnSpc>
                <a:spcPts val="4838"/>
              </a:lnSpc>
              <a:buFont typeface="Arial"/>
              <a:buChar char="⚬"/>
            </a:pPr>
            <a:r>
              <a:rPr lang="en-US" sz="3455" i="true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You can use the example timeline on the next slide to help you</a:t>
            </a:r>
          </a:p>
          <a:p>
            <a:pPr algn="l" marL="746110" indent="-373055" lvl="1">
              <a:lnSpc>
                <a:spcPts val="4838"/>
              </a:lnSpc>
              <a:buFont typeface="Arial"/>
              <a:buChar char="•"/>
            </a:pPr>
            <a:r>
              <a:rPr lang="en-US" sz="34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Who will be responsible for each step?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02662" y="2250711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Plan of action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33785" y="8306614"/>
            <a:ext cx="5170355" cy="2585177"/>
          </a:xfrm>
          <a:custGeom>
            <a:avLst/>
            <a:gdLst/>
            <a:ahLst/>
            <a:cxnLst/>
            <a:rect r="r" b="b" t="t" l="l"/>
            <a:pathLst>
              <a:path h="2585177" w="5170355">
                <a:moveTo>
                  <a:pt x="0" y="0"/>
                </a:moveTo>
                <a:lnTo>
                  <a:pt x="5170355" y="0"/>
                </a:lnTo>
                <a:lnTo>
                  <a:pt x="5170355" y="2585177"/>
                </a:lnTo>
                <a:lnTo>
                  <a:pt x="0" y="258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38669" y="-633792"/>
            <a:ext cx="6649967" cy="3324983"/>
          </a:xfrm>
          <a:custGeom>
            <a:avLst/>
            <a:gdLst/>
            <a:ahLst/>
            <a:cxnLst/>
            <a:rect r="r" b="b" t="t" l="l"/>
            <a:pathLst>
              <a:path h="3324983" w="6649967">
                <a:moveTo>
                  <a:pt x="0" y="3324984"/>
                </a:moveTo>
                <a:lnTo>
                  <a:pt x="6649966" y="3324984"/>
                </a:lnTo>
                <a:lnTo>
                  <a:pt x="6649966" y="0"/>
                </a:lnTo>
                <a:lnTo>
                  <a:pt x="0" y="0"/>
                </a:lnTo>
                <a:lnTo>
                  <a:pt x="0" y="33249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0600" y="-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13545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-1358079" y="92583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681056" y="8559823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0"/>
                </a:moveTo>
                <a:lnTo>
                  <a:pt x="4161211" y="0"/>
                </a:lnTo>
                <a:lnTo>
                  <a:pt x="4161211" y="2078759"/>
                </a:lnTo>
                <a:lnTo>
                  <a:pt x="0" y="2078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7033021" y="-633792"/>
            <a:ext cx="4161212" cy="2078760"/>
          </a:xfrm>
          <a:custGeom>
            <a:avLst/>
            <a:gdLst/>
            <a:ahLst/>
            <a:cxnLst/>
            <a:rect r="r" b="b" t="t" l="l"/>
            <a:pathLst>
              <a:path h="2078760" w="4161212">
                <a:moveTo>
                  <a:pt x="0" y="2078760"/>
                </a:moveTo>
                <a:lnTo>
                  <a:pt x="4161212" y="2078760"/>
                </a:lnTo>
                <a:lnTo>
                  <a:pt x="4161212" y="0"/>
                </a:lnTo>
                <a:lnTo>
                  <a:pt x="0" y="0"/>
                </a:lnTo>
                <a:lnTo>
                  <a:pt x="0" y="207876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212748" cy="1534622"/>
          </a:xfrm>
          <a:custGeom>
            <a:avLst/>
            <a:gdLst/>
            <a:ahLst/>
            <a:cxnLst/>
            <a:rect r="r" b="b" t="t" l="l"/>
            <a:pathLst>
              <a:path h="1534622" w="2212748">
                <a:moveTo>
                  <a:pt x="0" y="0"/>
                </a:moveTo>
                <a:lnTo>
                  <a:pt x="2212748" y="0"/>
                </a:lnTo>
                <a:lnTo>
                  <a:pt x="2212748" y="1534622"/>
                </a:lnTo>
                <a:lnTo>
                  <a:pt x="0" y="1534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802662" y="5233060"/>
            <a:ext cx="15033096" cy="958360"/>
          </a:xfrm>
          <a:custGeom>
            <a:avLst/>
            <a:gdLst/>
            <a:ahLst/>
            <a:cxnLst/>
            <a:rect r="r" b="b" t="t" l="l"/>
            <a:pathLst>
              <a:path h="958360" w="15033096">
                <a:moveTo>
                  <a:pt x="0" y="0"/>
                </a:moveTo>
                <a:lnTo>
                  <a:pt x="15033096" y="0"/>
                </a:lnTo>
                <a:lnTo>
                  <a:pt x="15033096" y="958360"/>
                </a:lnTo>
                <a:lnTo>
                  <a:pt x="0" y="95836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139238" y="5025365"/>
            <a:ext cx="9525" cy="20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18753" y="3260787"/>
            <a:ext cx="4780073" cy="1489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8"/>
              </a:lnSpc>
            </a:pPr>
            <a:r>
              <a:rPr lang="en-US" sz="28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January 2027 </a:t>
            </a:r>
          </a:p>
          <a:p>
            <a:pPr algn="l" marL="616573" indent="-308287" lvl="1">
              <a:lnSpc>
                <a:spcPts val="3998"/>
              </a:lnSpc>
              <a:buFont typeface="Arial"/>
              <a:buChar char="•"/>
            </a:pPr>
            <a:r>
              <a:rPr lang="en-US" sz="28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NLWA purchase resources on resource list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802662" y="2049207"/>
            <a:ext cx="10764530" cy="64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38C51"/>
                </a:solidFill>
                <a:latin typeface="Bloc Heavy"/>
                <a:ea typeface="Bloc Heavy"/>
                <a:cs typeface="Bloc Heavy"/>
                <a:sym typeface="Bloc Heavy"/>
              </a:rPr>
              <a:t>Example timeline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870838" y="6324770"/>
            <a:ext cx="6216051" cy="2499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8"/>
              </a:lnSpc>
            </a:pPr>
            <a:r>
              <a:rPr lang="en-US" sz="28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February 2027 </a:t>
            </a:r>
          </a:p>
          <a:p>
            <a:pPr algn="l" marL="616573" indent="-308287" lvl="1">
              <a:lnSpc>
                <a:spcPts val="3998"/>
              </a:lnSpc>
              <a:buFont typeface="Arial"/>
              <a:buChar char="•"/>
            </a:pPr>
            <a:r>
              <a:rPr lang="en-US" sz="28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Collect and organise resources for project </a:t>
            </a:r>
          </a:p>
          <a:p>
            <a:pPr algn="l" marL="616573" indent="-308287" lvl="1">
              <a:lnSpc>
                <a:spcPts val="3998"/>
              </a:lnSpc>
              <a:buFont typeface="Arial"/>
              <a:buChar char="•"/>
            </a:pPr>
            <a:r>
              <a:rPr lang="en-US" sz="28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Put up posters to promote the project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992349" y="2374009"/>
            <a:ext cx="7878596" cy="3004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8"/>
              </a:lnSpc>
            </a:pPr>
            <a:r>
              <a:rPr lang="en-US" sz="28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March - May 2027 </a:t>
            </a:r>
          </a:p>
          <a:p>
            <a:pPr algn="l" marL="616573" indent="-308287" lvl="1">
              <a:lnSpc>
                <a:spcPts val="3998"/>
              </a:lnSpc>
              <a:buFont typeface="Arial"/>
              <a:buChar char="•"/>
            </a:pPr>
            <a:r>
              <a:rPr lang="en-US" sz="28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Carry out project (e.g. run recycling campaign)</a:t>
            </a:r>
          </a:p>
          <a:p>
            <a:pPr algn="l" marL="616573" indent="-308287" lvl="1">
              <a:lnSpc>
                <a:spcPts val="3998"/>
              </a:lnSpc>
              <a:buFont typeface="Arial"/>
              <a:buChar char="•"/>
            </a:pPr>
            <a:r>
              <a:rPr lang="en-US" sz="28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Collect evidence (photos) and gather student feedback to measure impact</a:t>
            </a:r>
          </a:p>
          <a:p>
            <a:pPr algn="ctr">
              <a:lnSpc>
                <a:spcPts val="3998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13813545" y="6324770"/>
            <a:ext cx="4761323" cy="1489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8"/>
              </a:lnSpc>
            </a:pPr>
            <a:r>
              <a:rPr lang="en-US" sz="2855" b="true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June-July 2027 </a:t>
            </a:r>
          </a:p>
          <a:p>
            <a:pPr algn="l" marL="616573" indent="-308287" lvl="1">
              <a:lnSpc>
                <a:spcPts val="3998"/>
              </a:lnSpc>
              <a:buFont typeface="Arial"/>
              <a:buChar char="•"/>
            </a:pPr>
            <a:r>
              <a:rPr lang="en-US" sz="285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Write and send project report to NLWA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DAHKAbhdOFY</dc:identifier>
  <dcterms:modified xsi:type="dcterms:W3CDTF">2011-08-01T06:04:30Z</dcterms:modified>
  <cp:revision>1</cp:revision>
  <dc:title>NLSSC 2026 Student Project Application Template</dc:title>
</cp:coreProperties>
</file>